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
  </p:notesMasterIdLst>
  <p:sldIdLst>
    <p:sldId id="265" r:id="rId2"/>
    <p:sldId id="266" r:id="rId3"/>
    <p:sldId id="267" r:id="rId4"/>
    <p:sldId id="269" r:id="rId5"/>
    <p:sldId id="256" r:id="rId6"/>
    <p:sldId id="264" r:id="rId7"/>
    <p:sldId id="262" r:id="rId8"/>
    <p:sldId id="259" r:id="rId9"/>
    <p:sldId id="263" r:id="rId10"/>
    <p:sldId id="303"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652" autoAdjust="0"/>
    <p:restoredTop sz="94811"/>
  </p:normalViewPr>
  <p:slideViewPr>
    <p:cSldViewPr snapToGrid="0" snapToObjects="1">
      <p:cViewPr varScale="1">
        <p:scale>
          <a:sx n="104" d="100"/>
          <a:sy n="104" d="100"/>
        </p:scale>
        <p:origin x="664"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731CD7D-E48D-9443-903C-AF6FBC3F00E0}" type="datetimeFigureOut">
              <a:rPr lang="en-US" smtClean="0"/>
              <a:t>7/3/20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82F8F21-67B9-0847-9EE0-23EA56191CCE}" type="slidenum">
              <a:rPr lang="en-US" smtClean="0"/>
              <a:t>‹#›</a:t>
            </a:fld>
            <a:endParaRPr lang="en-US"/>
          </a:p>
        </p:txBody>
      </p:sp>
    </p:spTree>
    <p:extLst>
      <p:ext uri="{BB962C8B-B14F-4D97-AF65-F5344CB8AC3E}">
        <p14:creationId xmlns:p14="http://schemas.microsoft.com/office/powerpoint/2010/main" val="32694752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82F8F21-67B9-0847-9EE0-23EA56191CCE}" type="slidenum">
              <a:rPr lang="en-US" smtClean="0"/>
              <a:t>1</a:t>
            </a:fld>
            <a:endParaRPr lang="en-US"/>
          </a:p>
        </p:txBody>
      </p:sp>
    </p:spTree>
    <p:extLst>
      <p:ext uri="{BB962C8B-B14F-4D97-AF65-F5344CB8AC3E}">
        <p14:creationId xmlns:p14="http://schemas.microsoft.com/office/powerpoint/2010/main" val="33577927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82F8F21-67B9-0847-9EE0-23EA56191CCE}" type="slidenum">
              <a:rPr lang="en-US" smtClean="0"/>
              <a:t>2</a:t>
            </a:fld>
            <a:endParaRPr lang="en-US"/>
          </a:p>
        </p:txBody>
      </p:sp>
    </p:spTree>
    <p:extLst>
      <p:ext uri="{BB962C8B-B14F-4D97-AF65-F5344CB8AC3E}">
        <p14:creationId xmlns:p14="http://schemas.microsoft.com/office/powerpoint/2010/main" val="36792679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82F8F21-67B9-0847-9EE0-23EA56191CCE}" type="slidenum">
              <a:rPr lang="en-US" smtClean="0"/>
              <a:t>4</a:t>
            </a:fld>
            <a:endParaRPr lang="en-US"/>
          </a:p>
        </p:txBody>
      </p:sp>
    </p:spTree>
    <p:extLst>
      <p:ext uri="{BB962C8B-B14F-4D97-AF65-F5344CB8AC3E}">
        <p14:creationId xmlns:p14="http://schemas.microsoft.com/office/powerpoint/2010/main" val="15550586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82F8F21-67B9-0847-9EE0-23EA56191CCE}" type="slidenum">
              <a:rPr lang="en-US" smtClean="0"/>
              <a:t>7</a:t>
            </a:fld>
            <a:endParaRPr lang="en-US"/>
          </a:p>
        </p:txBody>
      </p:sp>
    </p:spTree>
    <p:extLst>
      <p:ext uri="{BB962C8B-B14F-4D97-AF65-F5344CB8AC3E}">
        <p14:creationId xmlns:p14="http://schemas.microsoft.com/office/powerpoint/2010/main" val="23234146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82F8F21-67B9-0847-9EE0-23EA56191CCE}" type="slidenum">
              <a:rPr lang="en-US" smtClean="0"/>
              <a:t>9</a:t>
            </a:fld>
            <a:endParaRPr lang="en-US"/>
          </a:p>
        </p:txBody>
      </p:sp>
    </p:spTree>
    <p:extLst>
      <p:ext uri="{BB962C8B-B14F-4D97-AF65-F5344CB8AC3E}">
        <p14:creationId xmlns:p14="http://schemas.microsoft.com/office/powerpoint/2010/main" val="17760154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E7B524-CF8C-EA4C-BB39-1F13EA70AEBC}"/>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E98B2301-803D-2B4B-8368-C94E2FD28D0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9CD51D61-7726-A049-B284-F93FE89CDF03}"/>
              </a:ext>
            </a:extLst>
          </p:cNvPr>
          <p:cNvSpPr>
            <a:spLocks noGrp="1"/>
          </p:cNvSpPr>
          <p:nvPr>
            <p:ph type="dt" sz="half" idx="10"/>
          </p:nvPr>
        </p:nvSpPr>
        <p:spPr/>
        <p:txBody>
          <a:bodyPr/>
          <a:lstStyle/>
          <a:p>
            <a:fld id="{FDB01621-FACA-394F-934F-F07239357F5E}" type="datetimeFigureOut">
              <a:rPr lang="en-US" smtClean="0"/>
              <a:t>7/3/20</a:t>
            </a:fld>
            <a:endParaRPr lang="en-US"/>
          </a:p>
        </p:txBody>
      </p:sp>
      <p:sp>
        <p:nvSpPr>
          <p:cNvPr id="5" name="Footer Placeholder 4">
            <a:extLst>
              <a:ext uri="{FF2B5EF4-FFF2-40B4-BE49-F238E27FC236}">
                <a16:creationId xmlns:a16="http://schemas.microsoft.com/office/drawing/2014/main" id="{FAD923F8-5257-464A-8F0C-93D1E5B8358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44F22BE-4830-C645-8EFF-1A0EDAB92390}"/>
              </a:ext>
            </a:extLst>
          </p:cNvPr>
          <p:cNvSpPr>
            <a:spLocks noGrp="1"/>
          </p:cNvSpPr>
          <p:nvPr>
            <p:ph type="sldNum" sz="quarter" idx="12"/>
          </p:nvPr>
        </p:nvSpPr>
        <p:spPr/>
        <p:txBody>
          <a:bodyPr/>
          <a:lstStyle/>
          <a:p>
            <a:fld id="{DD1A524D-DD2A-FB4A-861A-2A562903BF58}" type="slidenum">
              <a:rPr lang="en-US" smtClean="0"/>
              <a:t>‹#›</a:t>
            </a:fld>
            <a:endParaRPr lang="en-US"/>
          </a:p>
        </p:txBody>
      </p:sp>
    </p:spTree>
    <p:extLst>
      <p:ext uri="{BB962C8B-B14F-4D97-AF65-F5344CB8AC3E}">
        <p14:creationId xmlns:p14="http://schemas.microsoft.com/office/powerpoint/2010/main" val="40458699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B93585-67E8-6C48-9BC8-476F1CA8F902}"/>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E3D18B95-5304-2344-BF97-5614ED5130D4}"/>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185A79D-8F59-AE46-A9E9-6DDBA33EB126}"/>
              </a:ext>
            </a:extLst>
          </p:cNvPr>
          <p:cNvSpPr>
            <a:spLocks noGrp="1"/>
          </p:cNvSpPr>
          <p:nvPr>
            <p:ph type="dt" sz="half" idx="10"/>
          </p:nvPr>
        </p:nvSpPr>
        <p:spPr/>
        <p:txBody>
          <a:bodyPr/>
          <a:lstStyle/>
          <a:p>
            <a:fld id="{FDB01621-FACA-394F-934F-F07239357F5E}" type="datetimeFigureOut">
              <a:rPr lang="en-US" smtClean="0"/>
              <a:t>7/3/20</a:t>
            </a:fld>
            <a:endParaRPr lang="en-US"/>
          </a:p>
        </p:txBody>
      </p:sp>
      <p:sp>
        <p:nvSpPr>
          <p:cNvPr id="5" name="Footer Placeholder 4">
            <a:extLst>
              <a:ext uri="{FF2B5EF4-FFF2-40B4-BE49-F238E27FC236}">
                <a16:creationId xmlns:a16="http://schemas.microsoft.com/office/drawing/2014/main" id="{86A493A0-C72E-9E46-AA80-BDA58D93C61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BB445A-653F-8B45-820F-10F559DCC0CA}"/>
              </a:ext>
            </a:extLst>
          </p:cNvPr>
          <p:cNvSpPr>
            <a:spLocks noGrp="1"/>
          </p:cNvSpPr>
          <p:nvPr>
            <p:ph type="sldNum" sz="quarter" idx="12"/>
          </p:nvPr>
        </p:nvSpPr>
        <p:spPr/>
        <p:txBody>
          <a:bodyPr/>
          <a:lstStyle/>
          <a:p>
            <a:fld id="{DD1A524D-DD2A-FB4A-861A-2A562903BF58}" type="slidenum">
              <a:rPr lang="en-US" smtClean="0"/>
              <a:t>‹#›</a:t>
            </a:fld>
            <a:endParaRPr lang="en-US"/>
          </a:p>
        </p:txBody>
      </p:sp>
    </p:spTree>
    <p:extLst>
      <p:ext uri="{BB962C8B-B14F-4D97-AF65-F5344CB8AC3E}">
        <p14:creationId xmlns:p14="http://schemas.microsoft.com/office/powerpoint/2010/main" val="39734237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62E3138-7BCE-424C-8640-D35C137817A6}"/>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D06FC71F-5B80-6B44-B737-7F22B9407ACD}"/>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513B808D-BA7C-5942-8649-D91986B7091A}"/>
              </a:ext>
            </a:extLst>
          </p:cNvPr>
          <p:cNvSpPr>
            <a:spLocks noGrp="1"/>
          </p:cNvSpPr>
          <p:nvPr>
            <p:ph type="dt" sz="half" idx="10"/>
          </p:nvPr>
        </p:nvSpPr>
        <p:spPr/>
        <p:txBody>
          <a:bodyPr/>
          <a:lstStyle/>
          <a:p>
            <a:fld id="{FDB01621-FACA-394F-934F-F07239357F5E}" type="datetimeFigureOut">
              <a:rPr lang="en-US" smtClean="0"/>
              <a:t>7/3/20</a:t>
            </a:fld>
            <a:endParaRPr lang="en-US"/>
          </a:p>
        </p:txBody>
      </p:sp>
      <p:sp>
        <p:nvSpPr>
          <p:cNvPr id="5" name="Footer Placeholder 4">
            <a:extLst>
              <a:ext uri="{FF2B5EF4-FFF2-40B4-BE49-F238E27FC236}">
                <a16:creationId xmlns:a16="http://schemas.microsoft.com/office/drawing/2014/main" id="{9F987788-34F3-444F-B7E8-485C311A054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CE80568-FE88-CF4B-90AF-E0A9447032D6}"/>
              </a:ext>
            </a:extLst>
          </p:cNvPr>
          <p:cNvSpPr>
            <a:spLocks noGrp="1"/>
          </p:cNvSpPr>
          <p:nvPr>
            <p:ph type="sldNum" sz="quarter" idx="12"/>
          </p:nvPr>
        </p:nvSpPr>
        <p:spPr/>
        <p:txBody>
          <a:bodyPr/>
          <a:lstStyle/>
          <a:p>
            <a:fld id="{DD1A524D-DD2A-FB4A-861A-2A562903BF58}" type="slidenum">
              <a:rPr lang="en-US" smtClean="0"/>
              <a:t>‹#›</a:t>
            </a:fld>
            <a:endParaRPr lang="en-US"/>
          </a:p>
        </p:txBody>
      </p:sp>
    </p:spTree>
    <p:extLst>
      <p:ext uri="{BB962C8B-B14F-4D97-AF65-F5344CB8AC3E}">
        <p14:creationId xmlns:p14="http://schemas.microsoft.com/office/powerpoint/2010/main" val="42731519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7DA79F-B00E-C141-8845-7C7D6C6BF187}"/>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D08DA54-A4E6-8643-9241-E78B5F0A8226}"/>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C1AECB4-C869-A241-924A-671DCC19DCB3}"/>
              </a:ext>
            </a:extLst>
          </p:cNvPr>
          <p:cNvSpPr>
            <a:spLocks noGrp="1"/>
          </p:cNvSpPr>
          <p:nvPr>
            <p:ph type="dt" sz="half" idx="10"/>
          </p:nvPr>
        </p:nvSpPr>
        <p:spPr/>
        <p:txBody>
          <a:bodyPr/>
          <a:lstStyle/>
          <a:p>
            <a:fld id="{FDB01621-FACA-394F-934F-F07239357F5E}" type="datetimeFigureOut">
              <a:rPr lang="en-US" smtClean="0"/>
              <a:t>7/3/20</a:t>
            </a:fld>
            <a:endParaRPr lang="en-US"/>
          </a:p>
        </p:txBody>
      </p:sp>
      <p:sp>
        <p:nvSpPr>
          <p:cNvPr id="5" name="Footer Placeholder 4">
            <a:extLst>
              <a:ext uri="{FF2B5EF4-FFF2-40B4-BE49-F238E27FC236}">
                <a16:creationId xmlns:a16="http://schemas.microsoft.com/office/drawing/2014/main" id="{B9B9A0FB-AEB4-B348-91DD-F4ACF907703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CE6D97-35E6-E74C-B06D-8AE97DB75039}"/>
              </a:ext>
            </a:extLst>
          </p:cNvPr>
          <p:cNvSpPr>
            <a:spLocks noGrp="1"/>
          </p:cNvSpPr>
          <p:nvPr>
            <p:ph type="sldNum" sz="quarter" idx="12"/>
          </p:nvPr>
        </p:nvSpPr>
        <p:spPr/>
        <p:txBody>
          <a:bodyPr/>
          <a:lstStyle/>
          <a:p>
            <a:fld id="{DD1A524D-DD2A-FB4A-861A-2A562903BF58}" type="slidenum">
              <a:rPr lang="en-US" smtClean="0"/>
              <a:t>‹#›</a:t>
            </a:fld>
            <a:endParaRPr lang="en-US"/>
          </a:p>
        </p:txBody>
      </p:sp>
    </p:spTree>
    <p:extLst>
      <p:ext uri="{BB962C8B-B14F-4D97-AF65-F5344CB8AC3E}">
        <p14:creationId xmlns:p14="http://schemas.microsoft.com/office/powerpoint/2010/main" val="41765453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2F938-6267-CB4B-A9FC-32AFA30EF50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AF946756-71E6-4545-A110-1DDB4EA6403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F9C8CEEF-E59C-0B48-B290-FB6DBEFBAB48}"/>
              </a:ext>
            </a:extLst>
          </p:cNvPr>
          <p:cNvSpPr>
            <a:spLocks noGrp="1"/>
          </p:cNvSpPr>
          <p:nvPr>
            <p:ph type="dt" sz="half" idx="10"/>
          </p:nvPr>
        </p:nvSpPr>
        <p:spPr/>
        <p:txBody>
          <a:bodyPr/>
          <a:lstStyle/>
          <a:p>
            <a:fld id="{FDB01621-FACA-394F-934F-F07239357F5E}" type="datetimeFigureOut">
              <a:rPr lang="en-US" smtClean="0"/>
              <a:t>7/3/20</a:t>
            </a:fld>
            <a:endParaRPr lang="en-US"/>
          </a:p>
        </p:txBody>
      </p:sp>
      <p:sp>
        <p:nvSpPr>
          <p:cNvPr id="5" name="Footer Placeholder 4">
            <a:extLst>
              <a:ext uri="{FF2B5EF4-FFF2-40B4-BE49-F238E27FC236}">
                <a16:creationId xmlns:a16="http://schemas.microsoft.com/office/drawing/2014/main" id="{921F967C-7DF5-DF46-9D32-6BB258C5F71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E402C68-2D5D-A34B-A7AA-C2AD5DFA4BD4}"/>
              </a:ext>
            </a:extLst>
          </p:cNvPr>
          <p:cNvSpPr>
            <a:spLocks noGrp="1"/>
          </p:cNvSpPr>
          <p:nvPr>
            <p:ph type="sldNum" sz="quarter" idx="12"/>
          </p:nvPr>
        </p:nvSpPr>
        <p:spPr/>
        <p:txBody>
          <a:bodyPr/>
          <a:lstStyle/>
          <a:p>
            <a:fld id="{DD1A524D-DD2A-FB4A-861A-2A562903BF58}" type="slidenum">
              <a:rPr lang="en-US" smtClean="0"/>
              <a:t>‹#›</a:t>
            </a:fld>
            <a:endParaRPr lang="en-US"/>
          </a:p>
        </p:txBody>
      </p:sp>
    </p:spTree>
    <p:extLst>
      <p:ext uri="{BB962C8B-B14F-4D97-AF65-F5344CB8AC3E}">
        <p14:creationId xmlns:p14="http://schemas.microsoft.com/office/powerpoint/2010/main" val="19656139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D3C0A8-21A7-BB42-8EC6-57256CC2ABA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ABFF4CB-0802-B648-A065-445D48F662D7}"/>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F2CBCC59-1E98-8040-9E22-62442EA8B6E2}"/>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78666872-C632-DD49-BB99-947182176B9A}"/>
              </a:ext>
            </a:extLst>
          </p:cNvPr>
          <p:cNvSpPr>
            <a:spLocks noGrp="1"/>
          </p:cNvSpPr>
          <p:nvPr>
            <p:ph type="dt" sz="half" idx="10"/>
          </p:nvPr>
        </p:nvSpPr>
        <p:spPr/>
        <p:txBody>
          <a:bodyPr/>
          <a:lstStyle/>
          <a:p>
            <a:fld id="{FDB01621-FACA-394F-934F-F07239357F5E}" type="datetimeFigureOut">
              <a:rPr lang="en-US" smtClean="0"/>
              <a:t>7/3/20</a:t>
            </a:fld>
            <a:endParaRPr lang="en-US"/>
          </a:p>
        </p:txBody>
      </p:sp>
      <p:sp>
        <p:nvSpPr>
          <p:cNvPr id="6" name="Footer Placeholder 5">
            <a:extLst>
              <a:ext uri="{FF2B5EF4-FFF2-40B4-BE49-F238E27FC236}">
                <a16:creationId xmlns:a16="http://schemas.microsoft.com/office/drawing/2014/main" id="{494E370C-5C0B-724A-8D52-CB034EBB64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70B9C32-A9CA-E040-B5BF-988E1ABA65E4}"/>
              </a:ext>
            </a:extLst>
          </p:cNvPr>
          <p:cNvSpPr>
            <a:spLocks noGrp="1"/>
          </p:cNvSpPr>
          <p:nvPr>
            <p:ph type="sldNum" sz="quarter" idx="12"/>
          </p:nvPr>
        </p:nvSpPr>
        <p:spPr/>
        <p:txBody>
          <a:bodyPr/>
          <a:lstStyle/>
          <a:p>
            <a:fld id="{DD1A524D-DD2A-FB4A-861A-2A562903BF58}" type="slidenum">
              <a:rPr lang="en-US" smtClean="0"/>
              <a:t>‹#›</a:t>
            </a:fld>
            <a:endParaRPr lang="en-US"/>
          </a:p>
        </p:txBody>
      </p:sp>
    </p:spTree>
    <p:extLst>
      <p:ext uri="{BB962C8B-B14F-4D97-AF65-F5344CB8AC3E}">
        <p14:creationId xmlns:p14="http://schemas.microsoft.com/office/powerpoint/2010/main" val="16219522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06D58E-0A59-5E40-B1A7-8A99B2AD4D1C}"/>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FC660F11-8A7C-6A49-8136-360883A56C5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0E11CB23-9458-994C-9EAB-E171794FD66F}"/>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1503199C-186E-DB47-8331-F732C0C5B2B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0539233C-9D98-CF42-8357-C57178CB3820}"/>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65C0FECF-EB9C-4948-A8D9-26722EE23484}"/>
              </a:ext>
            </a:extLst>
          </p:cNvPr>
          <p:cNvSpPr>
            <a:spLocks noGrp="1"/>
          </p:cNvSpPr>
          <p:nvPr>
            <p:ph type="dt" sz="half" idx="10"/>
          </p:nvPr>
        </p:nvSpPr>
        <p:spPr/>
        <p:txBody>
          <a:bodyPr/>
          <a:lstStyle/>
          <a:p>
            <a:fld id="{FDB01621-FACA-394F-934F-F07239357F5E}" type="datetimeFigureOut">
              <a:rPr lang="en-US" smtClean="0"/>
              <a:t>7/3/20</a:t>
            </a:fld>
            <a:endParaRPr lang="en-US"/>
          </a:p>
        </p:txBody>
      </p:sp>
      <p:sp>
        <p:nvSpPr>
          <p:cNvPr id="8" name="Footer Placeholder 7">
            <a:extLst>
              <a:ext uri="{FF2B5EF4-FFF2-40B4-BE49-F238E27FC236}">
                <a16:creationId xmlns:a16="http://schemas.microsoft.com/office/drawing/2014/main" id="{0EE78927-82F9-4748-AD6B-DF09BC0B4C7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F0C5143-F66D-C048-8DBD-E596076CFF24}"/>
              </a:ext>
            </a:extLst>
          </p:cNvPr>
          <p:cNvSpPr>
            <a:spLocks noGrp="1"/>
          </p:cNvSpPr>
          <p:nvPr>
            <p:ph type="sldNum" sz="quarter" idx="12"/>
          </p:nvPr>
        </p:nvSpPr>
        <p:spPr/>
        <p:txBody>
          <a:bodyPr/>
          <a:lstStyle/>
          <a:p>
            <a:fld id="{DD1A524D-DD2A-FB4A-861A-2A562903BF58}" type="slidenum">
              <a:rPr lang="en-US" smtClean="0"/>
              <a:t>‹#›</a:t>
            </a:fld>
            <a:endParaRPr lang="en-US"/>
          </a:p>
        </p:txBody>
      </p:sp>
    </p:spTree>
    <p:extLst>
      <p:ext uri="{BB962C8B-B14F-4D97-AF65-F5344CB8AC3E}">
        <p14:creationId xmlns:p14="http://schemas.microsoft.com/office/powerpoint/2010/main" val="5343184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F2D58-BF97-B94F-9CB7-998ACDBC2BF1}"/>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47488B0F-636D-2040-9FA3-B24C746B3910}"/>
              </a:ext>
            </a:extLst>
          </p:cNvPr>
          <p:cNvSpPr>
            <a:spLocks noGrp="1"/>
          </p:cNvSpPr>
          <p:nvPr>
            <p:ph type="dt" sz="half" idx="10"/>
          </p:nvPr>
        </p:nvSpPr>
        <p:spPr/>
        <p:txBody>
          <a:bodyPr/>
          <a:lstStyle/>
          <a:p>
            <a:fld id="{FDB01621-FACA-394F-934F-F07239357F5E}" type="datetimeFigureOut">
              <a:rPr lang="en-US" smtClean="0"/>
              <a:t>7/3/20</a:t>
            </a:fld>
            <a:endParaRPr lang="en-US"/>
          </a:p>
        </p:txBody>
      </p:sp>
      <p:sp>
        <p:nvSpPr>
          <p:cNvPr id="4" name="Footer Placeholder 3">
            <a:extLst>
              <a:ext uri="{FF2B5EF4-FFF2-40B4-BE49-F238E27FC236}">
                <a16:creationId xmlns:a16="http://schemas.microsoft.com/office/drawing/2014/main" id="{663CAFBA-3B45-E04C-8FF3-251337174B8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108199E-6DC7-0E4E-B493-234BFE5086CA}"/>
              </a:ext>
            </a:extLst>
          </p:cNvPr>
          <p:cNvSpPr>
            <a:spLocks noGrp="1"/>
          </p:cNvSpPr>
          <p:nvPr>
            <p:ph type="sldNum" sz="quarter" idx="12"/>
          </p:nvPr>
        </p:nvSpPr>
        <p:spPr/>
        <p:txBody>
          <a:bodyPr/>
          <a:lstStyle/>
          <a:p>
            <a:fld id="{DD1A524D-DD2A-FB4A-861A-2A562903BF58}" type="slidenum">
              <a:rPr lang="en-US" smtClean="0"/>
              <a:t>‹#›</a:t>
            </a:fld>
            <a:endParaRPr lang="en-US"/>
          </a:p>
        </p:txBody>
      </p:sp>
    </p:spTree>
    <p:extLst>
      <p:ext uri="{BB962C8B-B14F-4D97-AF65-F5344CB8AC3E}">
        <p14:creationId xmlns:p14="http://schemas.microsoft.com/office/powerpoint/2010/main" val="42654203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AA565F0-7E6B-5F4B-B724-579F2A2A7203}"/>
              </a:ext>
            </a:extLst>
          </p:cNvPr>
          <p:cNvSpPr>
            <a:spLocks noGrp="1"/>
          </p:cNvSpPr>
          <p:nvPr>
            <p:ph type="dt" sz="half" idx="10"/>
          </p:nvPr>
        </p:nvSpPr>
        <p:spPr/>
        <p:txBody>
          <a:bodyPr/>
          <a:lstStyle/>
          <a:p>
            <a:fld id="{FDB01621-FACA-394F-934F-F07239357F5E}" type="datetimeFigureOut">
              <a:rPr lang="en-US" smtClean="0"/>
              <a:t>7/3/20</a:t>
            </a:fld>
            <a:endParaRPr lang="en-US"/>
          </a:p>
        </p:txBody>
      </p:sp>
      <p:sp>
        <p:nvSpPr>
          <p:cNvPr id="3" name="Footer Placeholder 2">
            <a:extLst>
              <a:ext uri="{FF2B5EF4-FFF2-40B4-BE49-F238E27FC236}">
                <a16:creationId xmlns:a16="http://schemas.microsoft.com/office/drawing/2014/main" id="{BCC25604-7241-F845-B102-216B2F2A71E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5ABC5BA-F08B-4B46-AF7E-20B52AEAC29E}"/>
              </a:ext>
            </a:extLst>
          </p:cNvPr>
          <p:cNvSpPr>
            <a:spLocks noGrp="1"/>
          </p:cNvSpPr>
          <p:nvPr>
            <p:ph type="sldNum" sz="quarter" idx="12"/>
          </p:nvPr>
        </p:nvSpPr>
        <p:spPr/>
        <p:txBody>
          <a:bodyPr/>
          <a:lstStyle/>
          <a:p>
            <a:fld id="{DD1A524D-DD2A-FB4A-861A-2A562903BF58}" type="slidenum">
              <a:rPr lang="en-US" smtClean="0"/>
              <a:t>‹#›</a:t>
            </a:fld>
            <a:endParaRPr lang="en-US"/>
          </a:p>
        </p:txBody>
      </p:sp>
    </p:spTree>
    <p:extLst>
      <p:ext uri="{BB962C8B-B14F-4D97-AF65-F5344CB8AC3E}">
        <p14:creationId xmlns:p14="http://schemas.microsoft.com/office/powerpoint/2010/main" val="18935297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4E099-072F-B641-96B4-37F8D0E0D94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359DDD1F-FFD8-A648-897A-FFE01550DCE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44935F45-D278-314A-AE82-AD478475F5C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AFBEBCC-C18A-8747-88D1-9299ECE06226}"/>
              </a:ext>
            </a:extLst>
          </p:cNvPr>
          <p:cNvSpPr>
            <a:spLocks noGrp="1"/>
          </p:cNvSpPr>
          <p:nvPr>
            <p:ph type="dt" sz="half" idx="10"/>
          </p:nvPr>
        </p:nvSpPr>
        <p:spPr/>
        <p:txBody>
          <a:bodyPr/>
          <a:lstStyle/>
          <a:p>
            <a:fld id="{FDB01621-FACA-394F-934F-F07239357F5E}" type="datetimeFigureOut">
              <a:rPr lang="en-US" smtClean="0"/>
              <a:t>7/3/20</a:t>
            </a:fld>
            <a:endParaRPr lang="en-US"/>
          </a:p>
        </p:txBody>
      </p:sp>
      <p:sp>
        <p:nvSpPr>
          <p:cNvPr id="6" name="Footer Placeholder 5">
            <a:extLst>
              <a:ext uri="{FF2B5EF4-FFF2-40B4-BE49-F238E27FC236}">
                <a16:creationId xmlns:a16="http://schemas.microsoft.com/office/drawing/2014/main" id="{3E6E8113-EAC5-8347-AA52-4DB5FDA1023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09F35C0-942A-6C46-9377-0D7DE5ABD75B}"/>
              </a:ext>
            </a:extLst>
          </p:cNvPr>
          <p:cNvSpPr>
            <a:spLocks noGrp="1"/>
          </p:cNvSpPr>
          <p:nvPr>
            <p:ph type="sldNum" sz="quarter" idx="12"/>
          </p:nvPr>
        </p:nvSpPr>
        <p:spPr/>
        <p:txBody>
          <a:bodyPr/>
          <a:lstStyle/>
          <a:p>
            <a:fld id="{DD1A524D-DD2A-FB4A-861A-2A562903BF58}" type="slidenum">
              <a:rPr lang="en-US" smtClean="0"/>
              <a:t>‹#›</a:t>
            </a:fld>
            <a:endParaRPr lang="en-US"/>
          </a:p>
        </p:txBody>
      </p:sp>
    </p:spTree>
    <p:extLst>
      <p:ext uri="{BB962C8B-B14F-4D97-AF65-F5344CB8AC3E}">
        <p14:creationId xmlns:p14="http://schemas.microsoft.com/office/powerpoint/2010/main" val="19778526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F212DA-DA81-FE4B-A90E-655BDC8F7ED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4B621E81-C66F-EA49-B2FC-C8D3F94E352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E8C7229-D46D-D747-84BE-D38C57DE5A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47713320-7CA7-5042-9257-DBA324D4D31F}"/>
              </a:ext>
            </a:extLst>
          </p:cNvPr>
          <p:cNvSpPr>
            <a:spLocks noGrp="1"/>
          </p:cNvSpPr>
          <p:nvPr>
            <p:ph type="dt" sz="half" idx="10"/>
          </p:nvPr>
        </p:nvSpPr>
        <p:spPr/>
        <p:txBody>
          <a:bodyPr/>
          <a:lstStyle/>
          <a:p>
            <a:fld id="{FDB01621-FACA-394F-934F-F07239357F5E}" type="datetimeFigureOut">
              <a:rPr lang="en-US" smtClean="0"/>
              <a:t>7/3/20</a:t>
            </a:fld>
            <a:endParaRPr lang="en-US"/>
          </a:p>
        </p:txBody>
      </p:sp>
      <p:sp>
        <p:nvSpPr>
          <p:cNvPr id="6" name="Footer Placeholder 5">
            <a:extLst>
              <a:ext uri="{FF2B5EF4-FFF2-40B4-BE49-F238E27FC236}">
                <a16:creationId xmlns:a16="http://schemas.microsoft.com/office/drawing/2014/main" id="{A8F87E0C-89B0-AC4F-9899-043E57D8798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64F949E-2C29-8F47-8B03-A7AD02D1220C}"/>
              </a:ext>
            </a:extLst>
          </p:cNvPr>
          <p:cNvSpPr>
            <a:spLocks noGrp="1"/>
          </p:cNvSpPr>
          <p:nvPr>
            <p:ph type="sldNum" sz="quarter" idx="12"/>
          </p:nvPr>
        </p:nvSpPr>
        <p:spPr/>
        <p:txBody>
          <a:bodyPr/>
          <a:lstStyle/>
          <a:p>
            <a:fld id="{DD1A524D-DD2A-FB4A-861A-2A562903BF58}" type="slidenum">
              <a:rPr lang="en-US" smtClean="0"/>
              <a:t>‹#›</a:t>
            </a:fld>
            <a:endParaRPr lang="en-US"/>
          </a:p>
        </p:txBody>
      </p:sp>
    </p:spTree>
    <p:extLst>
      <p:ext uri="{BB962C8B-B14F-4D97-AF65-F5344CB8AC3E}">
        <p14:creationId xmlns:p14="http://schemas.microsoft.com/office/powerpoint/2010/main" val="37990227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FFF1BC-F80B-894E-9B6F-D45E728A9CA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C9FA44DE-AF9D-6E45-B3D5-7F6F989B579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68C1F01-DC27-044B-BF55-A04D266BBC0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B01621-FACA-394F-934F-F07239357F5E}" type="datetimeFigureOut">
              <a:rPr lang="en-US" smtClean="0"/>
              <a:t>7/3/20</a:t>
            </a:fld>
            <a:endParaRPr lang="en-US"/>
          </a:p>
        </p:txBody>
      </p:sp>
      <p:sp>
        <p:nvSpPr>
          <p:cNvPr id="5" name="Footer Placeholder 4">
            <a:extLst>
              <a:ext uri="{FF2B5EF4-FFF2-40B4-BE49-F238E27FC236}">
                <a16:creationId xmlns:a16="http://schemas.microsoft.com/office/drawing/2014/main" id="{C9AEE363-FA45-454A-A794-290BA9CA5E5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E05B320-3DE0-DE49-8C85-6679DFC0BAC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1A524D-DD2A-FB4A-861A-2A562903BF58}" type="slidenum">
              <a:rPr lang="en-US" smtClean="0"/>
              <a:t>‹#›</a:t>
            </a:fld>
            <a:endParaRPr lang="en-US"/>
          </a:p>
        </p:txBody>
      </p:sp>
    </p:spTree>
    <p:extLst>
      <p:ext uri="{BB962C8B-B14F-4D97-AF65-F5344CB8AC3E}">
        <p14:creationId xmlns:p14="http://schemas.microsoft.com/office/powerpoint/2010/main" val="21301280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tiff"/><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3.tiff"/><Relationship Id="rId5" Type="http://schemas.openxmlformats.org/officeDocument/2006/relationships/image" Target="../media/image2.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hyperlink" Target="https://www.gotothinktank.com/" TargetMode="External"/><Relationship Id="rId2" Type="http://schemas.openxmlformats.org/officeDocument/2006/relationships/hyperlink" Target="mailto:jmcgann@wharton.upenn.edu" TargetMode="Externa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apps.who.int/nha/database"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Rectangle 14">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E89DAC1-3763-E840-8DD7-ECD01CE666B7}"/>
              </a:ext>
            </a:extLst>
          </p:cNvPr>
          <p:cNvSpPr>
            <a:spLocks noGrp="1"/>
          </p:cNvSpPr>
          <p:nvPr>
            <p:ph type="title"/>
          </p:nvPr>
        </p:nvSpPr>
        <p:spPr>
          <a:xfrm>
            <a:off x="7586471" y="1698171"/>
            <a:ext cx="3962061" cy="4516360"/>
          </a:xfrm>
        </p:spPr>
        <p:txBody>
          <a:bodyPr anchor="t">
            <a:normAutofit/>
          </a:bodyPr>
          <a:lstStyle/>
          <a:p>
            <a:r>
              <a:rPr lang="en-US" sz="3600" b="1">
                <a:latin typeface="Garamond" panose="02020404030301010803" pitchFamily="18" charset="0"/>
              </a:rPr>
              <a:t>WORKING GROUP 1: </a:t>
            </a:r>
            <a:br>
              <a:rPr lang="en-US" sz="3600" b="1">
                <a:latin typeface="Garamond" panose="02020404030301010803" pitchFamily="18" charset="0"/>
              </a:rPr>
            </a:br>
            <a:r>
              <a:rPr lang="en-US" sz="3600" b="1">
                <a:latin typeface="Garamond" panose="02020404030301010803" pitchFamily="18" charset="0"/>
              </a:rPr>
              <a:t>ADDRESSING THE PUBLIC HEALTH CRISIS</a:t>
            </a:r>
          </a:p>
        </p:txBody>
      </p:sp>
      <p:sp>
        <p:nvSpPr>
          <p:cNvPr id="28" name="Freeform: Shape 16">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9" name="Rectangle 18">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Rectangle 20">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Shape 22">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Content Placeholder 2">
            <a:extLst>
              <a:ext uri="{FF2B5EF4-FFF2-40B4-BE49-F238E27FC236}">
                <a16:creationId xmlns:a16="http://schemas.microsoft.com/office/drawing/2014/main" id="{FEBA24AC-6B00-2A46-9145-5EBE18132F7D}"/>
              </a:ext>
            </a:extLst>
          </p:cNvPr>
          <p:cNvSpPr>
            <a:spLocks noGrp="1"/>
          </p:cNvSpPr>
          <p:nvPr>
            <p:ph idx="1"/>
          </p:nvPr>
        </p:nvSpPr>
        <p:spPr>
          <a:xfrm>
            <a:off x="643467" y="1698170"/>
            <a:ext cx="6478513" cy="4516361"/>
          </a:xfrm>
        </p:spPr>
        <p:txBody>
          <a:bodyPr>
            <a:normAutofit/>
          </a:bodyPr>
          <a:lstStyle/>
          <a:p>
            <a:pPr marL="0" indent="0">
              <a:buNone/>
            </a:pPr>
            <a:r>
              <a:rPr lang="en-US" sz="2000" b="1">
                <a:latin typeface="Garamond" panose="02020404030301010803" pitchFamily="18" charset="0"/>
              </a:rPr>
              <a:t>Observer Research Foundation</a:t>
            </a:r>
            <a:r>
              <a:rPr lang="en-US" sz="2000">
                <a:latin typeface="Garamond" panose="02020404030301010803" pitchFamily="18" charset="0"/>
              </a:rPr>
              <a:t>, India</a:t>
            </a:r>
          </a:p>
          <a:p>
            <a:pPr marL="0" indent="0">
              <a:buNone/>
            </a:pPr>
            <a:r>
              <a:rPr lang="en-IN" sz="2000" b="1">
                <a:latin typeface="Garamond" panose="02020404030301010803" pitchFamily="18" charset="0"/>
              </a:rPr>
              <a:t>Centre for International Governance Innovation</a:t>
            </a:r>
            <a:r>
              <a:rPr lang="en-IN" sz="2000">
                <a:latin typeface="Garamond" panose="02020404030301010803" pitchFamily="18" charset="0"/>
              </a:rPr>
              <a:t>, Canada</a:t>
            </a:r>
            <a:endParaRPr lang="en-US" sz="2000">
              <a:latin typeface="Garamond" panose="02020404030301010803" pitchFamily="18" charset="0"/>
            </a:endParaRPr>
          </a:p>
          <a:p>
            <a:pPr marL="0" indent="0">
              <a:buNone/>
            </a:pPr>
            <a:r>
              <a:rPr lang="en-IN" sz="2000" b="1">
                <a:latin typeface="Garamond" panose="02020404030301010803" pitchFamily="18" charset="0"/>
              </a:rPr>
              <a:t>Institute for National Security Studies</a:t>
            </a:r>
            <a:r>
              <a:rPr lang="en-IN" sz="2000">
                <a:latin typeface="Garamond" panose="02020404030301010803" pitchFamily="18" charset="0"/>
              </a:rPr>
              <a:t>, Israel</a:t>
            </a:r>
          </a:p>
          <a:p>
            <a:pPr marL="0" indent="0">
              <a:buNone/>
            </a:pPr>
            <a:r>
              <a:rPr lang="en-IN" sz="2000" b="1">
                <a:latin typeface="Garamond" panose="02020404030301010803" pitchFamily="18" charset="0"/>
              </a:rPr>
              <a:t>Our Hong Kong Foundation</a:t>
            </a:r>
            <a:r>
              <a:rPr lang="en-IN" sz="2000">
                <a:latin typeface="Garamond" panose="02020404030301010803" pitchFamily="18" charset="0"/>
              </a:rPr>
              <a:t>, Hong Kong</a:t>
            </a:r>
            <a:endParaRPr lang="en-IN" sz="2000" b="1">
              <a:latin typeface="Garamond" panose="02020404030301010803" pitchFamily="18" charset="0"/>
            </a:endParaRPr>
          </a:p>
          <a:p>
            <a:pPr marL="0" indent="0">
              <a:buNone/>
            </a:pPr>
            <a:r>
              <a:rPr lang="en-IN" sz="2000" b="1">
                <a:latin typeface="Garamond" panose="02020404030301010803" pitchFamily="18" charset="0"/>
              </a:rPr>
              <a:t>Chatham House</a:t>
            </a:r>
            <a:r>
              <a:rPr lang="en-IN" sz="2000">
                <a:latin typeface="Garamond" panose="02020404030301010803" pitchFamily="18" charset="0"/>
              </a:rPr>
              <a:t>, United Kingdom</a:t>
            </a:r>
            <a:endParaRPr lang="en-IN" sz="2000" b="1">
              <a:latin typeface="Garamond" panose="02020404030301010803" pitchFamily="18" charset="0"/>
            </a:endParaRPr>
          </a:p>
          <a:p>
            <a:pPr marL="0" indent="0">
              <a:buNone/>
            </a:pPr>
            <a:r>
              <a:rPr lang="en-IN" sz="2000" b="1">
                <a:latin typeface="Garamond" panose="02020404030301010803" pitchFamily="18" charset="0"/>
              </a:rPr>
              <a:t>The Heritage Foundation</a:t>
            </a:r>
            <a:r>
              <a:rPr lang="en-IN" sz="2000">
                <a:latin typeface="Garamond" panose="02020404030301010803" pitchFamily="18" charset="0"/>
              </a:rPr>
              <a:t>, USA</a:t>
            </a:r>
          </a:p>
          <a:p>
            <a:pPr marL="0" indent="0">
              <a:buNone/>
            </a:pPr>
            <a:r>
              <a:rPr lang="en-IN" sz="2000" b="1">
                <a:latin typeface="Garamond" panose="02020404030301010803" pitchFamily="18" charset="0"/>
              </a:rPr>
              <a:t>Institute of Development Studies</a:t>
            </a:r>
            <a:r>
              <a:rPr lang="en-IN" sz="2000">
                <a:latin typeface="Garamond" panose="02020404030301010803" pitchFamily="18" charset="0"/>
              </a:rPr>
              <a:t>, United Kingdom</a:t>
            </a:r>
          </a:p>
          <a:p>
            <a:pPr marL="0" indent="0">
              <a:buNone/>
            </a:pPr>
            <a:r>
              <a:rPr lang="en-IN" sz="2000" b="1">
                <a:latin typeface="Garamond" panose="02020404030301010803" pitchFamily="18" charset="0"/>
              </a:rPr>
              <a:t>Initiative Prospective Agricole et Rurale (IPAR)</a:t>
            </a:r>
            <a:r>
              <a:rPr lang="en-IN" sz="2000">
                <a:latin typeface="Garamond" panose="02020404030301010803" pitchFamily="18" charset="0"/>
              </a:rPr>
              <a:t>, Senegal</a:t>
            </a:r>
            <a:endParaRPr lang="en-US" sz="2000">
              <a:latin typeface="Garamond" panose="02020404030301010803" pitchFamily="18" charset="0"/>
            </a:endParaRPr>
          </a:p>
          <a:p>
            <a:endParaRPr lang="en-US" sz="2000">
              <a:latin typeface="Garamond" panose="02020404030301010803" pitchFamily="18" charset="0"/>
            </a:endParaRPr>
          </a:p>
        </p:txBody>
      </p:sp>
      <p:sp>
        <p:nvSpPr>
          <p:cNvPr id="25" name="Isosceles Triangle 24">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7" name="Isosceles Triangle 26">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20" name="Picture Placeholder 12" descr="A person standing in front of a crowd&#10;&#10;Description automatically generated">
            <a:extLst>
              <a:ext uri="{FF2B5EF4-FFF2-40B4-BE49-F238E27FC236}">
                <a16:creationId xmlns:a16="http://schemas.microsoft.com/office/drawing/2014/main" id="{69A2A7F5-71F3-8242-B167-BFD2F756561A}"/>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6000"/>
                    </a14:imgEffect>
                  </a14:imgLayer>
                </a14:imgProps>
              </a:ext>
            </a:extLst>
          </a:blip>
          <a:srcRect l="9091" t="23391"/>
          <a:stretch/>
        </p:blipFill>
        <p:spPr>
          <a:xfrm>
            <a:off x="23" y="10"/>
            <a:ext cx="12191981" cy="6857990"/>
          </a:xfrm>
          <a:prstGeom prst="rect">
            <a:avLst/>
          </a:prstGeom>
        </p:spPr>
      </p:pic>
      <p:sp>
        <p:nvSpPr>
          <p:cNvPr id="17" name="Title 2">
            <a:extLst>
              <a:ext uri="{FF2B5EF4-FFF2-40B4-BE49-F238E27FC236}">
                <a16:creationId xmlns:a16="http://schemas.microsoft.com/office/drawing/2014/main" id="{DC0A1FDC-5F48-734B-BD93-DC66E96353B7}"/>
              </a:ext>
            </a:extLst>
          </p:cNvPr>
          <p:cNvSpPr txBox="1">
            <a:spLocks/>
          </p:cNvSpPr>
          <p:nvPr/>
        </p:nvSpPr>
        <p:spPr>
          <a:xfrm>
            <a:off x="202274" y="572474"/>
            <a:ext cx="11787452" cy="238760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kern="1200">
                <a:solidFill>
                  <a:schemeClr val="bg1"/>
                </a:solidFill>
                <a:latin typeface="+mj-lt"/>
                <a:ea typeface="+mj-ea"/>
                <a:cs typeface="+mj-cs"/>
              </a:defRPr>
            </a:lvl1pPr>
          </a:lstStyle>
          <a:p>
            <a:br>
              <a:rPr lang="en-US" sz="4100" dirty="0">
                <a:solidFill>
                  <a:schemeClr val="tx1"/>
                </a:solidFill>
              </a:rPr>
            </a:br>
            <a:endParaRPr lang="en-US" sz="4100" dirty="0">
              <a:solidFill>
                <a:schemeClr val="tx1"/>
              </a:solidFill>
            </a:endParaRPr>
          </a:p>
        </p:txBody>
      </p:sp>
      <p:sp>
        <p:nvSpPr>
          <p:cNvPr id="18" name="Title 2">
            <a:extLst>
              <a:ext uri="{FF2B5EF4-FFF2-40B4-BE49-F238E27FC236}">
                <a16:creationId xmlns:a16="http://schemas.microsoft.com/office/drawing/2014/main" id="{40875F0F-DD07-6745-BFD9-400906E9DEAC}"/>
              </a:ext>
            </a:extLst>
          </p:cNvPr>
          <p:cNvSpPr txBox="1">
            <a:spLocks/>
          </p:cNvSpPr>
          <p:nvPr/>
        </p:nvSpPr>
        <p:spPr>
          <a:xfrm>
            <a:off x="404525" y="748431"/>
            <a:ext cx="11787452" cy="238760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kern="1200">
                <a:solidFill>
                  <a:schemeClr val="bg1"/>
                </a:solidFill>
                <a:latin typeface="+mj-lt"/>
                <a:ea typeface="+mj-ea"/>
                <a:cs typeface="+mj-cs"/>
              </a:defRPr>
            </a:lvl1pPr>
          </a:lstStyle>
          <a:p>
            <a:r>
              <a:rPr lang="en-US" sz="4100" b="1" dirty="0">
                <a:latin typeface="Calibri" panose="020F0502020204030204" pitchFamily="34" charset="0"/>
                <a:cs typeface="Calibri" panose="020F0502020204030204" pitchFamily="34" charset="0"/>
              </a:rPr>
              <a:t>WORKING GROUP 1: THE COVID-19 PUBLIC HEALTH CRISIS</a:t>
            </a:r>
            <a:br>
              <a:rPr lang="en-US" sz="4100" b="1" dirty="0">
                <a:solidFill>
                  <a:schemeClr val="tx1"/>
                </a:solidFill>
                <a:latin typeface="Calibri" panose="020F0502020204030204" pitchFamily="34" charset="0"/>
                <a:cs typeface="Calibri" panose="020F0502020204030204" pitchFamily="34" charset="0"/>
              </a:rPr>
            </a:br>
            <a:endParaRPr lang="en-US" sz="4100" b="1" dirty="0">
              <a:solidFill>
                <a:schemeClr val="tx1"/>
              </a:solidFill>
              <a:latin typeface="Calibri" panose="020F0502020204030204" pitchFamily="34" charset="0"/>
              <a:cs typeface="Calibri" panose="020F0502020204030204" pitchFamily="34" charset="0"/>
            </a:endParaRPr>
          </a:p>
        </p:txBody>
      </p:sp>
      <p:sp>
        <p:nvSpPr>
          <p:cNvPr id="19" name="Title 2">
            <a:extLst>
              <a:ext uri="{FF2B5EF4-FFF2-40B4-BE49-F238E27FC236}">
                <a16:creationId xmlns:a16="http://schemas.microsoft.com/office/drawing/2014/main" id="{8ACC70D8-1AD6-6B4E-864F-3E5DE834C23E}"/>
              </a:ext>
            </a:extLst>
          </p:cNvPr>
          <p:cNvSpPr txBox="1">
            <a:spLocks/>
          </p:cNvSpPr>
          <p:nvPr/>
        </p:nvSpPr>
        <p:spPr>
          <a:xfrm>
            <a:off x="404552" y="3187439"/>
            <a:ext cx="11787452" cy="238760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100" b="1" dirty="0">
                <a:solidFill>
                  <a:schemeClr val="bg1"/>
                </a:solidFill>
              </a:rPr>
              <a:t>The Third Global Think Tank Town Hall </a:t>
            </a:r>
            <a:br>
              <a:rPr lang="en-US" sz="4100" b="1" dirty="0">
                <a:solidFill>
                  <a:schemeClr val="bg1"/>
                </a:solidFill>
              </a:rPr>
            </a:br>
            <a:r>
              <a:rPr lang="en-US" sz="4100" b="1" dirty="0">
                <a:solidFill>
                  <a:schemeClr val="bg1"/>
                </a:solidFill>
              </a:rPr>
              <a:t> </a:t>
            </a:r>
            <a:r>
              <a:rPr lang="en-US" sz="3900" b="1" i="1" dirty="0">
                <a:solidFill>
                  <a:schemeClr val="bg1"/>
                </a:solidFill>
              </a:rPr>
              <a:t>From Solidarity to Solutions to Save Lives and Livelihoods </a:t>
            </a:r>
            <a:br>
              <a:rPr lang="en-US" sz="4100" b="1" dirty="0">
                <a:solidFill>
                  <a:schemeClr val="bg1"/>
                </a:solidFill>
              </a:rPr>
            </a:br>
            <a:endParaRPr lang="en-US" sz="4100" b="1" dirty="0">
              <a:solidFill>
                <a:schemeClr val="bg1"/>
              </a:solidFill>
            </a:endParaRPr>
          </a:p>
        </p:txBody>
      </p:sp>
      <p:sp>
        <p:nvSpPr>
          <p:cNvPr id="21" name="TextBox 20">
            <a:extLst>
              <a:ext uri="{FF2B5EF4-FFF2-40B4-BE49-F238E27FC236}">
                <a16:creationId xmlns:a16="http://schemas.microsoft.com/office/drawing/2014/main" id="{9906834A-0FA6-FF4A-97D6-AE4E49CD2A1E}"/>
              </a:ext>
            </a:extLst>
          </p:cNvPr>
          <p:cNvSpPr txBox="1"/>
          <p:nvPr/>
        </p:nvSpPr>
        <p:spPr>
          <a:xfrm>
            <a:off x="23" y="5575039"/>
            <a:ext cx="9785874" cy="685800"/>
          </a:xfrm>
          <a:prstGeom prst="rect">
            <a:avLst/>
          </a:prstGeom>
          <a:solidFill>
            <a:schemeClr val="accent1"/>
          </a:solidFill>
          <a:ln>
            <a:solidFill>
              <a:schemeClr val="accent1"/>
            </a:solidFill>
          </a:ln>
        </p:spPr>
        <p:txBody>
          <a:bodyPr wrap="square" rtlCol="0">
            <a:spAutoFit/>
          </a:bodyPr>
          <a:lstStyle/>
          <a:p>
            <a:endParaRPr lang="en-US"/>
          </a:p>
        </p:txBody>
      </p:sp>
      <p:sp>
        <p:nvSpPr>
          <p:cNvPr id="23" name="TextBox 22">
            <a:extLst>
              <a:ext uri="{FF2B5EF4-FFF2-40B4-BE49-F238E27FC236}">
                <a16:creationId xmlns:a16="http://schemas.microsoft.com/office/drawing/2014/main" id="{84D34844-8C3F-DB4F-BE9B-305E3092BEAB}"/>
              </a:ext>
            </a:extLst>
          </p:cNvPr>
          <p:cNvSpPr txBox="1"/>
          <p:nvPr/>
        </p:nvSpPr>
        <p:spPr>
          <a:xfrm>
            <a:off x="7276611" y="5673142"/>
            <a:ext cx="2402581" cy="523220"/>
          </a:xfrm>
          <a:prstGeom prst="rect">
            <a:avLst/>
          </a:prstGeom>
          <a:noFill/>
        </p:spPr>
        <p:txBody>
          <a:bodyPr wrap="square" rtlCol="0">
            <a:spAutoFit/>
          </a:bodyPr>
          <a:lstStyle/>
          <a:p>
            <a:pPr>
              <a:spcAft>
                <a:spcPts val="600"/>
              </a:spcAft>
            </a:pPr>
            <a:r>
              <a:rPr lang="en-US" sz="2800" dirty="0"/>
              <a:t>June 30</a:t>
            </a:r>
            <a:r>
              <a:rPr lang="en-US" sz="2800" baseline="30000" dirty="0"/>
              <a:t>th</a:t>
            </a:r>
            <a:r>
              <a:rPr lang="en-US" sz="2800" dirty="0"/>
              <a:t>, 2020</a:t>
            </a:r>
          </a:p>
        </p:txBody>
      </p:sp>
      <p:pic>
        <p:nvPicPr>
          <p:cNvPr id="33" name="Picture 32" descr="A close up of a logo&#10;&#10;Description automatically generated">
            <a:extLst>
              <a:ext uri="{FF2B5EF4-FFF2-40B4-BE49-F238E27FC236}">
                <a16:creationId xmlns:a16="http://schemas.microsoft.com/office/drawing/2014/main" id="{6C063FAE-68A0-9941-ABB8-99B49A26797D}"/>
              </a:ext>
            </a:extLst>
          </p:cNvPr>
          <p:cNvPicPr>
            <a:picLocks noChangeAspect="1"/>
          </p:cNvPicPr>
          <p:nvPr/>
        </p:nvPicPr>
        <p:blipFill>
          <a:blip r:embed="rId5"/>
          <a:stretch>
            <a:fillRect/>
          </a:stretch>
        </p:blipFill>
        <p:spPr>
          <a:xfrm>
            <a:off x="178975" y="5552180"/>
            <a:ext cx="2227127" cy="721590"/>
          </a:xfrm>
          <a:prstGeom prst="rect">
            <a:avLst/>
          </a:prstGeom>
        </p:spPr>
      </p:pic>
      <p:pic>
        <p:nvPicPr>
          <p:cNvPr id="4" name="Picture 3">
            <a:extLst>
              <a:ext uri="{FF2B5EF4-FFF2-40B4-BE49-F238E27FC236}">
                <a16:creationId xmlns:a16="http://schemas.microsoft.com/office/drawing/2014/main" id="{D39C5206-BFD9-EC49-82CD-B4DE88FC466A}"/>
              </a:ext>
            </a:extLst>
          </p:cNvPr>
          <p:cNvPicPr>
            <a:picLocks noChangeAspect="1"/>
          </p:cNvPicPr>
          <p:nvPr/>
        </p:nvPicPr>
        <p:blipFill>
          <a:blip r:embed="rId6"/>
          <a:stretch>
            <a:fillRect/>
          </a:stretch>
        </p:blipFill>
        <p:spPr>
          <a:xfrm>
            <a:off x="4430588" y="5473033"/>
            <a:ext cx="1740617" cy="950235"/>
          </a:xfrm>
          <a:prstGeom prst="rect">
            <a:avLst/>
          </a:prstGeom>
        </p:spPr>
      </p:pic>
      <p:pic>
        <p:nvPicPr>
          <p:cNvPr id="36" name="Picture 35">
            <a:extLst>
              <a:ext uri="{FF2B5EF4-FFF2-40B4-BE49-F238E27FC236}">
                <a16:creationId xmlns:a16="http://schemas.microsoft.com/office/drawing/2014/main" id="{FA8212F5-684C-324F-BE65-274B2AD254CA}"/>
              </a:ext>
            </a:extLst>
          </p:cNvPr>
          <p:cNvPicPr>
            <a:picLocks noChangeAspect="1"/>
          </p:cNvPicPr>
          <p:nvPr/>
        </p:nvPicPr>
        <p:blipFill>
          <a:blip r:embed="rId7"/>
          <a:stretch>
            <a:fillRect/>
          </a:stretch>
        </p:blipFill>
        <p:spPr>
          <a:xfrm>
            <a:off x="2849114" y="5597621"/>
            <a:ext cx="1106963" cy="616910"/>
          </a:xfrm>
          <a:prstGeom prst="rect">
            <a:avLst/>
          </a:prstGeom>
        </p:spPr>
      </p:pic>
    </p:spTree>
    <p:extLst>
      <p:ext uri="{BB962C8B-B14F-4D97-AF65-F5344CB8AC3E}">
        <p14:creationId xmlns:p14="http://schemas.microsoft.com/office/powerpoint/2010/main" val="1011380859"/>
      </p:ext>
    </p:extLst>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AD134EB-4867-1C4D-8032-97CBB5196642}"/>
              </a:ext>
            </a:extLst>
          </p:cNvPr>
          <p:cNvSpPr txBox="1"/>
          <p:nvPr/>
        </p:nvSpPr>
        <p:spPr>
          <a:xfrm>
            <a:off x="484092" y="399469"/>
            <a:ext cx="8154297" cy="3247043"/>
          </a:xfrm>
          <a:prstGeom prst="rect">
            <a:avLst/>
          </a:prstGeom>
          <a:noFill/>
        </p:spPr>
        <p:txBody>
          <a:bodyPr wrap="square" rtlCol="0">
            <a:spAutoFit/>
          </a:bodyPr>
          <a:lstStyle/>
          <a:p>
            <a:r>
              <a:rPr lang="en-US" sz="2500" b="1" i="1" dirty="0"/>
              <a:t>“Helping to bridge the gap between knowledge and policy”</a:t>
            </a:r>
            <a:endParaRPr lang="en-US" sz="2500" b="1" dirty="0"/>
          </a:p>
          <a:p>
            <a:br>
              <a:rPr lang="en-US" dirty="0"/>
            </a:br>
            <a:r>
              <a:rPr lang="en-US" dirty="0"/>
              <a:t>The mission of TTCSP is to increase the profile, capacity and performance of think tanks at the national, regional and global levels so they can better serve policymakers and the public.</a:t>
            </a:r>
          </a:p>
          <a:p>
            <a:br>
              <a:rPr lang="en-US" dirty="0"/>
            </a:br>
            <a:r>
              <a:rPr lang="en-US" dirty="0"/>
              <a:t>TTCSP conducts research on the relationship between think tanks, politics and public policy, produces the annual Global Go To Think Tank Index, develops capacity-building resources and programs, manages and supports a global network of over 8,000 think tanks and trains future think tank scholars and executives. TTCSP is often referred to as the “think tanks’ think tank.” </a:t>
            </a:r>
          </a:p>
        </p:txBody>
      </p:sp>
      <p:sp>
        <p:nvSpPr>
          <p:cNvPr id="5" name="TextBox 4">
            <a:extLst>
              <a:ext uri="{FF2B5EF4-FFF2-40B4-BE49-F238E27FC236}">
                <a16:creationId xmlns:a16="http://schemas.microsoft.com/office/drawing/2014/main" id="{88F91798-0684-CD41-B11C-8D8C41A25165}"/>
              </a:ext>
            </a:extLst>
          </p:cNvPr>
          <p:cNvSpPr txBox="1"/>
          <p:nvPr/>
        </p:nvSpPr>
        <p:spPr>
          <a:xfrm>
            <a:off x="6877722" y="3646512"/>
            <a:ext cx="5174428" cy="3093154"/>
          </a:xfrm>
          <a:prstGeom prst="rect">
            <a:avLst/>
          </a:prstGeom>
          <a:noFill/>
        </p:spPr>
        <p:txBody>
          <a:bodyPr wrap="square" rtlCol="0">
            <a:spAutoFit/>
          </a:bodyPr>
          <a:lstStyle/>
          <a:p>
            <a:pPr algn="r"/>
            <a:r>
              <a:rPr lang="en-US" sz="1500" dirty="0"/>
              <a:t>Contact: </a:t>
            </a:r>
          </a:p>
          <a:p>
            <a:pPr algn="r"/>
            <a:br>
              <a:rPr lang="en-US" sz="1500" dirty="0"/>
            </a:br>
            <a:r>
              <a:rPr lang="en-US" sz="1500" b="1" dirty="0"/>
              <a:t>James G. McGann, Ph.D.</a:t>
            </a:r>
            <a:endParaRPr lang="en-US" sz="1500" dirty="0"/>
          </a:p>
          <a:p>
            <a:pPr algn="r"/>
            <a:r>
              <a:rPr lang="en-US" sz="1500" dirty="0"/>
              <a:t>Senior Lecturer, International Studies, Lauder Institute</a:t>
            </a:r>
          </a:p>
          <a:p>
            <a:pPr algn="r"/>
            <a:r>
              <a:rPr lang="en-US" sz="1500" dirty="0"/>
              <a:t>Director, Think Tanks and Civil Societies Program</a:t>
            </a:r>
          </a:p>
          <a:p>
            <a:pPr algn="r"/>
            <a:r>
              <a:rPr lang="en-US" sz="1500" dirty="0"/>
              <a:t>Wharton School and School of Arts and Sciences</a:t>
            </a:r>
          </a:p>
          <a:p>
            <a:pPr algn="r"/>
            <a:r>
              <a:rPr lang="en-US" sz="1500" dirty="0"/>
              <a:t>University of Pennsylvania</a:t>
            </a:r>
          </a:p>
          <a:p>
            <a:pPr algn="r"/>
            <a:r>
              <a:rPr lang="en-US" sz="1500" dirty="0"/>
              <a:t>256 S. 37th Street, Philadelphia, PA 19104</a:t>
            </a:r>
          </a:p>
          <a:p>
            <a:pPr algn="r"/>
            <a:r>
              <a:rPr lang="en-US" sz="1500" dirty="0"/>
              <a:t>Main Office: (215) 573-6267</a:t>
            </a:r>
          </a:p>
          <a:p>
            <a:pPr algn="r"/>
            <a:r>
              <a:rPr lang="en-US" sz="1500" dirty="0"/>
              <a:t>Direct Line: (215) 746-2928</a:t>
            </a:r>
          </a:p>
          <a:p>
            <a:pPr algn="r"/>
            <a:r>
              <a:rPr lang="en-US" sz="1500" dirty="0"/>
              <a:t>Mobile: (215) 206-1799</a:t>
            </a:r>
          </a:p>
          <a:p>
            <a:pPr algn="r"/>
            <a:r>
              <a:rPr lang="en-US" sz="1500" dirty="0"/>
              <a:t>Email: </a:t>
            </a:r>
            <a:r>
              <a:rPr lang="en-US" sz="1500" u="sng" dirty="0">
                <a:hlinkClick r:id="rId2"/>
              </a:rPr>
              <a:t>jmcgann@wharton.upenn.edu</a:t>
            </a:r>
            <a:endParaRPr lang="en-US" sz="1500" dirty="0"/>
          </a:p>
          <a:p>
            <a:pPr algn="r"/>
            <a:r>
              <a:rPr lang="en-US" sz="1500" dirty="0"/>
              <a:t>Website: </a:t>
            </a:r>
            <a:r>
              <a:rPr lang="en-US" sz="1500" u="sng" dirty="0">
                <a:hlinkClick r:id="rId3"/>
              </a:rPr>
              <a:t>gotothinktank.com</a:t>
            </a:r>
            <a:endParaRPr lang="en-US" sz="1500" dirty="0"/>
          </a:p>
        </p:txBody>
      </p:sp>
      <p:pic>
        <p:nvPicPr>
          <p:cNvPr id="1026" name="Picture 2">
            <a:extLst>
              <a:ext uri="{FF2B5EF4-FFF2-40B4-BE49-F238E27FC236}">
                <a16:creationId xmlns:a16="http://schemas.microsoft.com/office/drawing/2014/main" id="{106FFAC6-6F55-D844-8A86-7760AF6C72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0006" y="5497158"/>
            <a:ext cx="3288439" cy="11269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21013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64C2418-6CE7-4778-82BB-A27145879A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5707F116-8EC0-4822-9067-186AC8C96E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38684" y="1316432"/>
            <a:ext cx="4225136" cy="422513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5" name="Freeform: Shape 24">
            <a:extLst>
              <a:ext uri="{FF2B5EF4-FFF2-40B4-BE49-F238E27FC236}">
                <a16:creationId xmlns:a16="http://schemas.microsoft.com/office/drawing/2014/main" id="{49F1A7E4-819D-4D21-8E8B-32671A9F98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563919" y="753376"/>
            <a:ext cx="5353835" cy="5353835"/>
          </a:xfrm>
          <a:custGeom>
            <a:avLst/>
            <a:gdLst>
              <a:gd name="connsiteX0" fmla="*/ 690507 w 5353835"/>
              <a:gd name="connsiteY0" fmla="*/ 5273742 h 5353835"/>
              <a:gd name="connsiteX1" fmla="*/ 4938299 w 5353835"/>
              <a:gd name="connsiteY1" fmla="*/ 5273742 h 5353835"/>
              <a:gd name="connsiteX2" fmla="*/ 4858206 w 5353835"/>
              <a:gd name="connsiteY2" fmla="*/ 5353835 h 5353835"/>
              <a:gd name="connsiteX3" fmla="*/ 770600 w 5353835"/>
              <a:gd name="connsiteY3" fmla="*/ 5353835 h 5353835"/>
              <a:gd name="connsiteX4" fmla="*/ 433255 w 5353835"/>
              <a:gd name="connsiteY4" fmla="*/ 80093 h 5353835"/>
              <a:gd name="connsiteX5" fmla="*/ 513348 w 5353835"/>
              <a:gd name="connsiteY5" fmla="*/ 0 h 5353835"/>
              <a:gd name="connsiteX6" fmla="*/ 5353835 w 5353835"/>
              <a:gd name="connsiteY6" fmla="*/ 0 h 5353835"/>
              <a:gd name="connsiteX7" fmla="*/ 5353835 w 5353835"/>
              <a:gd name="connsiteY7" fmla="*/ 4858206 h 5353835"/>
              <a:gd name="connsiteX8" fmla="*/ 5273742 w 5353835"/>
              <a:gd name="connsiteY8" fmla="*/ 4938299 h 5353835"/>
              <a:gd name="connsiteX9" fmla="*/ 5273742 w 5353835"/>
              <a:gd name="connsiteY9" fmla="*/ 80093 h 5353835"/>
              <a:gd name="connsiteX10" fmla="*/ 0 w 5353835"/>
              <a:gd name="connsiteY10" fmla="*/ 513348 h 5353835"/>
              <a:gd name="connsiteX11" fmla="*/ 80093 w 5353835"/>
              <a:gd name="connsiteY11" fmla="*/ 433255 h 5353835"/>
              <a:gd name="connsiteX12" fmla="*/ 80093 w 5353835"/>
              <a:gd name="connsiteY12" fmla="*/ 4663328 h 5353835"/>
              <a:gd name="connsiteX13" fmla="*/ 0 w 5353835"/>
              <a:gd name="connsiteY13" fmla="*/ 4583235 h 5353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353835" h="5353835">
                <a:moveTo>
                  <a:pt x="690507" y="5273742"/>
                </a:moveTo>
                <a:lnTo>
                  <a:pt x="4938299" y="5273742"/>
                </a:lnTo>
                <a:lnTo>
                  <a:pt x="4858206" y="5353835"/>
                </a:lnTo>
                <a:lnTo>
                  <a:pt x="770600" y="5353835"/>
                </a:lnTo>
                <a:close/>
                <a:moveTo>
                  <a:pt x="433255" y="80093"/>
                </a:moveTo>
                <a:lnTo>
                  <a:pt x="513348" y="0"/>
                </a:lnTo>
                <a:lnTo>
                  <a:pt x="5353835" y="0"/>
                </a:lnTo>
                <a:lnTo>
                  <a:pt x="5353835" y="4858206"/>
                </a:lnTo>
                <a:lnTo>
                  <a:pt x="5273742" y="4938299"/>
                </a:lnTo>
                <a:lnTo>
                  <a:pt x="5273742" y="80093"/>
                </a:lnTo>
                <a:close/>
                <a:moveTo>
                  <a:pt x="0" y="513348"/>
                </a:moveTo>
                <a:lnTo>
                  <a:pt x="80093" y="433255"/>
                </a:lnTo>
                <a:lnTo>
                  <a:pt x="80093" y="4663328"/>
                </a:lnTo>
                <a:lnTo>
                  <a:pt x="0" y="4583235"/>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sp>
        <p:nvSpPr>
          <p:cNvPr id="11" name="Title 1">
            <a:extLst>
              <a:ext uri="{FF2B5EF4-FFF2-40B4-BE49-F238E27FC236}">
                <a16:creationId xmlns:a16="http://schemas.microsoft.com/office/drawing/2014/main" id="{EFD05B7E-0930-4600-BE41-6CAF921A4FA1}"/>
              </a:ext>
            </a:extLst>
          </p:cNvPr>
          <p:cNvSpPr>
            <a:spLocks noGrp="1"/>
          </p:cNvSpPr>
          <p:nvPr>
            <p:ph type="title"/>
          </p:nvPr>
        </p:nvSpPr>
        <p:spPr>
          <a:xfrm>
            <a:off x="779489" y="2452527"/>
            <a:ext cx="5072566" cy="1938992"/>
          </a:xfrm>
          <a:noFill/>
        </p:spPr>
        <p:txBody>
          <a:bodyPr vert="horz" lIns="91440" tIns="45720" rIns="91440" bIns="45720" rtlCol="0" anchor="ctr">
            <a:normAutofit/>
          </a:bodyPr>
          <a:lstStyle/>
          <a:p>
            <a:pPr algn="ctr"/>
            <a:r>
              <a:rPr lang="en-US" sz="3200" b="1" dirty="0">
                <a:solidFill>
                  <a:schemeClr val="bg2">
                    <a:lumMod val="25000"/>
                  </a:schemeClr>
                </a:solidFill>
                <a:latin typeface="Garamond" panose="02020404030301010803" pitchFamily="18" charset="0"/>
              </a:rPr>
              <a:t>ADDRESSING THE PUBLIC HEALTH CRISIS</a:t>
            </a:r>
            <a:endParaRPr lang="en-US" sz="3200" b="1" kern="1200" dirty="0">
              <a:solidFill>
                <a:schemeClr val="bg2">
                  <a:lumMod val="25000"/>
                </a:schemeClr>
              </a:solidFill>
              <a:latin typeface="Garamond" panose="02020404030301010803" pitchFamily="18" charset="0"/>
            </a:endParaRPr>
          </a:p>
        </p:txBody>
      </p:sp>
      <p:sp>
        <p:nvSpPr>
          <p:cNvPr id="27" name="Rectangle 26">
            <a:extLst>
              <a:ext uri="{FF2B5EF4-FFF2-40B4-BE49-F238E27FC236}">
                <a16:creationId xmlns:a16="http://schemas.microsoft.com/office/drawing/2014/main" id="{EEF31B1A-1BB2-47DE-B18A-424413A9DF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7172051" y="1189367"/>
            <a:ext cx="1827638" cy="182763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B9FDBB0E-6648-40FA-8EA9-F5E39D798C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599177" y="1361513"/>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Shape 30">
            <a:extLst>
              <a:ext uri="{FF2B5EF4-FFF2-40B4-BE49-F238E27FC236}">
                <a16:creationId xmlns:a16="http://schemas.microsoft.com/office/drawing/2014/main" id="{B1ECBAC9-8FF8-4D44-BD49-6B81C38167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951582" y="-621194"/>
            <a:ext cx="2495927" cy="1767670"/>
          </a:xfrm>
          <a:custGeom>
            <a:avLst/>
            <a:gdLst>
              <a:gd name="connsiteX0" fmla="*/ 0 w 2495927"/>
              <a:gd name="connsiteY0" fmla="*/ 1767670 h 1767670"/>
              <a:gd name="connsiteX1" fmla="*/ 1767670 w 2495927"/>
              <a:gd name="connsiteY1" fmla="*/ 0 h 1767670"/>
              <a:gd name="connsiteX2" fmla="*/ 2495927 w 2495927"/>
              <a:gd name="connsiteY2" fmla="*/ 728256 h 1767670"/>
              <a:gd name="connsiteX3" fmla="*/ 2495927 w 2495927"/>
              <a:gd name="connsiteY3" fmla="*/ 1767670 h 1767670"/>
            </a:gdLst>
            <a:ahLst/>
            <a:cxnLst>
              <a:cxn ang="0">
                <a:pos x="connsiteX0" y="connsiteY0"/>
              </a:cxn>
              <a:cxn ang="0">
                <a:pos x="connsiteX1" y="connsiteY1"/>
              </a:cxn>
              <a:cxn ang="0">
                <a:pos x="connsiteX2" y="connsiteY2"/>
              </a:cxn>
              <a:cxn ang="0">
                <a:pos x="connsiteX3" y="connsiteY3"/>
              </a:cxn>
            </a:cxnLst>
            <a:rect l="l" t="t" r="r" b="b"/>
            <a:pathLst>
              <a:path w="2495927" h="1767670">
                <a:moveTo>
                  <a:pt x="0" y="1767670"/>
                </a:moveTo>
                <a:lnTo>
                  <a:pt x="1767670" y="0"/>
                </a:lnTo>
                <a:lnTo>
                  <a:pt x="2495927" y="728256"/>
                </a:lnTo>
                <a:lnTo>
                  <a:pt x="2495927" y="1767670"/>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3" name="Rectangle 32">
            <a:extLst>
              <a:ext uri="{FF2B5EF4-FFF2-40B4-BE49-F238E27FC236}">
                <a16:creationId xmlns:a16="http://schemas.microsoft.com/office/drawing/2014/main" id="{530F234A-713C-4B90-B43E-8F10C8B679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0136578" y="419910"/>
            <a:ext cx="1130961" cy="113096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5" name="Rectangle 34">
            <a:extLst>
              <a:ext uri="{FF2B5EF4-FFF2-40B4-BE49-F238E27FC236}">
                <a16:creationId xmlns:a16="http://schemas.microsoft.com/office/drawing/2014/main" id="{3D9E8922-1B3D-4020-A05C-C539C0C550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7135024" y="4167722"/>
            <a:ext cx="1079965" cy="1079965"/>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7" name="Rectangle 36">
            <a:extLst>
              <a:ext uri="{FF2B5EF4-FFF2-40B4-BE49-F238E27FC236}">
                <a16:creationId xmlns:a16="http://schemas.microsoft.com/office/drawing/2014/main" id="{A8064EBB-920B-4259-AC3A-6F286FAF21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7011922" y="4095164"/>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9" name="Rectangle 38">
            <a:extLst>
              <a:ext uri="{FF2B5EF4-FFF2-40B4-BE49-F238E27FC236}">
                <a16:creationId xmlns:a16="http://schemas.microsoft.com/office/drawing/2014/main" id="{52329D9A-3D48-4B69-939D-2A480F1478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5097" y="3345077"/>
            <a:ext cx="1316404" cy="1316404"/>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2D5CC4CB-7B78-480A-A0AE-A8A35C08E1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0417113" y="4226109"/>
            <a:ext cx="586534" cy="586534"/>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DC580C66-5435-4F00-873E-679D3D5049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241090" y="5965012"/>
            <a:ext cx="696678" cy="69667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Isosceles Triangle 44">
            <a:extLst>
              <a:ext uri="{FF2B5EF4-FFF2-40B4-BE49-F238E27FC236}">
                <a16:creationId xmlns:a16="http://schemas.microsoft.com/office/drawing/2014/main" id="{B4AFD177-1A38-4FAE-87D4-840AE22C86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85870" y="5837885"/>
            <a:ext cx="2055357" cy="1027679"/>
          </a:xfrm>
          <a:prstGeom prst="triangle">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D26DF899-A600-45ED-8717-BF9E2B4EA6CB}"/>
              </a:ext>
            </a:extLst>
          </p:cNvPr>
          <p:cNvSpPr txBox="1"/>
          <p:nvPr/>
        </p:nvSpPr>
        <p:spPr>
          <a:xfrm>
            <a:off x="2593298" y="4564557"/>
            <a:ext cx="9606213" cy="1554272"/>
          </a:xfrm>
          <a:prstGeom prst="rect">
            <a:avLst/>
          </a:prstGeom>
          <a:noFill/>
        </p:spPr>
        <p:txBody>
          <a:bodyPr wrap="square" rtlCol="0">
            <a:spAutoFit/>
          </a:bodyPr>
          <a:lstStyle/>
          <a:p>
            <a:pPr algn="ctr">
              <a:spcAft>
                <a:spcPts val="600"/>
              </a:spcAft>
            </a:pPr>
            <a:r>
              <a:rPr lang="en-US" sz="2000" b="1" dirty="0">
                <a:solidFill>
                  <a:schemeClr val="bg2">
                    <a:lumMod val="25000"/>
                  </a:schemeClr>
                </a:solidFill>
                <a:latin typeface="Garamond" panose="02020404030301010803" pitchFamily="18" charset="0"/>
              </a:rPr>
              <a:t>CO-CHAIRS:</a:t>
            </a:r>
          </a:p>
          <a:p>
            <a:pPr algn="ctr">
              <a:spcAft>
                <a:spcPts val="600"/>
              </a:spcAft>
            </a:pPr>
            <a:r>
              <a:rPr lang="en-US" sz="2000" b="1" dirty="0">
                <a:solidFill>
                  <a:schemeClr val="bg2">
                    <a:lumMod val="25000"/>
                  </a:schemeClr>
                </a:solidFill>
                <a:latin typeface="Garamond" panose="02020404030301010803" pitchFamily="18" charset="0"/>
              </a:rPr>
              <a:t>1.) Aaron Shull, CIGI (Canada), </a:t>
            </a:r>
            <a:r>
              <a:rPr lang="en-US" sz="2000" b="1" dirty="0" err="1">
                <a:solidFill>
                  <a:schemeClr val="bg2">
                    <a:lumMod val="25000"/>
                  </a:schemeClr>
                </a:solidFill>
                <a:latin typeface="Garamond" panose="02020404030301010803" pitchFamily="18" charset="0"/>
              </a:rPr>
              <a:t>ashull@cigionline.org</a:t>
            </a:r>
            <a:endParaRPr lang="en-US" sz="2000" b="1" dirty="0">
              <a:solidFill>
                <a:schemeClr val="bg2">
                  <a:lumMod val="25000"/>
                </a:schemeClr>
              </a:solidFill>
              <a:latin typeface="Garamond" panose="02020404030301010803" pitchFamily="18" charset="0"/>
            </a:endParaRPr>
          </a:p>
          <a:p>
            <a:pPr algn="ctr">
              <a:spcAft>
                <a:spcPts val="600"/>
              </a:spcAft>
            </a:pPr>
            <a:r>
              <a:rPr lang="en-US" sz="2000" b="1" dirty="0">
                <a:solidFill>
                  <a:schemeClr val="bg2">
                    <a:lumMod val="25000"/>
                  </a:schemeClr>
                </a:solidFill>
                <a:latin typeface="Garamond" panose="02020404030301010803" pitchFamily="18" charset="0"/>
              </a:rPr>
              <a:t>2.) Samir Saran, Observer Research Foundation (India), </a:t>
            </a:r>
            <a:r>
              <a:rPr lang="en-US" sz="2000" b="1" dirty="0" err="1">
                <a:solidFill>
                  <a:schemeClr val="bg2">
                    <a:lumMod val="25000"/>
                  </a:schemeClr>
                </a:solidFill>
                <a:latin typeface="Garamond" panose="02020404030301010803" pitchFamily="18" charset="0"/>
              </a:rPr>
              <a:t>ssaran@orfonline.org</a:t>
            </a:r>
            <a:endParaRPr lang="en-US" sz="2000" dirty="0">
              <a:solidFill>
                <a:schemeClr val="bg2">
                  <a:lumMod val="25000"/>
                </a:schemeClr>
              </a:solidFill>
              <a:latin typeface="Garamond" panose="02020404030301010803" pitchFamily="18" charset="0"/>
            </a:endParaRPr>
          </a:p>
          <a:p>
            <a:pPr algn="ctr">
              <a:spcAft>
                <a:spcPts val="600"/>
              </a:spcAft>
            </a:pPr>
            <a:endParaRPr lang="en-US" sz="2000" dirty="0">
              <a:solidFill>
                <a:schemeClr val="bg2">
                  <a:lumMod val="25000"/>
                </a:schemeClr>
              </a:solidFill>
              <a:latin typeface="Garamond" panose="02020404030301010803" pitchFamily="18" charset="0"/>
            </a:endParaRPr>
          </a:p>
        </p:txBody>
      </p:sp>
      <p:sp>
        <p:nvSpPr>
          <p:cNvPr id="16" name="Rectangle 15">
            <a:extLst>
              <a:ext uri="{FF2B5EF4-FFF2-40B4-BE49-F238E27FC236}">
                <a16:creationId xmlns:a16="http://schemas.microsoft.com/office/drawing/2014/main" id="{B838C095-8E98-4955-972D-AD864DF56D4C}"/>
              </a:ext>
            </a:extLst>
          </p:cNvPr>
          <p:cNvSpPr/>
          <p:nvPr/>
        </p:nvSpPr>
        <p:spPr>
          <a:xfrm>
            <a:off x="315500" y="1553730"/>
            <a:ext cx="6049220" cy="769441"/>
          </a:xfrm>
          <a:prstGeom prst="rect">
            <a:avLst/>
          </a:prstGeom>
        </p:spPr>
        <p:txBody>
          <a:bodyPr wrap="none">
            <a:spAutoFit/>
          </a:bodyPr>
          <a:lstStyle/>
          <a:p>
            <a:pPr>
              <a:spcAft>
                <a:spcPts val="600"/>
              </a:spcAft>
            </a:pPr>
            <a:r>
              <a:rPr lang="en-US" sz="4400" b="1" dirty="0">
                <a:solidFill>
                  <a:schemeClr val="bg2">
                    <a:lumMod val="25000"/>
                  </a:schemeClr>
                </a:solidFill>
                <a:latin typeface="Garamond" panose="02020404030301010803" pitchFamily="18" charset="0"/>
              </a:rPr>
              <a:t>WORKING GROUP #1 </a:t>
            </a:r>
            <a:endParaRPr lang="en-US" sz="4400" dirty="0">
              <a:solidFill>
                <a:schemeClr val="bg2">
                  <a:lumMod val="25000"/>
                </a:schemeClr>
              </a:solidFill>
              <a:latin typeface="Garamond" panose="02020404030301010803" pitchFamily="18" charset="0"/>
            </a:endParaRPr>
          </a:p>
        </p:txBody>
      </p:sp>
    </p:spTree>
    <p:extLst>
      <p:ext uri="{BB962C8B-B14F-4D97-AF65-F5344CB8AC3E}">
        <p14:creationId xmlns:p14="http://schemas.microsoft.com/office/powerpoint/2010/main" val="21760212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4">
            <a:extLst>
              <a:ext uri="{FF2B5EF4-FFF2-40B4-BE49-F238E27FC236}">
                <a16:creationId xmlns:a16="http://schemas.microsoft.com/office/drawing/2014/main" id="{F6590C8A-F005-4BDA-AEEB-195FE1944448}"/>
              </a:ext>
            </a:extLst>
          </p:cNvPr>
          <p:cNvSpPr>
            <a:spLocks noGrp="1"/>
          </p:cNvSpPr>
          <p:nvPr>
            <p:ph type="title"/>
          </p:nvPr>
        </p:nvSpPr>
        <p:spPr>
          <a:xfrm>
            <a:off x="3299792" y="97705"/>
            <a:ext cx="5282644" cy="1610521"/>
          </a:xfrm>
        </p:spPr>
        <p:txBody>
          <a:bodyPr vert="horz" lIns="91440" tIns="45720" rIns="91440" bIns="45720" rtlCol="0" anchor="t">
            <a:normAutofit fontScale="90000"/>
          </a:bodyPr>
          <a:lstStyle/>
          <a:p>
            <a:pPr algn="ctr"/>
            <a:r>
              <a:rPr lang="en-US" b="1" dirty="0">
                <a:latin typeface="Garamond" panose="02020404030301010803" pitchFamily="18" charset="0"/>
              </a:rPr>
              <a:t>WORKING GROUP 1</a:t>
            </a:r>
            <a:br>
              <a:rPr lang="en-US" b="1" kern="1200" dirty="0">
                <a:solidFill>
                  <a:schemeClr val="tx1"/>
                </a:solidFill>
                <a:latin typeface="Garamond" panose="02020404030301010803" pitchFamily="18" charset="0"/>
              </a:rPr>
            </a:br>
            <a:r>
              <a:rPr lang="en-US" b="1" kern="1200" dirty="0">
                <a:solidFill>
                  <a:schemeClr val="tx1"/>
                </a:solidFill>
                <a:latin typeface="Garamond" panose="02020404030301010803" pitchFamily="18" charset="0"/>
              </a:rPr>
              <a:t>MEMBERS</a:t>
            </a:r>
          </a:p>
        </p:txBody>
      </p:sp>
      <p:sp>
        <p:nvSpPr>
          <p:cNvPr id="13" name="Freeform: Shape 12">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5" name="Rectangle 14">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Rectangle 16">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18">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6" name="Content Placeholder 2">
            <a:extLst>
              <a:ext uri="{FF2B5EF4-FFF2-40B4-BE49-F238E27FC236}">
                <a16:creationId xmlns:a16="http://schemas.microsoft.com/office/drawing/2014/main" id="{6A318840-4C75-4EB7-8E4E-5D6B3FD801F2}"/>
              </a:ext>
            </a:extLst>
          </p:cNvPr>
          <p:cNvSpPr txBox="1">
            <a:spLocks/>
          </p:cNvSpPr>
          <p:nvPr/>
        </p:nvSpPr>
        <p:spPr>
          <a:xfrm>
            <a:off x="274820" y="1450857"/>
            <a:ext cx="6101281" cy="50886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300" b="1" dirty="0">
                <a:latin typeface="Garamond" panose="02020404030301010803" pitchFamily="18" charset="0"/>
              </a:rPr>
              <a:t>Alma </a:t>
            </a:r>
            <a:r>
              <a:rPr lang="en-US" sz="1300" b="1" dirty="0" err="1">
                <a:latin typeface="Garamond" panose="02020404030301010803" pitchFamily="18" charset="0"/>
              </a:rPr>
              <a:t>Kurtovic</a:t>
            </a:r>
            <a:r>
              <a:rPr lang="en-US" sz="1300" dirty="0">
                <a:latin typeface="Garamond" panose="02020404030301010803" pitchFamily="18" charset="0"/>
              </a:rPr>
              <a:t>, Bruegel, Belgium</a:t>
            </a:r>
            <a:endParaRPr lang="en-IN" sz="1300" dirty="0">
              <a:latin typeface="Garamond" panose="02020404030301010803" pitchFamily="18" charset="0"/>
            </a:endParaRPr>
          </a:p>
          <a:p>
            <a:pPr marL="0" indent="0">
              <a:buNone/>
            </a:pPr>
            <a:r>
              <a:rPr lang="en-US" sz="1300" b="1" dirty="0">
                <a:latin typeface="Garamond" panose="02020404030301010803" pitchFamily="18" charset="0"/>
              </a:rPr>
              <a:t>Amos </a:t>
            </a:r>
            <a:r>
              <a:rPr lang="en-US" sz="1300" b="1" dirty="0" err="1">
                <a:latin typeface="Garamond" panose="02020404030301010803" pitchFamily="18" charset="0"/>
              </a:rPr>
              <a:t>Yadlin</a:t>
            </a:r>
            <a:r>
              <a:rPr lang="en-US" sz="1300" dirty="0">
                <a:latin typeface="Garamond" panose="02020404030301010803" pitchFamily="18" charset="0"/>
              </a:rPr>
              <a:t>, Institute for National Security Studies (INSS), Israel</a:t>
            </a:r>
            <a:endParaRPr lang="en-IN" sz="1300" dirty="0">
              <a:latin typeface="Garamond" panose="02020404030301010803" pitchFamily="18" charset="0"/>
            </a:endParaRPr>
          </a:p>
          <a:p>
            <a:pPr marL="0" indent="0">
              <a:buNone/>
            </a:pPr>
            <a:r>
              <a:rPr lang="en-US" sz="1300" b="1" dirty="0">
                <a:latin typeface="Garamond" panose="02020404030301010803" pitchFamily="18" charset="0"/>
              </a:rPr>
              <a:t>Amy Anderson</a:t>
            </a:r>
            <a:r>
              <a:rPr lang="en-US" sz="1300" dirty="0">
                <a:latin typeface="Garamond" panose="02020404030301010803" pitchFamily="18" charset="0"/>
              </a:rPr>
              <a:t>, Independent</a:t>
            </a:r>
            <a:endParaRPr lang="en-IN" sz="1300" dirty="0">
              <a:latin typeface="Garamond" panose="02020404030301010803" pitchFamily="18" charset="0"/>
            </a:endParaRPr>
          </a:p>
          <a:p>
            <a:pPr marL="0" indent="0">
              <a:buNone/>
            </a:pPr>
            <a:r>
              <a:rPr lang="en-US" sz="1300" b="1" dirty="0">
                <a:latin typeface="Garamond" panose="02020404030301010803" pitchFamily="18" charset="0"/>
              </a:rPr>
              <a:t>Angela Mo</a:t>
            </a:r>
            <a:r>
              <a:rPr lang="en-US" sz="1300" dirty="0">
                <a:latin typeface="Garamond" panose="02020404030301010803" pitchFamily="18" charset="0"/>
              </a:rPr>
              <a:t>, Our Hong Kong Foundation, Hong Kong</a:t>
            </a:r>
            <a:endParaRPr lang="en-IN" sz="1300" dirty="0">
              <a:latin typeface="Garamond" panose="02020404030301010803" pitchFamily="18" charset="0"/>
            </a:endParaRPr>
          </a:p>
          <a:p>
            <a:pPr marL="0" indent="0">
              <a:buNone/>
            </a:pPr>
            <a:r>
              <a:rPr lang="en-US" sz="1300" b="1" dirty="0">
                <a:latin typeface="Garamond" panose="02020404030301010803" pitchFamily="18" charset="0"/>
              </a:rPr>
              <a:t>Ari </a:t>
            </a:r>
            <a:r>
              <a:rPr lang="en-US" sz="1300" b="1" dirty="0" err="1">
                <a:latin typeface="Garamond" panose="02020404030301010803" pitchFamily="18" charset="0"/>
              </a:rPr>
              <a:t>Heistein</a:t>
            </a:r>
            <a:r>
              <a:rPr lang="en-US" sz="1300" dirty="0">
                <a:latin typeface="Garamond" panose="02020404030301010803" pitchFamily="18" charset="0"/>
              </a:rPr>
              <a:t>, Institute for National Security Studies (INSS), Israel</a:t>
            </a:r>
            <a:endParaRPr lang="en-IN" sz="1300" dirty="0">
              <a:latin typeface="Garamond" panose="02020404030301010803" pitchFamily="18" charset="0"/>
            </a:endParaRPr>
          </a:p>
          <a:p>
            <a:pPr marL="0" indent="0">
              <a:buNone/>
            </a:pPr>
            <a:r>
              <a:rPr lang="en-US" sz="1300" b="1" dirty="0">
                <a:latin typeface="Garamond" panose="02020404030301010803" pitchFamily="18" charset="0"/>
              </a:rPr>
              <a:t>Brenda Fitzgerald</a:t>
            </a:r>
            <a:r>
              <a:rPr lang="en-US" sz="1300" dirty="0">
                <a:latin typeface="Garamond" panose="02020404030301010803" pitchFamily="18" charset="0"/>
              </a:rPr>
              <a:t>, Independent</a:t>
            </a:r>
            <a:endParaRPr lang="en-IN" sz="1300" dirty="0">
              <a:latin typeface="Garamond" panose="02020404030301010803" pitchFamily="18" charset="0"/>
            </a:endParaRPr>
          </a:p>
          <a:p>
            <a:pPr marL="0" indent="0">
              <a:buNone/>
            </a:pPr>
            <a:r>
              <a:rPr lang="en-US" sz="1300" b="1" dirty="0">
                <a:latin typeface="Garamond" panose="02020404030301010803" pitchFamily="18" charset="0"/>
              </a:rPr>
              <a:t>Bridgett Wagner</a:t>
            </a:r>
            <a:r>
              <a:rPr lang="en-US" sz="1300" dirty="0">
                <a:latin typeface="Garamond" panose="02020404030301010803" pitchFamily="18" charset="0"/>
              </a:rPr>
              <a:t>, Heritage Foundation, USA</a:t>
            </a:r>
            <a:endParaRPr lang="en-IN" sz="1300" dirty="0">
              <a:latin typeface="Garamond" panose="02020404030301010803" pitchFamily="18" charset="0"/>
            </a:endParaRPr>
          </a:p>
          <a:p>
            <a:pPr marL="0" indent="0">
              <a:buNone/>
            </a:pPr>
            <a:r>
              <a:rPr lang="en-US" sz="1300" b="1" dirty="0">
                <a:latin typeface="Garamond" panose="02020404030301010803" pitchFamily="18" charset="0"/>
              </a:rPr>
              <a:t>Dan </a:t>
            </a:r>
            <a:r>
              <a:rPr lang="en-US" sz="1300" b="1" dirty="0" err="1">
                <a:latin typeface="Garamond" panose="02020404030301010803" pitchFamily="18" charset="0"/>
              </a:rPr>
              <a:t>Abelow</a:t>
            </a:r>
            <a:r>
              <a:rPr lang="en-US" sz="1300" dirty="0">
                <a:latin typeface="Garamond" panose="02020404030301010803" pitchFamily="18" charset="0"/>
              </a:rPr>
              <a:t>, Everybody Rise, USA</a:t>
            </a:r>
            <a:endParaRPr lang="en-IN" sz="1300" dirty="0">
              <a:latin typeface="Garamond" panose="02020404030301010803" pitchFamily="18" charset="0"/>
            </a:endParaRPr>
          </a:p>
          <a:p>
            <a:pPr marL="0" indent="0">
              <a:buNone/>
            </a:pPr>
            <a:r>
              <a:rPr lang="en-US" sz="1300" b="1" dirty="0">
                <a:latin typeface="Garamond" panose="02020404030301010803" pitchFamily="18" charset="0"/>
              </a:rPr>
              <a:t>France Mathewson</a:t>
            </a:r>
            <a:r>
              <a:rPr lang="en-US" sz="1300" dirty="0">
                <a:latin typeface="Garamond" panose="02020404030301010803" pitchFamily="18" charset="0"/>
              </a:rPr>
              <a:t>, Centre for International Governance Innovation (CIGI), Canada </a:t>
            </a:r>
            <a:endParaRPr lang="en-IN" sz="1300" dirty="0">
              <a:latin typeface="Garamond" panose="02020404030301010803" pitchFamily="18" charset="0"/>
            </a:endParaRPr>
          </a:p>
          <a:p>
            <a:pPr marL="0" indent="0">
              <a:buNone/>
            </a:pPr>
            <a:r>
              <a:rPr lang="en-US" sz="1300" b="1" dirty="0">
                <a:latin typeface="Garamond" panose="02020404030301010803" pitchFamily="18" charset="0"/>
              </a:rPr>
              <a:t>Gibson Lau</a:t>
            </a:r>
            <a:r>
              <a:rPr lang="en-US" sz="1300" dirty="0">
                <a:latin typeface="Garamond" panose="02020404030301010803" pitchFamily="18" charset="0"/>
              </a:rPr>
              <a:t>, Our Hong Kong Foundation, Hong Kong</a:t>
            </a:r>
            <a:endParaRPr lang="en-IN" sz="1300" dirty="0">
              <a:latin typeface="Garamond" panose="02020404030301010803" pitchFamily="18" charset="0"/>
            </a:endParaRPr>
          </a:p>
          <a:p>
            <a:pPr marL="0" indent="0">
              <a:buNone/>
            </a:pPr>
            <a:r>
              <a:rPr lang="en-US" sz="1300" b="1" dirty="0">
                <a:latin typeface="Garamond" panose="02020404030301010803" pitchFamily="18" charset="0"/>
              </a:rPr>
              <a:t>Giuseppe Porcaro</a:t>
            </a:r>
            <a:r>
              <a:rPr lang="en-US" sz="1300" dirty="0">
                <a:latin typeface="Garamond" panose="02020404030301010803" pitchFamily="18" charset="0"/>
              </a:rPr>
              <a:t>, Bruegel, Belgium</a:t>
            </a:r>
            <a:endParaRPr lang="en-IN" sz="1300" dirty="0">
              <a:latin typeface="Garamond" panose="02020404030301010803" pitchFamily="18" charset="0"/>
            </a:endParaRPr>
          </a:p>
          <a:p>
            <a:pPr marL="0" indent="0">
              <a:buNone/>
            </a:pPr>
            <a:r>
              <a:rPr lang="en-US" sz="1300" b="1" dirty="0" err="1">
                <a:latin typeface="Garamond" panose="02020404030301010803" pitchFamily="18" charset="0"/>
              </a:rPr>
              <a:t>Guntam</a:t>
            </a:r>
            <a:r>
              <a:rPr lang="en-US" sz="1300" b="1" dirty="0">
                <a:latin typeface="Garamond" panose="02020404030301010803" pitchFamily="18" charset="0"/>
              </a:rPr>
              <a:t> Wolff</a:t>
            </a:r>
            <a:r>
              <a:rPr lang="en-US" sz="1300" dirty="0">
                <a:latin typeface="Garamond" panose="02020404030301010803" pitchFamily="18" charset="0"/>
              </a:rPr>
              <a:t>, Bruegel, Belgium</a:t>
            </a:r>
          </a:p>
          <a:p>
            <a:pPr marL="0" indent="0">
              <a:buNone/>
            </a:pPr>
            <a:r>
              <a:rPr lang="en-US" sz="1300" b="1" dirty="0">
                <a:latin typeface="Garamond" panose="02020404030301010803" pitchFamily="18" charset="0"/>
              </a:rPr>
              <a:t>Joel White</a:t>
            </a:r>
            <a:r>
              <a:rPr lang="en-US" sz="1300" dirty="0">
                <a:latin typeface="Garamond" panose="02020404030301010803" pitchFamily="18" charset="0"/>
              </a:rPr>
              <a:t>, Council for Affordable Health Coverage, USA</a:t>
            </a:r>
            <a:endParaRPr lang="en-IN" sz="1300" dirty="0">
              <a:latin typeface="Garamond" panose="02020404030301010803" pitchFamily="18" charset="0"/>
            </a:endParaRPr>
          </a:p>
          <a:p>
            <a:pPr marL="0" indent="0">
              <a:buNone/>
            </a:pPr>
            <a:r>
              <a:rPr lang="en-US" sz="1300" b="1" dirty="0">
                <a:latin typeface="Garamond" panose="02020404030301010803" pitchFamily="18" charset="0"/>
              </a:rPr>
              <a:t>Karim </a:t>
            </a:r>
            <a:r>
              <a:rPr lang="en-US" sz="1300" b="1" dirty="0" err="1">
                <a:latin typeface="Garamond" panose="02020404030301010803" pitchFamily="18" charset="0"/>
              </a:rPr>
              <a:t>Chichakly</a:t>
            </a:r>
            <a:r>
              <a:rPr lang="en-US" sz="1300" dirty="0">
                <a:latin typeface="Garamond" panose="02020404030301010803" pitchFamily="18" charset="0"/>
              </a:rPr>
              <a:t>, </a:t>
            </a:r>
            <a:r>
              <a:rPr lang="en-US" sz="1300" dirty="0" err="1">
                <a:latin typeface="Garamond" panose="02020404030301010803" pitchFamily="18" charset="0"/>
              </a:rPr>
              <a:t>ISee</a:t>
            </a:r>
            <a:r>
              <a:rPr lang="en-US" sz="1300" dirty="0">
                <a:latin typeface="Garamond" panose="02020404030301010803" pitchFamily="18" charset="0"/>
              </a:rPr>
              <a:t> Systems, USA</a:t>
            </a:r>
            <a:endParaRPr lang="en-IN" sz="1300" dirty="0">
              <a:latin typeface="Garamond" panose="02020404030301010803" pitchFamily="18" charset="0"/>
            </a:endParaRPr>
          </a:p>
          <a:p>
            <a:pPr marL="0" indent="0">
              <a:buNone/>
            </a:pPr>
            <a:r>
              <a:rPr lang="en-US" sz="1300" b="1" dirty="0">
                <a:latin typeface="Garamond" panose="02020404030301010803" pitchFamily="18" charset="0"/>
              </a:rPr>
              <a:t>Kriti </a:t>
            </a:r>
            <a:r>
              <a:rPr lang="en-US" sz="1300" b="1" dirty="0" err="1">
                <a:latin typeface="Garamond" panose="02020404030301010803" pitchFamily="18" charset="0"/>
              </a:rPr>
              <a:t>Kapur</a:t>
            </a:r>
            <a:r>
              <a:rPr lang="en-US" sz="1300" dirty="0">
                <a:latin typeface="Garamond" panose="02020404030301010803" pitchFamily="18" charset="0"/>
              </a:rPr>
              <a:t>, Observer Research Foundation (ORF), India </a:t>
            </a:r>
            <a:endParaRPr lang="en-IN" sz="1300" dirty="0">
              <a:latin typeface="Garamond" panose="02020404030301010803" pitchFamily="18" charset="0"/>
            </a:endParaRPr>
          </a:p>
          <a:p>
            <a:pPr marL="0" indent="0">
              <a:buNone/>
            </a:pPr>
            <a:r>
              <a:rPr lang="en-US" sz="1300" b="1" dirty="0">
                <a:latin typeface="Garamond" panose="02020404030301010803" pitchFamily="18" charset="0"/>
              </a:rPr>
              <a:t>Laetitia Bruce </a:t>
            </a:r>
            <a:r>
              <a:rPr lang="en-US" sz="1300" b="1" dirty="0" err="1">
                <a:latin typeface="Garamond" panose="02020404030301010803" pitchFamily="18" charset="0"/>
              </a:rPr>
              <a:t>Warjri</a:t>
            </a:r>
            <a:r>
              <a:rPr lang="en-US" sz="1300" dirty="0">
                <a:latin typeface="Garamond" panose="02020404030301010803" pitchFamily="18" charset="0"/>
              </a:rPr>
              <a:t>, Observer Research Foundation (ORF), India </a:t>
            </a:r>
            <a:endParaRPr lang="en-IN" sz="1300" dirty="0">
              <a:latin typeface="Garamond" panose="02020404030301010803" pitchFamily="18" charset="0"/>
            </a:endParaRPr>
          </a:p>
          <a:p>
            <a:pPr marL="0" indent="0">
              <a:buNone/>
            </a:pPr>
            <a:r>
              <a:rPr lang="en-US" sz="1300" b="1" dirty="0">
                <a:latin typeface="Garamond" panose="02020404030301010803" pitchFamily="18" charset="0"/>
              </a:rPr>
              <a:t>Marie </a:t>
            </a:r>
            <a:r>
              <a:rPr lang="en-US" sz="1300" b="1" dirty="0" err="1">
                <a:latin typeface="Garamond" panose="02020404030301010803" pitchFamily="18" charset="0"/>
              </a:rPr>
              <a:t>Fishpaw</a:t>
            </a:r>
            <a:r>
              <a:rPr lang="en-US" sz="1300" dirty="0">
                <a:latin typeface="Garamond" panose="02020404030301010803" pitchFamily="18" charset="0"/>
              </a:rPr>
              <a:t>, Heritage Foundation, USA</a:t>
            </a:r>
            <a:endParaRPr lang="en-IN" sz="1300" dirty="0">
              <a:latin typeface="Garamond" panose="02020404030301010803" pitchFamily="18" charset="0"/>
            </a:endParaRPr>
          </a:p>
          <a:p>
            <a:pPr marL="0" indent="0">
              <a:buNone/>
            </a:pPr>
            <a:endParaRPr lang="en-IN" sz="1300" dirty="0">
              <a:latin typeface="Garamond" panose="02020404030301010803" pitchFamily="18" charset="0"/>
            </a:endParaRPr>
          </a:p>
        </p:txBody>
      </p:sp>
      <p:sp>
        <p:nvSpPr>
          <p:cNvPr id="21" name="Isosceles Triangle 20">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3" name="Isosceles Triangle 22">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extBox 1">
            <a:extLst>
              <a:ext uri="{FF2B5EF4-FFF2-40B4-BE49-F238E27FC236}">
                <a16:creationId xmlns:a16="http://schemas.microsoft.com/office/drawing/2014/main" id="{0AC0DF55-5EC2-BF4F-8B6E-2308D2137B1B}"/>
              </a:ext>
            </a:extLst>
          </p:cNvPr>
          <p:cNvSpPr txBox="1"/>
          <p:nvPr/>
        </p:nvSpPr>
        <p:spPr>
          <a:xfrm>
            <a:off x="6524368" y="1432922"/>
            <a:ext cx="5392812" cy="5165517"/>
          </a:xfrm>
          <a:prstGeom prst="rect">
            <a:avLst/>
          </a:prstGeom>
          <a:noFill/>
        </p:spPr>
        <p:txBody>
          <a:bodyPr wrap="square" rtlCol="0">
            <a:spAutoFit/>
          </a:bodyPr>
          <a:lstStyle/>
          <a:p>
            <a:pPr>
              <a:lnSpc>
                <a:spcPct val="150000"/>
              </a:lnSpc>
            </a:pPr>
            <a:r>
              <a:rPr lang="en-US" sz="1300" b="1" dirty="0">
                <a:latin typeface="Garamond" panose="02020404030301010803" pitchFamily="18" charset="0"/>
              </a:rPr>
              <a:t>Matteo Villa</a:t>
            </a:r>
            <a:r>
              <a:rPr lang="en-US" sz="1300" dirty="0">
                <a:latin typeface="Garamond" panose="02020404030301010803" pitchFamily="18" charset="0"/>
              </a:rPr>
              <a:t>, The Italian Institute for International Political Studies (ISPI)), Italy</a:t>
            </a:r>
            <a:endParaRPr lang="en-IN" sz="1300" dirty="0">
              <a:latin typeface="Garamond" panose="02020404030301010803" pitchFamily="18" charset="0"/>
            </a:endParaRPr>
          </a:p>
          <a:p>
            <a:pPr>
              <a:lnSpc>
                <a:spcPct val="150000"/>
              </a:lnSpc>
            </a:pPr>
            <a:r>
              <a:rPr lang="en-US" sz="1300" b="1" dirty="0">
                <a:latin typeface="Garamond" panose="02020404030301010803" pitchFamily="18" charset="0"/>
              </a:rPr>
              <a:t>Melissa Leach</a:t>
            </a:r>
            <a:r>
              <a:rPr lang="en-US" sz="1300" dirty="0">
                <a:latin typeface="Garamond" panose="02020404030301010803" pitchFamily="18" charset="0"/>
              </a:rPr>
              <a:t>, Institute of Development Studies (IDS), UK</a:t>
            </a:r>
            <a:endParaRPr lang="en-IN" sz="1300" dirty="0">
              <a:latin typeface="Garamond" panose="02020404030301010803" pitchFamily="18" charset="0"/>
            </a:endParaRPr>
          </a:p>
          <a:p>
            <a:pPr>
              <a:lnSpc>
                <a:spcPct val="150000"/>
              </a:lnSpc>
            </a:pPr>
            <a:r>
              <a:rPr lang="en-US" sz="1300" b="1" dirty="0" err="1">
                <a:latin typeface="Garamond" panose="02020404030301010803" pitchFamily="18" charset="0"/>
              </a:rPr>
              <a:t>Oommen</a:t>
            </a:r>
            <a:r>
              <a:rPr lang="en-US" sz="1300" b="1" dirty="0">
                <a:latin typeface="Garamond" panose="02020404030301010803" pitchFamily="18" charset="0"/>
              </a:rPr>
              <a:t> Kurian</a:t>
            </a:r>
            <a:r>
              <a:rPr lang="en-US" sz="1300" dirty="0">
                <a:latin typeface="Garamond" panose="02020404030301010803" pitchFamily="18" charset="0"/>
              </a:rPr>
              <a:t>, Observer Research Foundation (ORF), India </a:t>
            </a:r>
            <a:endParaRPr lang="en-IN" sz="1300" dirty="0">
              <a:latin typeface="Garamond" panose="02020404030301010803" pitchFamily="18" charset="0"/>
            </a:endParaRPr>
          </a:p>
          <a:p>
            <a:pPr>
              <a:lnSpc>
                <a:spcPct val="150000"/>
              </a:lnSpc>
            </a:pPr>
            <a:r>
              <a:rPr lang="en-US" sz="1300" b="1" dirty="0">
                <a:latin typeface="Garamond" panose="02020404030301010803" pitchFamily="18" charset="0"/>
              </a:rPr>
              <a:t>Pamela Tin</a:t>
            </a:r>
            <a:r>
              <a:rPr lang="en-US" sz="1300" dirty="0">
                <a:latin typeface="Garamond" panose="02020404030301010803" pitchFamily="18" charset="0"/>
              </a:rPr>
              <a:t>, Our Hong Kong Foundation, Hong Kong</a:t>
            </a:r>
            <a:endParaRPr lang="en-IN" sz="1300" dirty="0">
              <a:latin typeface="Garamond" panose="02020404030301010803" pitchFamily="18" charset="0"/>
            </a:endParaRPr>
          </a:p>
          <a:p>
            <a:pPr>
              <a:lnSpc>
                <a:spcPct val="150000"/>
              </a:lnSpc>
            </a:pPr>
            <a:r>
              <a:rPr lang="en-US" sz="1300" b="1" dirty="0" err="1">
                <a:latin typeface="Garamond" panose="02020404030301010803" pitchFamily="18" charset="0"/>
              </a:rPr>
              <a:t>Reinhilde</a:t>
            </a:r>
            <a:r>
              <a:rPr lang="en-US" sz="1300" b="1" dirty="0">
                <a:latin typeface="Garamond" panose="02020404030301010803" pitchFamily="18" charset="0"/>
              </a:rPr>
              <a:t> </a:t>
            </a:r>
            <a:r>
              <a:rPr lang="en-US" sz="1300" b="1" dirty="0" err="1">
                <a:latin typeface="Garamond" panose="02020404030301010803" pitchFamily="18" charset="0"/>
              </a:rPr>
              <a:t>Veugelers</a:t>
            </a:r>
            <a:r>
              <a:rPr lang="en-US" sz="1300" dirty="0">
                <a:latin typeface="Garamond" panose="02020404030301010803" pitchFamily="18" charset="0"/>
              </a:rPr>
              <a:t>, Bruegel, Belgium</a:t>
            </a:r>
            <a:endParaRPr lang="en-IN" sz="1300" dirty="0">
              <a:latin typeface="Garamond" panose="02020404030301010803" pitchFamily="18" charset="0"/>
            </a:endParaRPr>
          </a:p>
          <a:p>
            <a:pPr>
              <a:lnSpc>
                <a:spcPct val="150000"/>
              </a:lnSpc>
            </a:pPr>
            <a:r>
              <a:rPr lang="en-US" sz="1300" b="1" dirty="0">
                <a:latin typeface="Garamond" panose="02020404030301010803" pitchFamily="18" charset="0"/>
              </a:rPr>
              <a:t>Richard </a:t>
            </a:r>
            <a:r>
              <a:rPr lang="en-US" sz="1300" b="1" dirty="0" err="1">
                <a:latin typeface="Garamond" panose="02020404030301010803" pitchFamily="18" charset="0"/>
              </a:rPr>
              <a:t>Chasdi</a:t>
            </a:r>
            <a:r>
              <a:rPr lang="en-US" sz="1300" dirty="0">
                <a:latin typeface="Garamond" panose="02020404030301010803" pitchFamily="18" charset="0"/>
              </a:rPr>
              <a:t>, George Washington University, USA</a:t>
            </a:r>
            <a:endParaRPr lang="en-IN" sz="1300" dirty="0">
              <a:latin typeface="Garamond" panose="02020404030301010803" pitchFamily="18" charset="0"/>
            </a:endParaRPr>
          </a:p>
          <a:p>
            <a:pPr>
              <a:lnSpc>
                <a:spcPct val="150000"/>
              </a:lnSpc>
            </a:pPr>
            <a:r>
              <a:rPr lang="en-US" sz="1300" b="1" dirty="0">
                <a:latin typeface="Garamond" panose="02020404030301010803" pitchFamily="18" charset="0"/>
              </a:rPr>
              <a:t>Robert Yates</a:t>
            </a:r>
            <a:r>
              <a:rPr lang="en-US" sz="1300" dirty="0">
                <a:latin typeface="Garamond" panose="02020404030301010803" pitchFamily="18" charset="0"/>
              </a:rPr>
              <a:t>, Chatham House, UK</a:t>
            </a:r>
            <a:endParaRPr lang="en-IN" sz="1300" dirty="0">
              <a:latin typeface="Garamond" panose="02020404030301010803" pitchFamily="18" charset="0"/>
            </a:endParaRPr>
          </a:p>
          <a:p>
            <a:pPr>
              <a:lnSpc>
                <a:spcPct val="150000"/>
              </a:lnSpc>
            </a:pPr>
            <a:r>
              <a:rPr lang="en-US" sz="1300" b="1" dirty="0" err="1">
                <a:latin typeface="Garamond" panose="02020404030301010803" pitchFamily="18" charset="0"/>
              </a:rPr>
              <a:t>Rym</a:t>
            </a:r>
            <a:r>
              <a:rPr lang="en-US" sz="1300" b="1" dirty="0">
                <a:latin typeface="Garamond" panose="02020404030301010803" pitchFamily="18" charset="0"/>
              </a:rPr>
              <a:t> </a:t>
            </a:r>
            <a:r>
              <a:rPr lang="en-US" sz="1300" b="1" dirty="0" err="1">
                <a:latin typeface="Garamond" panose="02020404030301010803" pitchFamily="18" charset="0"/>
              </a:rPr>
              <a:t>Ayadi</a:t>
            </a:r>
            <a:r>
              <a:rPr lang="en-US" sz="1300" dirty="0">
                <a:latin typeface="Garamond" panose="02020404030301010803" pitchFamily="18" charset="0"/>
              </a:rPr>
              <a:t>, Euro-Mediterranean Economists Association (EMEA)</a:t>
            </a:r>
            <a:endParaRPr lang="en-IN" sz="1300" dirty="0">
              <a:latin typeface="Garamond" panose="02020404030301010803" pitchFamily="18" charset="0"/>
            </a:endParaRPr>
          </a:p>
          <a:p>
            <a:pPr>
              <a:lnSpc>
                <a:spcPct val="150000"/>
              </a:lnSpc>
            </a:pPr>
            <a:r>
              <a:rPr lang="en-US" sz="1300" b="1" dirty="0">
                <a:latin typeface="Garamond" panose="02020404030301010803" pitchFamily="18" charset="0"/>
              </a:rPr>
              <a:t>Saba Shahid</a:t>
            </a:r>
            <a:r>
              <a:rPr lang="en-US" sz="1300" dirty="0">
                <a:latin typeface="Garamond" panose="02020404030301010803" pitchFamily="18" charset="0"/>
              </a:rPr>
              <a:t>, Forman Christian College, Lahore </a:t>
            </a:r>
            <a:endParaRPr lang="en-IN" sz="1300" dirty="0">
              <a:latin typeface="Garamond" panose="02020404030301010803" pitchFamily="18" charset="0"/>
            </a:endParaRPr>
          </a:p>
          <a:p>
            <a:pPr>
              <a:lnSpc>
                <a:spcPct val="150000"/>
              </a:lnSpc>
            </a:pPr>
            <a:r>
              <a:rPr lang="en-US" sz="1300" b="1" dirty="0">
                <a:latin typeface="Garamond" panose="02020404030301010803" pitchFamily="18" charset="0"/>
              </a:rPr>
              <a:t>Saeed Shafqat</a:t>
            </a:r>
            <a:r>
              <a:rPr lang="en-US" sz="1300" dirty="0">
                <a:latin typeface="Garamond" panose="02020404030301010803" pitchFamily="18" charset="0"/>
              </a:rPr>
              <a:t>, Forman Christian College, Lahore </a:t>
            </a:r>
            <a:endParaRPr lang="en-IN" sz="1300" dirty="0">
              <a:latin typeface="Garamond" panose="02020404030301010803" pitchFamily="18" charset="0"/>
            </a:endParaRPr>
          </a:p>
          <a:p>
            <a:pPr>
              <a:lnSpc>
                <a:spcPct val="150000"/>
              </a:lnSpc>
            </a:pPr>
            <a:r>
              <a:rPr lang="en-US" sz="1300" b="1" dirty="0">
                <a:latin typeface="Garamond" panose="02020404030301010803" pitchFamily="18" charset="0"/>
              </a:rPr>
              <a:t>Sara </a:t>
            </a:r>
            <a:r>
              <a:rPr lang="en-US" sz="1300" b="1" dirty="0" err="1">
                <a:latin typeface="Garamond" panose="02020404030301010803" pitchFamily="18" charset="0"/>
              </a:rPr>
              <a:t>Ronco</a:t>
            </a:r>
            <a:r>
              <a:rPr lang="en-US" sz="1300" dirty="0">
                <a:latin typeface="Garamond" panose="02020404030301010803" pitchFamily="18" charset="0"/>
              </a:rPr>
              <a:t>, Euro-Mediterranean Economists Association (EMEA)</a:t>
            </a:r>
            <a:endParaRPr lang="en-IN" sz="1300" dirty="0">
              <a:latin typeface="Garamond" panose="02020404030301010803" pitchFamily="18" charset="0"/>
            </a:endParaRPr>
          </a:p>
          <a:p>
            <a:pPr>
              <a:lnSpc>
                <a:spcPct val="150000"/>
              </a:lnSpc>
            </a:pPr>
            <a:r>
              <a:rPr lang="en-US" sz="1300" b="1" dirty="0">
                <a:latin typeface="Garamond" panose="02020404030301010803" pitchFamily="18" charset="0"/>
              </a:rPr>
              <a:t>Scarlett </a:t>
            </a:r>
            <a:r>
              <a:rPr lang="en-US" sz="1300" b="1" dirty="0" err="1">
                <a:latin typeface="Garamond" panose="02020404030301010803" pitchFamily="18" charset="0"/>
              </a:rPr>
              <a:t>Varga</a:t>
            </a:r>
            <a:r>
              <a:rPr lang="en-US" sz="1300" dirty="0">
                <a:latin typeface="Garamond" panose="02020404030301010803" pitchFamily="18" charset="0"/>
              </a:rPr>
              <a:t>, Bruegel, Belgium</a:t>
            </a:r>
            <a:endParaRPr lang="en-IN" sz="1300" dirty="0">
              <a:latin typeface="Garamond" panose="02020404030301010803" pitchFamily="18" charset="0"/>
            </a:endParaRPr>
          </a:p>
          <a:p>
            <a:pPr>
              <a:lnSpc>
                <a:spcPct val="150000"/>
              </a:lnSpc>
            </a:pPr>
            <a:r>
              <a:rPr lang="en-US" sz="1300" b="1" dirty="0">
                <a:latin typeface="Garamond" panose="02020404030301010803" pitchFamily="18" charset="0"/>
              </a:rPr>
              <a:t>Shashidhar KJ</a:t>
            </a:r>
            <a:r>
              <a:rPr lang="en-US" sz="1300" dirty="0">
                <a:latin typeface="Garamond" panose="02020404030301010803" pitchFamily="18" charset="0"/>
              </a:rPr>
              <a:t>, Observer Research Foundation (ORF), India </a:t>
            </a:r>
            <a:endParaRPr lang="en-IN" sz="1300" dirty="0">
              <a:latin typeface="Garamond" panose="02020404030301010803" pitchFamily="18" charset="0"/>
            </a:endParaRPr>
          </a:p>
          <a:p>
            <a:pPr>
              <a:lnSpc>
                <a:spcPct val="150000"/>
              </a:lnSpc>
            </a:pPr>
            <a:r>
              <a:rPr lang="en-US" sz="1300" b="1" dirty="0">
                <a:latin typeface="Garamond" panose="02020404030301010803" pitchFamily="18" charset="0"/>
              </a:rPr>
              <a:t>Shoba Suri</a:t>
            </a:r>
            <a:r>
              <a:rPr lang="en-US" sz="1300" dirty="0">
                <a:latin typeface="Garamond" panose="02020404030301010803" pitchFamily="18" charset="0"/>
              </a:rPr>
              <a:t>, Observer Research Foundation (ORF), India </a:t>
            </a:r>
            <a:endParaRPr lang="en-IN" sz="1300" dirty="0">
              <a:latin typeface="Garamond" panose="02020404030301010803" pitchFamily="18" charset="0"/>
            </a:endParaRPr>
          </a:p>
          <a:p>
            <a:pPr>
              <a:lnSpc>
                <a:spcPct val="150000"/>
              </a:lnSpc>
            </a:pPr>
            <a:r>
              <a:rPr lang="en-US" sz="1300" b="1" dirty="0">
                <a:latin typeface="Garamond" panose="02020404030301010803" pitchFamily="18" charset="0"/>
              </a:rPr>
              <a:t>SK Pillai</a:t>
            </a:r>
            <a:r>
              <a:rPr lang="en-US" sz="1300" dirty="0">
                <a:latin typeface="Garamond" panose="02020404030301010803" pitchFamily="18" charset="0"/>
              </a:rPr>
              <a:t>, Circled Up, UK</a:t>
            </a:r>
            <a:endParaRPr lang="en-IN" sz="1300" dirty="0">
              <a:latin typeface="Garamond" panose="02020404030301010803" pitchFamily="18" charset="0"/>
            </a:endParaRPr>
          </a:p>
          <a:p>
            <a:pPr>
              <a:lnSpc>
                <a:spcPct val="150000"/>
              </a:lnSpc>
            </a:pPr>
            <a:r>
              <a:rPr lang="en-US" sz="1300" b="1" dirty="0">
                <a:latin typeface="Garamond" panose="02020404030301010803" pitchFamily="18" charset="0"/>
              </a:rPr>
              <a:t>Stephanie Zawada</a:t>
            </a:r>
            <a:r>
              <a:rPr lang="en-US" sz="1300" dirty="0">
                <a:latin typeface="Garamond" panose="02020404030301010803" pitchFamily="18" charset="0"/>
              </a:rPr>
              <a:t>, Heritage Foundation, USA</a:t>
            </a:r>
            <a:endParaRPr lang="en-IN" sz="1300" dirty="0">
              <a:latin typeface="Garamond" panose="02020404030301010803" pitchFamily="18" charset="0"/>
            </a:endParaRPr>
          </a:p>
          <a:p>
            <a:pPr>
              <a:lnSpc>
                <a:spcPct val="150000"/>
              </a:lnSpc>
            </a:pPr>
            <a:r>
              <a:rPr lang="en-US" sz="1300" b="1" dirty="0">
                <a:latin typeface="Garamond" panose="02020404030301010803" pitchFamily="18" charset="0"/>
              </a:rPr>
              <a:t>Venkat Nadella</a:t>
            </a:r>
            <a:r>
              <a:rPr lang="en-US" sz="1300" dirty="0">
                <a:latin typeface="Garamond" panose="02020404030301010803" pitchFamily="18" charset="0"/>
              </a:rPr>
              <a:t>, DST-Centre for Policy Research, Indian Institute of Science</a:t>
            </a:r>
            <a:endParaRPr lang="en-IN" sz="1300" dirty="0">
              <a:latin typeface="Garamond" panose="02020404030301010803" pitchFamily="18" charset="0"/>
            </a:endParaRPr>
          </a:p>
        </p:txBody>
      </p:sp>
    </p:spTree>
    <p:extLst>
      <p:ext uri="{BB962C8B-B14F-4D97-AF65-F5344CB8AC3E}">
        <p14:creationId xmlns:p14="http://schemas.microsoft.com/office/powerpoint/2010/main" val="4976595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2" name="Rectangle 51">
            <a:extLst>
              <a:ext uri="{FF2B5EF4-FFF2-40B4-BE49-F238E27FC236}">
                <a16:creationId xmlns:a16="http://schemas.microsoft.com/office/drawing/2014/main" id="{4DA718D0-4865-4629-8134-44F68D41D5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4" name="Group 53">
            <a:extLst>
              <a:ext uri="{FF2B5EF4-FFF2-40B4-BE49-F238E27FC236}">
                <a16:creationId xmlns:a16="http://schemas.microsoft.com/office/drawing/2014/main" id="{65167ED7-6315-43AB-B1B6-C326D5FD8F8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2340441" y="2666183"/>
            <a:ext cx="5860051" cy="527712"/>
            <a:chOff x="6081624" y="1998368"/>
            <a:chExt cx="5613457" cy="782175"/>
          </a:xfrm>
          <a:solidFill>
            <a:schemeClr val="accent4"/>
          </a:solidFill>
        </p:grpSpPr>
        <p:sp>
          <p:nvSpPr>
            <p:cNvPr id="55" name="Rectangle 54">
              <a:extLst>
                <a:ext uri="{FF2B5EF4-FFF2-40B4-BE49-F238E27FC236}">
                  <a16:creationId xmlns:a16="http://schemas.microsoft.com/office/drawing/2014/main" id="{EF4D8839-FB03-487D-ACC8-8BFEDD4FEB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0EF75023-9A3B-42FC-B704-61A8F7BEF41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6081624" y="1998844"/>
              <a:ext cx="5372968" cy="781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8" name="Rectangle 57">
            <a:extLst>
              <a:ext uri="{FF2B5EF4-FFF2-40B4-BE49-F238E27FC236}">
                <a16:creationId xmlns:a16="http://schemas.microsoft.com/office/drawing/2014/main" id="{CBC4F608-B4B8-48C3-9572-C0F061B1CD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528" y="922919"/>
            <a:ext cx="11111729" cy="546125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F6590C8A-F005-4BDA-AEEB-195FE1944448}"/>
              </a:ext>
            </a:extLst>
          </p:cNvPr>
          <p:cNvSpPr>
            <a:spLocks noGrp="1"/>
          </p:cNvSpPr>
          <p:nvPr>
            <p:ph type="title"/>
          </p:nvPr>
        </p:nvSpPr>
        <p:spPr>
          <a:xfrm>
            <a:off x="1432649" y="164915"/>
            <a:ext cx="9849966" cy="1028754"/>
          </a:xfrm>
        </p:spPr>
        <p:txBody>
          <a:bodyPr vert="horz" lIns="91440" tIns="45720" rIns="91440" bIns="45720" rtlCol="0" anchor="b">
            <a:normAutofit fontScale="90000"/>
          </a:bodyPr>
          <a:lstStyle/>
          <a:p>
            <a:pPr algn="ctr"/>
            <a:r>
              <a:rPr lang="en-US" sz="5400" b="1" kern="1200" dirty="0">
                <a:solidFill>
                  <a:schemeClr val="tx1"/>
                </a:solidFill>
                <a:latin typeface="Garamond" panose="02020404030301010803" pitchFamily="18" charset="0"/>
              </a:rPr>
              <a:t>Objective Of The Working Group</a:t>
            </a:r>
          </a:p>
        </p:txBody>
      </p:sp>
      <p:sp>
        <p:nvSpPr>
          <p:cNvPr id="3" name="TextBox 2">
            <a:extLst>
              <a:ext uri="{FF2B5EF4-FFF2-40B4-BE49-F238E27FC236}">
                <a16:creationId xmlns:a16="http://schemas.microsoft.com/office/drawing/2014/main" id="{4B599901-979D-6543-9E55-34844410DF08}"/>
              </a:ext>
            </a:extLst>
          </p:cNvPr>
          <p:cNvSpPr txBox="1"/>
          <p:nvPr/>
        </p:nvSpPr>
        <p:spPr>
          <a:xfrm>
            <a:off x="1106599" y="1607287"/>
            <a:ext cx="10182357" cy="4776884"/>
          </a:xfrm>
          <a:prstGeom prst="rect">
            <a:avLst/>
          </a:prstGeom>
        </p:spPr>
        <p:txBody>
          <a:bodyPr vert="horz" lIns="91440" tIns="45720" rIns="91440" bIns="45720" rtlCol="0" anchor="ctr">
            <a:noAutofit/>
          </a:bodyPr>
          <a:lstStyle/>
          <a:p>
            <a:pPr>
              <a:lnSpc>
                <a:spcPct val="90000"/>
              </a:lnSpc>
              <a:spcAft>
                <a:spcPts val="600"/>
              </a:spcAft>
            </a:pPr>
            <a:r>
              <a:rPr lang="en-US" b="1" dirty="0">
                <a:latin typeface="Garamond" panose="02020404030301010803" pitchFamily="18" charset="0"/>
              </a:rPr>
              <a:t>Short-term objective</a:t>
            </a:r>
            <a:r>
              <a:rPr lang="en-US" dirty="0">
                <a:latin typeface="Garamond" panose="02020404030301010803" pitchFamily="18" charset="0"/>
              </a:rPr>
              <a:t>: To provide a framework for concrete action-oriented programs, which will support policymakers and healthcare professionals who are on the front lines of this public health crisis. </a:t>
            </a:r>
          </a:p>
          <a:p>
            <a:pPr indent="-228600">
              <a:lnSpc>
                <a:spcPct val="90000"/>
              </a:lnSpc>
              <a:spcAft>
                <a:spcPts val="600"/>
              </a:spcAft>
              <a:buFont typeface="Arial" panose="020B0604020202020204" pitchFamily="34" charset="0"/>
              <a:buChar char="•"/>
            </a:pPr>
            <a:endParaRPr lang="en-US" dirty="0">
              <a:latin typeface="Garamond" panose="02020404030301010803" pitchFamily="18" charset="0"/>
            </a:endParaRPr>
          </a:p>
          <a:p>
            <a:pPr>
              <a:lnSpc>
                <a:spcPct val="90000"/>
              </a:lnSpc>
              <a:spcAft>
                <a:spcPts val="600"/>
              </a:spcAft>
            </a:pPr>
            <a:r>
              <a:rPr lang="en-US" b="1" dirty="0">
                <a:latin typeface="Garamond" panose="02020404030301010803" pitchFamily="18" charset="0"/>
              </a:rPr>
              <a:t>Long-term objective</a:t>
            </a:r>
            <a:r>
              <a:rPr lang="en-US" dirty="0">
                <a:latin typeface="Garamond" panose="02020404030301010803" pitchFamily="18" charset="0"/>
              </a:rPr>
              <a:t>: To set up an assessment system and framework that will buttress our ability to handle future public health crises, right from the local community level to the national and international levels. </a:t>
            </a:r>
          </a:p>
          <a:p>
            <a:pPr indent="-228600">
              <a:lnSpc>
                <a:spcPct val="90000"/>
              </a:lnSpc>
              <a:spcAft>
                <a:spcPts val="600"/>
              </a:spcAft>
              <a:buFont typeface="Arial" panose="020B0604020202020204" pitchFamily="34" charset="0"/>
              <a:buChar char="•"/>
            </a:pPr>
            <a:endParaRPr lang="en-US" dirty="0">
              <a:latin typeface="Garamond" panose="02020404030301010803" pitchFamily="18" charset="0"/>
            </a:endParaRPr>
          </a:p>
          <a:p>
            <a:pPr>
              <a:lnSpc>
                <a:spcPct val="90000"/>
              </a:lnSpc>
              <a:spcAft>
                <a:spcPts val="600"/>
              </a:spcAft>
            </a:pPr>
            <a:r>
              <a:rPr lang="en-US" b="1" dirty="0">
                <a:latin typeface="Garamond" panose="02020404030301010803" pitchFamily="18" charset="0"/>
              </a:rPr>
              <a:t>Process</a:t>
            </a:r>
            <a:r>
              <a:rPr lang="en-US" dirty="0">
                <a:latin typeface="Garamond" panose="02020404030301010803" pitchFamily="18" charset="0"/>
              </a:rPr>
              <a:t>: Identification of 7-key sectors that can aid this process: </a:t>
            </a:r>
          </a:p>
          <a:p>
            <a:pPr marL="171450" lvl="0" indent="-285750">
              <a:lnSpc>
                <a:spcPct val="90000"/>
              </a:lnSpc>
              <a:spcAft>
                <a:spcPts val="600"/>
              </a:spcAft>
              <a:buFont typeface="Wingdings" pitchFamily="2" charset="2"/>
              <a:buChar char="§"/>
            </a:pPr>
            <a:r>
              <a:rPr lang="en-US" dirty="0">
                <a:latin typeface="Garamond" panose="02020404030301010803" pitchFamily="18" charset="0"/>
              </a:rPr>
              <a:t>Knowledge and information sharing </a:t>
            </a:r>
          </a:p>
          <a:p>
            <a:pPr marL="171450" lvl="0" indent="-285750">
              <a:lnSpc>
                <a:spcPct val="90000"/>
              </a:lnSpc>
              <a:spcAft>
                <a:spcPts val="600"/>
              </a:spcAft>
              <a:buFont typeface="Wingdings" pitchFamily="2" charset="2"/>
              <a:buChar char="§"/>
            </a:pPr>
            <a:r>
              <a:rPr lang="en-US" dirty="0">
                <a:latin typeface="Garamond" panose="02020404030301010803" pitchFamily="18" charset="0"/>
              </a:rPr>
              <a:t>Best practices and policies to handle the public health crisis</a:t>
            </a:r>
          </a:p>
          <a:p>
            <a:pPr marL="171450" lvl="0" indent="-285750">
              <a:lnSpc>
                <a:spcPct val="90000"/>
              </a:lnSpc>
              <a:spcAft>
                <a:spcPts val="600"/>
              </a:spcAft>
              <a:buFont typeface="Wingdings" pitchFamily="2" charset="2"/>
              <a:buChar char="§"/>
            </a:pPr>
            <a:r>
              <a:rPr lang="en-US" dirty="0">
                <a:latin typeface="Garamond" panose="02020404030301010803" pitchFamily="18" charset="0"/>
              </a:rPr>
              <a:t>Accelerating progress towards Universal Health Coverage</a:t>
            </a:r>
          </a:p>
          <a:p>
            <a:pPr marL="171450" lvl="0" indent="-285750">
              <a:lnSpc>
                <a:spcPct val="90000"/>
              </a:lnSpc>
              <a:spcAft>
                <a:spcPts val="600"/>
              </a:spcAft>
              <a:buFont typeface="Wingdings" pitchFamily="2" charset="2"/>
              <a:buChar char="§"/>
            </a:pPr>
            <a:r>
              <a:rPr lang="en-US" dirty="0">
                <a:latin typeface="Garamond" panose="02020404030301010803" pitchFamily="18" charset="0"/>
              </a:rPr>
              <a:t>Equitable distribution of vaccines, medicines, and capabilities; treatment of non-COVID patients </a:t>
            </a:r>
          </a:p>
          <a:p>
            <a:pPr marL="171450" lvl="0" indent="-285750">
              <a:lnSpc>
                <a:spcPct val="90000"/>
              </a:lnSpc>
              <a:spcAft>
                <a:spcPts val="600"/>
              </a:spcAft>
              <a:buFont typeface="Wingdings" pitchFamily="2" charset="2"/>
              <a:buChar char="§"/>
            </a:pPr>
            <a:r>
              <a:rPr lang="en-US" dirty="0">
                <a:latin typeface="Garamond" panose="02020404030301010803" pitchFamily="18" charset="0"/>
              </a:rPr>
              <a:t>#Tech4All – Bridging the digital divide  </a:t>
            </a:r>
          </a:p>
          <a:p>
            <a:pPr marL="171450" lvl="0" indent="-285750">
              <a:lnSpc>
                <a:spcPct val="90000"/>
              </a:lnSpc>
              <a:spcAft>
                <a:spcPts val="600"/>
              </a:spcAft>
              <a:buFont typeface="Wingdings" pitchFamily="2" charset="2"/>
              <a:buChar char="§"/>
            </a:pPr>
            <a:r>
              <a:rPr lang="en-US" dirty="0">
                <a:latin typeface="Garamond" panose="02020404030301010803" pitchFamily="18" charset="0"/>
              </a:rPr>
              <a:t>Health preparedness and resilience: country assessments.  </a:t>
            </a:r>
          </a:p>
        </p:txBody>
      </p:sp>
    </p:spTree>
    <p:extLst>
      <p:ext uri="{BB962C8B-B14F-4D97-AF65-F5344CB8AC3E}">
        <p14:creationId xmlns:p14="http://schemas.microsoft.com/office/powerpoint/2010/main" val="32631700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1D84C5-ABFA-6D47-97DD-43E7EC28158D}"/>
              </a:ext>
            </a:extLst>
          </p:cNvPr>
          <p:cNvSpPr>
            <a:spLocks noGrp="1"/>
          </p:cNvSpPr>
          <p:nvPr>
            <p:ph type="ctrTitle"/>
          </p:nvPr>
        </p:nvSpPr>
        <p:spPr>
          <a:xfrm>
            <a:off x="-19839" y="-1"/>
            <a:ext cx="8834908" cy="1429555"/>
          </a:xfrm>
        </p:spPr>
        <p:txBody>
          <a:bodyPr vert="horz" lIns="91440" tIns="45720" rIns="91440" bIns="45720" rtlCol="0" anchor="ctr">
            <a:normAutofit/>
          </a:bodyPr>
          <a:lstStyle/>
          <a:p>
            <a:r>
              <a:rPr lang="en-US" sz="3500" b="1" dirty="0">
                <a:latin typeface="Garamond" panose="02020404030301010803" pitchFamily="18" charset="0"/>
              </a:rPr>
              <a:t>Knowledge Sharing &amp; Best Practices</a:t>
            </a:r>
          </a:p>
        </p:txBody>
      </p:sp>
      <p:sp>
        <p:nvSpPr>
          <p:cNvPr id="3" name="Subtitle 2">
            <a:extLst>
              <a:ext uri="{FF2B5EF4-FFF2-40B4-BE49-F238E27FC236}">
                <a16:creationId xmlns:a16="http://schemas.microsoft.com/office/drawing/2014/main" id="{B42A4E4B-3725-6E4E-B384-9FFCED069452}"/>
              </a:ext>
            </a:extLst>
          </p:cNvPr>
          <p:cNvSpPr>
            <a:spLocks noGrp="1"/>
          </p:cNvSpPr>
          <p:nvPr>
            <p:ph type="subTitle" idx="1"/>
          </p:nvPr>
        </p:nvSpPr>
        <p:spPr>
          <a:xfrm>
            <a:off x="316406" y="1213110"/>
            <a:ext cx="7235419" cy="5277394"/>
          </a:xfrm>
        </p:spPr>
        <p:txBody>
          <a:bodyPr vert="horz" lIns="91440" tIns="45720" rIns="91440" bIns="45720" rtlCol="0">
            <a:noAutofit/>
          </a:bodyPr>
          <a:lstStyle/>
          <a:p>
            <a:pPr algn="l"/>
            <a:r>
              <a:rPr lang="en-US" sz="1600" b="1" dirty="0">
                <a:latin typeface="Garamond" panose="02020404030301010803" pitchFamily="18" charset="0"/>
              </a:rPr>
              <a:t>KEY FOCUS</a:t>
            </a:r>
            <a:endParaRPr lang="en-US" sz="1600" dirty="0">
              <a:latin typeface="Garamond" panose="02020404030301010803" pitchFamily="18" charset="0"/>
            </a:endParaRPr>
          </a:p>
          <a:p>
            <a:pPr marL="514350" indent="-285750" algn="l">
              <a:buFont typeface="Wingdings" pitchFamily="2" charset="2"/>
              <a:buChar char="v"/>
            </a:pPr>
            <a:r>
              <a:rPr lang="en-US" sz="1600" dirty="0">
                <a:latin typeface="Garamond" panose="02020404030301010803" pitchFamily="18" charset="0"/>
              </a:rPr>
              <a:t>Facilitate the creation of new partnerships and networks that will enable the easy transfer of technologies, know how, and innovations.</a:t>
            </a:r>
          </a:p>
          <a:p>
            <a:pPr marL="514350" indent="-285750" algn="l">
              <a:buFont typeface="Wingdings" pitchFamily="2" charset="2"/>
              <a:buChar char="v"/>
            </a:pPr>
            <a:r>
              <a:rPr lang="en-US" sz="1600" dirty="0">
                <a:latin typeface="Garamond" panose="02020404030301010803" pitchFamily="18" charset="0"/>
              </a:rPr>
              <a:t>Documenting and mapping responses to the pandemic to make a knowledge repository. This could be a ‘global public good’ offering.</a:t>
            </a:r>
          </a:p>
          <a:p>
            <a:pPr marL="514350" indent="-285750" algn="l">
              <a:buFont typeface="Wingdings" pitchFamily="2" charset="2"/>
              <a:buChar char="v"/>
            </a:pPr>
            <a:endParaRPr lang="en-US" sz="1600" dirty="0">
              <a:latin typeface="Garamond" panose="02020404030301010803" pitchFamily="18" charset="0"/>
            </a:endParaRPr>
          </a:p>
          <a:p>
            <a:pPr algn="l"/>
            <a:r>
              <a:rPr lang="en-US" sz="1600" b="1" dirty="0">
                <a:latin typeface="Garamond" panose="02020404030301010803" pitchFamily="18" charset="0"/>
              </a:rPr>
              <a:t>RECOMMENDATIONS</a:t>
            </a:r>
          </a:p>
          <a:p>
            <a:pPr marL="514350" indent="-285750" algn="l">
              <a:buFont typeface="Wingdings" pitchFamily="2" charset="2"/>
              <a:buChar char="§"/>
            </a:pPr>
            <a:r>
              <a:rPr lang="en-US" sz="1600" b="1" dirty="0">
                <a:latin typeface="Garamond" panose="02020404030301010803" pitchFamily="18" charset="0"/>
              </a:rPr>
              <a:t>Collect consistent, reliable and disaggregated data</a:t>
            </a:r>
            <a:r>
              <a:rPr lang="en-US" sz="1600" dirty="0">
                <a:latin typeface="Garamond" panose="02020404030301010803" pitchFamily="18" charset="0"/>
              </a:rPr>
              <a:t>: Real-time knowledge and information sharing of accurate and consistent data to track and respond to the spread of a pandemic</a:t>
            </a:r>
          </a:p>
          <a:p>
            <a:pPr marL="514350" indent="-285750" algn="l">
              <a:buFont typeface="Wingdings" pitchFamily="2" charset="2"/>
              <a:buChar char="§"/>
            </a:pPr>
            <a:r>
              <a:rPr lang="en-US" sz="1600" b="1" dirty="0">
                <a:latin typeface="Garamond" panose="02020404030301010803" pitchFamily="18" charset="0"/>
              </a:rPr>
              <a:t>Invest in collaboration, innovation, and distribution </a:t>
            </a:r>
            <a:r>
              <a:rPr lang="en-US" sz="1600" dirty="0">
                <a:latin typeface="Garamond" panose="02020404030301010803" pitchFamily="18" charset="0"/>
              </a:rPr>
              <a:t>across governments, the private sector, universities, think tanks and research organizations to monitor progress and provide innovative and timely solutions</a:t>
            </a:r>
          </a:p>
          <a:p>
            <a:pPr marL="514350" indent="-285750" algn="l">
              <a:buFont typeface="Wingdings" pitchFamily="2" charset="2"/>
              <a:buChar char="§"/>
            </a:pPr>
            <a:r>
              <a:rPr lang="en-US" sz="1600" b="1" dirty="0">
                <a:latin typeface="Garamond" panose="02020404030301010803" pitchFamily="18" charset="0"/>
              </a:rPr>
              <a:t>Streamlining regulatory environment and reforming legal regimes to allow innovations </a:t>
            </a:r>
            <a:r>
              <a:rPr lang="en-US" sz="1600" dirty="0">
                <a:latin typeface="Garamond" panose="02020404030301010803" pitchFamily="18" charset="0"/>
              </a:rPr>
              <a:t>for rapid development and verification of testing and vaccines </a:t>
            </a:r>
          </a:p>
          <a:p>
            <a:pPr marL="514350" indent="-285750" algn="l">
              <a:buFont typeface="Wingdings" pitchFamily="2" charset="2"/>
              <a:buChar char="§"/>
            </a:pPr>
            <a:r>
              <a:rPr lang="en-US" sz="1600" b="1" dirty="0">
                <a:latin typeface="Garamond" panose="02020404030301010803" pitchFamily="18" charset="0"/>
              </a:rPr>
              <a:t>Sharing of experiences and simulation models to better inform policies </a:t>
            </a:r>
            <a:r>
              <a:rPr lang="en-US" sz="1600" dirty="0">
                <a:latin typeface="Garamond" panose="02020404030301010803" pitchFamily="18" charset="0"/>
              </a:rPr>
              <a:t>in order to replicate best practices, avoid ineffective solutions and test policies in specific realistic conditions through simulation models </a:t>
            </a:r>
          </a:p>
        </p:txBody>
      </p:sp>
      <p:pic>
        <p:nvPicPr>
          <p:cNvPr id="8" name="Picture 7" descr="A picture containing graphics&#10;&#10;Description automatically generated">
            <a:extLst>
              <a:ext uri="{FF2B5EF4-FFF2-40B4-BE49-F238E27FC236}">
                <a16:creationId xmlns:a16="http://schemas.microsoft.com/office/drawing/2014/main" id="{BBC1FAD1-2F70-5346-ABE6-ED5FF7CDCD21}"/>
              </a:ext>
            </a:extLst>
          </p:cNvPr>
          <p:cNvPicPr>
            <a:picLocks noChangeAspect="1"/>
          </p:cNvPicPr>
          <p:nvPr/>
        </p:nvPicPr>
        <p:blipFill rotWithShape="1">
          <a:blip r:embed="rId2"/>
          <a:srcRect l="2347" r="13685"/>
          <a:stretch/>
        </p:blipFill>
        <p:spPr>
          <a:xfrm>
            <a:off x="7581122" y="10"/>
            <a:ext cx="4635591" cy="6857990"/>
          </a:xfrm>
          <a:prstGeom prst="rect">
            <a:avLst/>
          </a:prstGeom>
          <a:effectLst/>
        </p:spPr>
      </p:pic>
    </p:spTree>
    <p:extLst>
      <p:ext uri="{BB962C8B-B14F-4D97-AF65-F5344CB8AC3E}">
        <p14:creationId xmlns:p14="http://schemas.microsoft.com/office/powerpoint/2010/main" val="24298978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6994D09-0598-E946-9AF3-76628EF37539}"/>
              </a:ext>
            </a:extLst>
          </p:cNvPr>
          <p:cNvSpPr>
            <a:spLocks noGrp="1"/>
          </p:cNvSpPr>
          <p:nvPr>
            <p:ph type="title"/>
          </p:nvPr>
        </p:nvSpPr>
        <p:spPr>
          <a:xfrm>
            <a:off x="312517" y="134754"/>
            <a:ext cx="7361499" cy="721775"/>
          </a:xfrm>
        </p:spPr>
        <p:txBody>
          <a:bodyPr>
            <a:normAutofit/>
          </a:bodyPr>
          <a:lstStyle/>
          <a:p>
            <a:pPr algn="ctr"/>
            <a:r>
              <a:rPr lang="en-US" sz="3200" b="1" dirty="0">
                <a:latin typeface="Garamond" panose="02020404030301010803" pitchFamily="18" charset="0"/>
              </a:rPr>
              <a:t>#Tech4all − Bridging the Digital Divide</a:t>
            </a:r>
            <a:endParaRPr lang="en-US" sz="3200" dirty="0"/>
          </a:p>
        </p:txBody>
      </p:sp>
      <p:sp>
        <p:nvSpPr>
          <p:cNvPr id="3" name="Content Placeholder 2">
            <a:extLst>
              <a:ext uri="{FF2B5EF4-FFF2-40B4-BE49-F238E27FC236}">
                <a16:creationId xmlns:a16="http://schemas.microsoft.com/office/drawing/2014/main" id="{307737C2-62A6-704B-9A8E-3A19BDD6FF19}"/>
              </a:ext>
            </a:extLst>
          </p:cNvPr>
          <p:cNvSpPr>
            <a:spLocks noGrp="1"/>
          </p:cNvSpPr>
          <p:nvPr>
            <p:ph idx="1"/>
          </p:nvPr>
        </p:nvSpPr>
        <p:spPr>
          <a:xfrm>
            <a:off x="337594" y="891252"/>
            <a:ext cx="7517252" cy="5717894"/>
          </a:xfrm>
        </p:spPr>
        <p:txBody>
          <a:bodyPr lIns="90000">
            <a:noAutofit/>
          </a:bodyPr>
          <a:lstStyle/>
          <a:p>
            <a:pPr marL="0" indent="0">
              <a:buNone/>
            </a:pPr>
            <a:r>
              <a:rPr lang="en-US" sz="1800" b="1" dirty="0">
                <a:latin typeface="Garamond" panose="02020404030301010803" pitchFamily="18" charset="0"/>
              </a:rPr>
              <a:t>KEY FOCUS</a:t>
            </a:r>
          </a:p>
          <a:p>
            <a:pPr>
              <a:buFont typeface="Wingdings" pitchFamily="2" charset="2"/>
              <a:buChar char="v"/>
            </a:pPr>
            <a:r>
              <a:rPr lang="en-US" sz="1500" dirty="0">
                <a:latin typeface="Garamond" panose="02020404030301010803" pitchFamily="18" charset="0"/>
              </a:rPr>
              <a:t> Build pathways to encourage the use of a tech-enabled comprehensive health ecosystems during a crisis.</a:t>
            </a:r>
          </a:p>
          <a:p>
            <a:pPr marL="0" indent="0">
              <a:buNone/>
            </a:pPr>
            <a:r>
              <a:rPr lang="en-US" sz="1800" b="1" dirty="0">
                <a:latin typeface="Garamond" panose="02020404030301010803" pitchFamily="18" charset="0"/>
              </a:rPr>
              <a:t>RECOMMENDATIONS</a:t>
            </a:r>
          </a:p>
          <a:p>
            <a:pPr>
              <a:buFont typeface="Wingdings" pitchFamily="2" charset="2"/>
              <a:buChar char="§"/>
            </a:pPr>
            <a:r>
              <a:rPr lang="en-US" sz="1450" b="1" dirty="0">
                <a:latin typeface="Garamond" panose="02020404030301010803" pitchFamily="18" charset="0"/>
              </a:rPr>
              <a:t>Data Collection and Privacy</a:t>
            </a:r>
            <a:r>
              <a:rPr lang="en-US" sz="1450" dirty="0">
                <a:latin typeface="Garamond" panose="02020404030301010803" pitchFamily="18" charset="0"/>
              </a:rPr>
              <a:t>: Differential privacy should be encouraged by governments and public health officials for knowledge sharing so that de-identified records can be used to build group trends and predictive analytics by artificial intelligence applications.</a:t>
            </a:r>
          </a:p>
          <a:p>
            <a:pPr>
              <a:buFont typeface="Wingdings" pitchFamily="2" charset="2"/>
              <a:buChar char="§"/>
            </a:pPr>
            <a:r>
              <a:rPr lang="en-US" sz="1450" b="1" dirty="0">
                <a:latin typeface="Garamond" panose="02020404030301010803" pitchFamily="18" charset="0"/>
              </a:rPr>
              <a:t>Promoting Telemedicine, </a:t>
            </a:r>
            <a:r>
              <a:rPr lang="en-US" sz="1450" dirty="0">
                <a:latin typeface="Garamond" panose="02020404030301010803" pitchFamily="18" charset="0"/>
              </a:rPr>
              <a:t>especially for non-COVID Care: Supportive digital technologies like diabetes management apps and medication management apps should be encouraged. These do not require actions by licensed professionals and will lighten the burden on the public health and hospitals systems. </a:t>
            </a:r>
            <a:endParaRPr lang="en-US" sz="1450" b="1" dirty="0">
              <a:latin typeface="Garamond" panose="02020404030301010803" pitchFamily="18" charset="0"/>
            </a:endParaRPr>
          </a:p>
          <a:p>
            <a:pPr>
              <a:buFont typeface="Wingdings" pitchFamily="2" charset="2"/>
              <a:buChar char="§"/>
            </a:pPr>
            <a:r>
              <a:rPr lang="en-US" sz="1450" b="1" dirty="0">
                <a:latin typeface="Garamond" panose="02020404030301010803" pitchFamily="18" charset="0"/>
              </a:rPr>
              <a:t>E-administration</a:t>
            </a:r>
            <a:r>
              <a:rPr lang="en-US" sz="1450" dirty="0">
                <a:latin typeface="Garamond" panose="02020404030301010803" pitchFamily="18" charset="0"/>
              </a:rPr>
              <a:t>: With social distancing becoming the norm, governments should encourage the use of electronic administration tools for medical licenses, e-passes for travel, and medical insurance. </a:t>
            </a:r>
          </a:p>
          <a:p>
            <a:pPr>
              <a:buFont typeface="Wingdings" pitchFamily="2" charset="2"/>
              <a:buChar char="§"/>
            </a:pPr>
            <a:r>
              <a:rPr lang="en-US" sz="1450" b="1" dirty="0">
                <a:latin typeface="Garamond" panose="02020404030301010803" pitchFamily="18" charset="0"/>
              </a:rPr>
              <a:t>Fighting the ‘</a:t>
            </a:r>
            <a:r>
              <a:rPr lang="en-US" sz="1450" b="1" dirty="0" err="1">
                <a:latin typeface="Garamond" panose="02020404030301010803" pitchFamily="18" charset="0"/>
              </a:rPr>
              <a:t>infomedic</a:t>
            </a:r>
            <a:r>
              <a:rPr lang="en-US" sz="1450" b="1" dirty="0">
                <a:latin typeface="Garamond" panose="02020404030301010803" pitchFamily="18" charset="0"/>
              </a:rPr>
              <a:t>’</a:t>
            </a:r>
            <a:r>
              <a:rPr lang="en-US" sz="1450" dirty="0">
                <a:latin typeface="Garamond" panose="02020404030301010803" pitchFamily="18" charset="0"/>
              </a:rPr>
              <a:t>: Social media companies need to address ‘algorithm bias’. Artificial intelligence tools can be used to track, detect, and delete information that has been proved to be false by independent fact checkers.  </a:t>
            </a:r>
          </a:p>
          <a:p>
            <a:pPr>
              <a:buFont typeface="Wingdings" pitchFamily="2" charset="2"/>
              <a:buChar char="§"/>
            </a:pPr>
            <a:r>
              <a:rPr lang="en-US" sz="1450" b="1" dirty="0">
                <a:latin typeface="Garamond" panose="02020404030301010803" pitchFamily="18" charset="0"/>
              </a:rPr>
              <a:t>Creation of a Central Information Authority: </a:t>
            </a:r>
            <a:r>
              <a:rPr lang="en-US" sz="1450" dirty="0">
                <a:latin typeface="Garamond" panose="02020404030301010803" pitchFamily="18" charset="0"/>
              </a:rPr>
              <a:t>This authority should use big data and IoT to consolidate all local developments into a larger global picture. This body will be entrusted to give clear and prescriptive information to all governments, international </a:t>
            </a:r>
            <a:r>
              <a:rPr lang="en-US" sz="1450" dirty="0" err="1">
                <a:latin typeface="Garamond" panose="02020404030301010803" pitchFamily="18" charset="0"/>
              </a:rPr>
              <a:t>organisations</a:t>
            </a:r>
            <a:r>
              <a:rPr lang="en-US" sz="1450" dirty="0">
                <a:latin typeface="Garamond" panose="02020404030301010803" pitchFamily="18" charset="0"/>
              </a:rPr>
              <a:t> and citizens.  </a:t>
            </a:r>
          </a:p>
          <a:p>
            <a:pPr>
              <a:buFont typeface="Wingdings" pitchFamily="2" charset="2"/>
              <a:buChar char="§"/>
            </a:pPr>
            <a:r>
              <a:rPr lang="en-US" sz="1450" b="1" dirty="0">
                <a:latin typeface="Garamond" panose="02020404030301010803" pitchFamily="18" charset="0"/>
              </a:rPr>
              <a:t>Promotion of digital best practices</a:t>
            </a:r>
            <a:r>
              <a:rPr lang="en-US" sz="1450" dirty="0">
                <a:latin typeface="Garamond" panose="02020404030301010803" pitchFamily="18" charset="0"/>
              </a:rPr>
              <a:t>: The central information authority and governments should promote information sharing and best practices from around the world. For example, how South Korea used an app to flatten the curve. </a:t>
            </a:r>
          </a:p>
          <a:p>
            <a:pPr>
              <a:buFont typeface="Wingdings" pitchFamily="2" charset="2"/>
              <a:buChar char="§"/>
            </a:pPr>
            <a:endParaRPr lang="en-US" sz="1100" dirty="0">
              <a:latin typeface="Garamond" panose="02020404030301010803" pitchFamily="18" charset="0"/>
            </a:endParaRPr>
          </a:p>
        </p:txBody>
      </p:sp>
      <p:sp>
        <p:nvSpPr>
          <p:cNvPr id="21" name="Isosceles Triangle 20">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icture containing clock, computer&#10;&#10;Description automatically generated">
            <a:extLst>
              <a:ext uri="{FF2B5EF4-FFF2-40B4-BE49-F238E27FC236}">
                <a16:creationId xmlns:a16="http://schemas.microsoft.com/office/drawing/2014/main" id="{CA6D0633-7AD0-D14F-BA06-7F50DEBAB04F}"/>
              </a:ext>
            </a:extLst>
          </p:cNvPr>
          <p:cNvPicPr>
            <a:picLocks noChangeAspect="1"/>
          </p:cNvPicPr>
          <p:nvPr/>
        </p:nvPicPr>
        <p:blipFill rotWithShape="1">
          <a:blip r:embed="rId2"/>
          <a:srcRect l="8195" r="15623"/>
          <a:stretch/>
        </p:blipFill>
        <p:spPr>
          <a:xfrm>
            <a:off x="8394491" y="10"/>
            <a:ext cx="3797509" cy="6857990"/>
          </a:xfrm>
          <a:prstGeom prst="rect">
            <a:avLst/>
          </a:prstGeom>
        </p:spPr>
      </p:pic>
      <p:grpSp>
        <p:nvGrpSpPr>
          <p:cNvPr id="25" name="Group 24">
            <a:extLst>
              <a:ext uri="{FF2B5EF4-FFF2-40B4-BE49-F238E27FC236}">
                <a16:creationId xmlns:a16="http://schemas.microsoft.com/office/drawing/2014/main" id="{07EAA094-9CF6-4695-958A-33D9BCAA947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123132" y="713128"/>
            <a:ext cx="1068867" cy="2126625"/>
            <a:chOff x="10918968" y="713127"/>
            <a:chExt cx="1273032" cy="2532832"/>
          </a:xfrm>
        </p:grpSpPr>
        <p:sp>
          <p:nvSpPr>
            <p:cNvPr id="26" name="Rectangle 25">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Isosceles Triangle 26">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41052559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E6E30-4F25-924F-9A82-2FE8CC6F56F3}"/>
              </a:ext>
            </a:extLst>
          </p:cNvPr>
          <p:cNvSpPr>
            <a:spLocks noGrp="1"/>
          </p:cNvSpPr>
          <p:nvPr>
            <p:ph type="title"/>
          </p:nvPr>
        </p:nvSpPr>
        <p:spPr>
          <a:xfrm>
            <a:off x="0" y="0"/>
            <a:ext cx="12192000" cy="967793"/>
          </a:xfrm>
          <a:solidFill>
            <a:schemeClr val="accent4">
              <a:lumMod val="40000"/>
              <a:lumOff val="60000"/>
            </a:schemeClr>
          </a:solidFill>
        </p:spPr>
        <p:txBody>
          <a:bodyPr>
            <a:normAutofit/>
          </a:bodyPr>
          <a:lstStyle/>
          <a:p>
            <a:pPr algn="ctr"/>
            <a:r>
              <a:rPr lang="en-US" sz="3500" b="1" dirty="0">
                <a:solidFill>
                  <a:schemeClr val="bg2">
                    <a:lumMod val="25000"/>
                  </a:schemeClr>
                </a:solidFill>
                <a:latin typeface="Garamond" panose="02020404030301010803" pitchFamily="18" charset="0"/>
              </a:rPr>
              <a:t>Treatment of Non-COVID Patients </a:t>
            </a:r>
          </a:p>
        </p:txBody>
      </p:sp>
      <p:sp>
        <p:nvSpPr>
          <p:cNvPr id="4" name="TextBox 3">
            <a:extLst>
              <a:ext uri="{FF2B5EF4-FFF2-40B4-BE49-F238E27FC236}">
                <a16:creationId xmlns:a16="http://schemas.microsoft.com/office/drawing/2014/main" id="{755A7954-6F59-D347-A579-E878902F82D0}"/>
              </a:ext>
            </a:extLst>
          </p:cNvPr>
          <p:cNvSpPr txBox="1"/>
          <p:nvPr/>
        </p:nvSpPr>
        <p:spPr>
          <a:xfrm>
            <a:off x="5659651" y="5485347"/>
            <a:ext cx="6454441" cy="553998"/>
          </a:xfrm>
          <a:prstGeom prst="rect">
            <a:avLst/>
          </a:prstGeom>
          <a:solidFill>
            <a:schemeClr val="accent4">
              <a:lumMod val="40000"/>
              <a:lumOff val="60000"/>
            </a:schemeClr>
          </a:solidFill>
        </p:spPr>
        <p:txBody>
          <a:bodyPr wrap="square" rtlCol="0">
            <a:spAutoFit/>
          </a:bodyPr>
          <a:lstStyle/>
          <a:p>
            <a:pPr algn="ctr"/>
            <a:r>
              <a:rPr lang="en-US" sz="1500" dirty="0">
                <a:solidFill>
                  <a:schemeClr val="bg2">
                    <a:lumMod val="25000"/>
                  </a:schemeClr>
                </a:solidFill>
                <a:latin typeface="Garamond" panose="02020404030301010803" pitchFamily="18" charset="0"/>
              </a:rPr>
              <a:t>Healthcare Expenditure per capita in USD</a:t>
            </a:r>
          </a:p>
          <a:p>
            <a:pPr algn="ctr"/>
            <a:r>
              <a:rPr lang="en-IN" sz="1500" dirty="0">
                <a:solidFill>
                  <a:schemeClr val="bg2">
                    <a:lumMod val="25000"/>
                  </a:schemeClr>
                </a:solidFill>
                <a:latin typeface="Garamond" panose="02020404030301010803" pitchFamily="18" charset="0"/>
              </a:rPr>
              <a:t>Source: WHO database: </a:t>
            </a:r>
            <a:r>
              <a:rPr lang="en-IN" sz="1500" dirty="0">
                <a:solidFill>
                  <a:schemeClr val="bg2">
                    <a:lumMod val="25000"/>
                  </a:schemeClr>
                </a:solidFill>
                <a:latin typeface="Garamond" panose="02020404030301010803" pitchFamily="18" charset="0"/>
                <a:hlinkClick r:id="rId3">
                  <a:extLst>
                    <a:ext uri="{A12FA001-AC4F-418D-AE19-62706E023703}">
                      <ahyp:hlinkClr xmlns:ahyp="http://schemas.microsoft.com/office/drawing/2018/hyperlinkcolor" val="tx"/>
                    </a:ext>
                  </a:extLst>
                </a:hlinkClick>
              </a:rPr>
              <a:t>apps.who.int/nha/database</a:t>
            </a:r>
            <a:endParaRPr lang="en-US" sz="1500" dirty="0">
              <a:solidFill>
                <a:schemeClr val="bg2">
                  <a:lumMod val="25000"/>
                </a:schemeClr>
              </a:solidFill>
              <a:latin typeface="Garamond" panose="02020404030301010803" pitchFamily="18" charset="0"/>
            </a:endParaRPr>
          </a:p>
        </p:txBody>
      </p:sp>
      <p:pic>
        <p:nvPicPr>
          <p:cNvPr id="6" name="Picture 5" descr="A close up of a map&#10;&#10;Description automatically generated">
            <a:extLst>
              <a:ext uri="{FF2B5EF4-FFF2-40B4-BE49-F238E27FC236}">
                <a16:creationId xmlns:a16="http://schemas.microsoft.com/office/drawing/2014/main" id="{0335DFCB-2D80-6248-AE7E-FC51757F9C75}"/>
              </a:ext>
            </a:extLst>
          </p:cNvPr>
          <p:cNvPicPr>
            <a:picLocks noChangeAspect="1"/>
          </p:cNvPicPr>
          <p:nvPr/>
        </p:nvPicPr>
        <p:blipFill>
          <a:blip r:embed="rId4"/>
          <a:stretch>
            <a:fillRect/>
          </a:stretch>
        </p:blipFill>
        <p:spPr>
          <a:xfrm>
            <a:off x="5659651" y="1439055"/>
            <a:ext cx="6489204" cy="3973458"/>
          </a:xfrm>
          <a:prstGeom prst="rect">
            <a:avLst/>
          </a:prstGeom>
        </p:spPr>
      </p:pic>
      <p:sp>
        <p:nvSpPr>
          <p:cNvPr id="7" name="TextBox 6">
            <a:extLst>
              <a:ext uri="{FF2B5EF4-FFF2-40B4-BE49-F238E27FC236}">
                <a16:creationId xmlns:a16="http://schemas.microsoft.com/office/drawing/2014/main" id="{9C0F6FB5-07D1-BE4E-AB67-FD675F2C3F98}"/>
              </a:ext>
            </a:extLst>
          </p:cNvPr>
          <p:cNvSpPr txBox="1"/>
          <p:nvPr/>
        </p:nvSpPr>
        <p:spPr>
          <a:xfrm>
            <a:off x="152248" y="1364724"/>
            <a:ext cx="5920637" cy="1077218"/>
          </a:xfrm>
          <a:prstGeom prst="rect">
            <a:avLst/>
          </a:prstGeom>
          <a:noFill/>
        </p:spPr>
        <p:txBody>
          <a:bodyPr wrap="square" rtlCol="0">
            <a:spAutoFit/>
          </a:bodyPr>
          <a:lstStyle/>
          <a:p>
            <a:r>
              <a:rPr lang="en-US" sz="1600" b="1" dirty="0">
                <a:latin typeface="Garamond" panose="02020404030301010803" pitchFamily="18" charset="0"/>
              </a:rPr>
              <a:t>KEY FOCUS</a:t>
            </a:r>
          </a:p>
          <a:p>
            <a:pPr indent="-285750">
              <a:buFont typeface="Wingdings" pitchFamily="2" charset="2"/>
              <a:buChar char="v"/>
            </a:pPr>
            <a:r>
              <a:rPr lang="en-US" sz="1600" dirty="0">
                <a:latin typeface="Garamond" panose="02020404030301010803" pitchFamily="18" charset="0"/>
              </a:rPr>
              <a:t>Addressing challenges associated with healthcare capacity to </a:t>
            </a:r>
            <a:r>
              <a:rPr lang="en-GB" sz="1600" dirty="0">
                <a:solidFill>
                  <a:prstClr val="black"/>
                </a:solidFill>
                <a:latin typeface="Garamond" panose="02020404030301010803" pitchFamily="18" charset="0"/>
              </a:rPr>
              <a:t>to prevent interruption of vital care for non-COVID patients during emerging biological threats</a:t>
            </a:r>
            <a:endParaRPr lang="en-US" sz="1600" dirty="0">
              <a:latin typeface="Garamond" panose="02020404030301010803" pitchFamily="18" charset="0"/>
            </a:endParaRPr>
          </a:p>
        </p:txBody>
      </p:sp>
      <p:sp>
        <p:nvSpPr>
          <p:cNvPr id="8" name="TextBox 7">
            <a:extLst>
              <a:ext uri="{FF2B5EF4-FFF2-40B4-BE49-F238E27FC236}">
                <a16:creationId xmlns:a16="http://schemas.microsoft.com/office/drawing/2014/main" id="{680E817D-46AA-BB40-83D8-41DD83147E10}"/>
              </a:ext>
            </a:extLst>
          </p:cNvPr>
          <p:cNvSpPr txBox="1"/>
          <p:nvPr/>
        </p:nvSpPr>
        <p:spPr>
          <a:xfrm>
            <a:off x="230770" y="2834190"/>
            <a:ext cx="5556573" cy="3387722"/>
          </a:xfrm>
          <a:prstGeom prst="rect">
            <a:avLst/>
          </a:prstGeom>
          <a:noFill/>
        </p:spPr>
        <p:txBody>
          <a:bodyPr wrap="square" rtlCol="0">
            <a:spAutoFit/>
          </a:bodyPr>
          <a:lstStyle/>
          <a:p>
            <a:pPr lvl="0">
              <a:lnSpc>
                <a:spcPct val="90000"/>
              </a:lnSpc>
              <a:spcBef>
                <a:spcPts val="1000"/>
              </a:spcBef>
            </a:pPr>
            <a:r>
              <a:rPr lang="en-US" b="1" dirty="0">
                <a:solidFill>
                  <a:prstClr val="black"/>
                </a:solidFill>
                <a:latin typeface="Garamond" panose="02020404030301010803" pitchFamily="18" charset="0"/>
              </a:rPr>
              <a:t>RECOMMENDATIONS</a:t>
            </a:r>
          </a:p>
          <a:p>
            <a:pPr marL="342900" lvl="0" indent="-342900">
              <a:lnSpc>
                <a:spcPct val="90000"/>
              </a:lnSpc>
              <a:spcBef>
                <a:spcPts val="1000"/>
              </a:spcBef>
              <a:buFont typeface="Wingdings" pitchFamily="2" charset="2"/>
              <a:buChar char="§"/>
            </a:pPr>
            <a:r>
              <a:rPr lang="en-GB" sz="1600" b="1" dirty="0">
                <a:solidFill>
                  <a:prstClr val="black"/>
                </a:solidFill>
                <a:latin typeface="Garamond" panose="02020404030301010803" pitchFamily="18" charset="0"/>
              </a:rPr>
              <a:t>Designated Hospitals For Infectious Diseases:</a:t>
            </a:r>
            <a:r>
              <a:rPr lang="en-GB" sz="1600" dirty="0">
                <a:solidFill>
                  <a:prstClr val="black"/>
                </a:solidFill>
                <a:latin typeface="Garamond" panose="02020404030301010803" pitchFamily="18" charset="0"/>
              </a:rPr>
              <a:t> Maintain healthcare access for all by designating health facilities for infectious disease, while protecting others, for non-infectious care</a:t>
            </a:r>
          </a:p>
          <a:p>
            <a:pPr marL="342900" lvl="0" indent="-342900">
              <a:lnSpc>
                <a:spcPct val="90000"/>
              </a:lnSpc>
              <a:spcBef>
                <a:spcPts val="1000"/>
              </a:spcBef>
              <a:buFont typeface="Wingdings" pitchFamily="2" charset="2"/>
              <a:buChar char="§"/>
            </a:pPr>
            <a:r>
              <a:rPr lang="en-GB" sz="1600" b="1" dirty="0">
                <a:solidFill>
                  <a:prstClr val="black"/>
                </a:solidFill>
                <a:latin typeface="Garamond" panose="02020404030301010803" pitchFamily="18" charset="0"/>
              </a:rPr>
              <a:t>Targeted Health Care Delivery: </a:t>
            </a:r>
            <a:r>
              <a:rPr lang="en-GB" sz="1600" dirty="0">
                <a:solidFill>
                  <a:prstClr val="black"/>
                </a:solidFill>
                <a:latin typeface="Garamond" panose="02020404030301010803" pitchFamily="18" charset="0"/>
              </a:rPr>
              <a:t>Surge response should be considered for hotspots to improve efficiency of healthcare delivery and target distribution of vital medical resources and personnel</a:t>
            </a:r>
          </a:p>
          <a:p>
            <a:pPr marL="342900" indent="-342900">
              <a:lnSpc>
                <a:spcPct val="90000"/>
              </a:lnSpc>
              <a:spcBef>
                <a:spcPts val="1000"/>
              </a:spcBef>
              <a:buFont typeface="Wingdings" pitchFamily="2" charset="2"/>
              <a:buChar char="§"/>
            </a:pPr>
            <a:r>
              <a:rPr lang="en-GB" sz="1600" b="1" dirty="0">
                <a:solidFill>
                  <a:prstClr val="black"/>
                </a:solidFill>
                <a:latin typeface="Garamond" panose="02020404030301010803" pitchFamily="18" charset="0"/>
              </a:rPr>
              <a:t>Capacity Building</a:t>
            </a:r>
            <a:r>
              <a:rPr lang="en-GB" sz="1600" dirty="0">
                <a:solidFill>
                  <a:prstClr val="black"/>
                </a:solidFill>
                <a:latin typeface="Garamond" panose="02020404030301010803" pitchFamily="18" charset="0"/>
              </a:rPr>
              <a:t>: Increase funding for education and support continuous training to ensure an adequate health workforce and remove regulatory barriers on non-physician providers such as Advanced Practice Nurses. </a:t>
            </a:r>
            <a:endParaRPr lang="en-US" sz="1600" dirty="0">
              <a:solidFill>
                <a:prstClr val="black"/>
              </a:solidFill>
              <a:latin typeface="Garamond" panose="02020404030301010803" pitchFamily="18" charset="0"/>
            </a:endParaRPr>
          </a:p>
        </p:txBody>
      </p:sp>
    </p:spTree>
    <p:extLst>
      <p:ext uri="{BB962C8B-B14F-4D97-AF65-F5344CB8AC3E}">
        <p14:creationId xmlns:p14="http://schemas.microsoft.com/office/powerpoint/2010/main" val="19983297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3F95B5A-1A3D-D540-BC65-59A715D77B83}"/>
              </a:ext>
            </a:extLst>
          </p:cNvPr>
          <p:cNvSpPr>
            <a:spLocks noGrp="1"/>
          </p:cNvSpPr>
          <p:nvPr>
            <p:ph type="title"/>
          </p:nvPr>
        </p:nvSpPr>
        <p:spPr>
          <a:xfrm>
            <a:off x="0" y="0"/>
            <a:ext cx="12191999" cy="1443216"/>
          </a:xfrm>
        </p:spPr>
        <p:txBody>
          <a:bodyPr>
            <a:normAutofit/>
          </a:bodyPr>
          <a:lstStyle/>
          <a:p>
            <a:pPr algn="ctr"/>
            <a:r>
              <a:rPr lang="en-US" sz="2700" b="1" dirty="0">
                <a:latin typeface="Garamond" panose="02020404030301010803" pitchFamily="18" charset="0"/>
              </a:rPr>
              <a:t>Accelerating Progress Towards Universal Health Coverage (UHC) </a:t>
            </a:r>
            <a:br>
              <a:rPr lang="en-US" sz="2700" b="1" dirty="0">
                <a:latin typeface="Garamond" panose="02020404030301010803" pitchFamily="18" charset="0"/>
              </a:rPr>
            </a:br>
            <a:r>
              <a:rPr lang="en-US" sz="2700" b="1" dirty="0">
                <a:latin typeface="Garamond" panose="02020404030301010803" pitchFamily="18" charset="0"/>
              </a:rPr>
              <a:t>&amp; Ensuring An Equitable Distribution of Vaccines, Medicines, and Capabilities</a:t>
            </a:r>
          </a:p>
        </p:txBody>
      </p:sp>
      <p:sp>
        <p:nvSpPr>
          <p:cNvPr id="3" name="Content Placeholder 2">
            <a:extLst>
              <a:ext uri="{FF2B5EF4-FFF2-40B4-BE49-F238E27FC236}">
                <a16:creationId xmlns:a16="http://schemas.microsoft.com/office/drawing/2014/main" id="{F51ACDF4-0ABD-8940-A7EE-9743273F0AB7}"/>
              </a:ext>
            </a:extLst>
          </p:cNvPr>
          <p:cNvSpPr>
            <a:spLocks noGrp="1"/>
          </p:cNvSpPr>
          <p:nvPr>
            <p:ph idx="1"/>
          </p:nvPr>
        </p:nvSpPr>
        <p:spPr>
          <a:xfrm>
            <a:off x="492108" y="1295240"/>
            <a:ext cx="8398195" cy="5323837"/>
          </a:xfrm>
        </p:spPr>
        <p:txBody>
          <a:bodyPr>
            <a:noAutofit/>
          </a:bodyPr>
          <a:lstStyle/>
          <a:p>
            <a:pPr marL="0" indent="0">
              <a:buNone/>
            </a:pPr>
            <a:r>
              <a:rPr lang="en-CA" sz="1800" b="1" dirty="0">
                <a:latin typeface="Garamond" panose="02020404030301010803" pitchFamily="18" charset="0"/>
              </a:rPr>
              <a:t>KEY FOCUS</a:t>
            </a:r>
          </a:p>
          <a:p>
            <a:pPr>
              <a:buFont typeface="Wingdings" pitchFamily="2" charset="2"/>
              <a:buChar char="v"/>
            </a:pPr>
            <a:r>
              <a:rPr lang="en-CA" sz="1500" b="1" dirty="0">
                <a:latin typeface="Garamond" panose="02020404030301010803" pitchFamily="18" charset="0"/>
              </a:rPr>
              <a:t> Access to medicines, vaccines, and medical equipment </a:t>
            </a:r>
            <a:r>
              <a:rPr lang="en-CA" sz="1500" dirty="0">
                <a:latin typeface="Garamond" panose="02020404030301010803" pitchFamily="18" charset="0"/>
              </a:rPr>
              <a:t>for all regardless of socio-economic status.</a:t>
            </a:r>
          </a:p>
          <a:p>
            <a:pPr>
              <a:buFont typeface="Wingdings" pitchFamily="2" charset="2"/>
              <a:buChar char="v"/>
            </a:pPr>
            <a:r>
              <a:rPr lang="en-US" sz="1500" dirty="0">
                <a:latin typeface="Garamond" panose="02020404030301010803" pitchFamily="18" charset="0"/>
              </a:rPr>
              <a:t> </a:t>
            </a:r>
            <a:r>
              <a:rPr lang="en-US" sz="1500" b="1" dirty="0">
                <a:latin typeface="Garamond" panose="02020404030301010803" pitchFamily="18" charset="0"/>
              </a:rPr>
              <a:t>Attaining universal health coverage</a:t>
            </a:r>
            <a:r>
              <a:rPr lang="en-US" sz="1500" dirty="0">
                <a:latin typeface="Garamond" panose="02020404030301010803" pitchFamily="18" charset="0"/>
              </a:rPr>
              <a:t>: An SDG goal seen by many, including WHO, as the best strategy to improve global health security. </a:t>
            </a:r>
            <a:endParaRPr lang="en-CA" sz="1500" dirty="0">
              <a:latin typeface="Garamond" panose="02020404030301010803" pitchFamily="18" charset="0"/>
            </a:endParaRPr>
          </a:p>
          <a:p>
            <a:pPr marL="0" indent="0">
              <a:buNone/>
            </a:pPr>
            <a:r>
              <a:rPr lang="en-CA" sz="1800" b="1" dirty="0">
                <a:latin typeface="Garamond" panose="02020404030301010803" pitchFamily="18" charset="0"/>
              </a:rPr>
              <a:t>RECOMMENDATIONS </a:t>
            </a:r>
            <a:endParaRPr lang="en-CA" sz="1800" dirty="0">
              <a:latin typeface="Garamond" panose="02020404030301010803" pitchFamily="18" charset="0"/>
            </a:endParaRPr>
          </a:p>
          <a:p>
            <a:pPr>
              <a:buFont typeface="Wingdings" pitchFamily="2" charset="2"/>
              <a:buChar char="§"/>
            </a:pPr>
            <a:r>
              <a:rPr lang="en-GB" sz="1500" b="1" dirty="0">
                <a:latin typeface="Garamond" panose="02020404030301010803" pitchFamily="18" charset="0"/>
              </a:rPr>
              <a:t>Increased Investment And Reduced Cost Of Healthcare: </a:t>
            </a:r>
            <a:r>
              <a:rPr lang="en-GB" sz="1500" dirty="0">
                <a:latin typeface="Garamond" panose="02020404030301010803" pitchFamily="18" charset="0"/>
              </a:rPr>
              <a:t>An increase in public spending on health to improve allocative efficiency by prioritising spending on public health services (including emergency preparedness) and better access to primary care is necessary</a:t>
            </a:r>
          </a:p>
          <a:p>
            <a:pPr>
              <a:buFont typeface="Wingdings" pitchFamily="2" charset="2"/>
              <a:buChar char="§"/>
            </a:pPr>
            <a:r>
              <a:rPr lang="en-GB" sz="1500" b="1" dirty="0">
                <a:latin typeface="Garamond" panose="02020404030301010803" pitchFamily="18" charset="0"/>
              </a:rPr>
              <a:t>Digitisation And Optimisation Of Health Care Delivery: </a:t>
            </a:r>
            <a:r>
              <a:rPr lang="en-GB" sz="1500" dirty="0">
                <a:latin typeface="Garamond" panose="02020404030301010803" pitchFamily="18" charset="0"/>
              </a:rPr>
              <a:t>We must take advantage of increasing digital opportunities to scale up impact and outcomes, reduce costs and rapidly improve the efficacy of healthcare delivery</a:t>
            </a:r>
          </a:p>
          <a:p>
            <a:pPr>
              <a:buFont typeface="Wingdings" pitchFamily="2" charset="2"/>
              <a:buChar char="§"/>
            </a:pPr>
            <a:r>
              <a:rPr lang="en-US" sz="1500" b="1" dirty="0">
                <a:latin typeface="Garamond" panose="02020404030301010803" pitchFamily="18" charset="0"/>
              </a:rPr>
              <a:t>Local Capacity Building</a:t>
            </a:r>
            <a:r>
              <a:rPr lang="en-US" sz="1500" dirty="0">
                <a:latin typeface="Garamond" panose="02020404030301010803" pitchFamily="18" charset="0"/>
              </a:rPr>
              <a:t>: Local governments and officials are the face of health response during emergencies. We must empower them and civil-society institutions, so that people have confidence in the legitimacy of governmental action.</a:t>
            </a:r>
          </a:p>
          <a:p>
            <a:pPr>
              <a:buFont typeface="Wingdings" pitchFamily="2" charset="2"/>
              <a:buChar char="§"/>
            </a:pPr>
            <a:r>
              <a:rPr lang="en-GB" sz="1500" b="1" dirty="0">
                <a:latin typeface="Garamond" panose="02020404030301010803" pitchFamily="18" charset="0"/>
              </a:rPr>
              <a:t>Media As A Hub Of Information</a:t>
            </a:r>
            <a:r>
              <a:rPr lang="en-GB" sz="1500" dirty="0">
                <a:latin typeface="Garamond" panose="02020404030301010803" pitchFamily="18" charset="0"/>
              </a:rPr>
              <a:t>: Strengthening the role of the media for an informed citizenry to contain the spread among communities and protect the more vulnerable sections of society. </a:t>
            </a:r>
            <a:endParaRPr lang="en-US" sz="1500" dirty="0">
              <a:latin typeface="Garamond" panose="02020404030301010803" pitchFamily="18" charset="0"/>
            </a:endParaRPr>
          </a:p>
          <a:p>
            <a:pPr>
              <a:buFont typeface="Wingdings" pitchFamily="2" charset="2"/>
              <a:buChar char="§"/>
            </a:pPr>
            <a:r>
              <a:rPr lang="en-US" sz="1500" b="1" dirty="0">
                <a:latin typeface="Garamond" panose="02020404030301010803" pitchFamily="18" charset="0"/>
              </a:rPr>
              <a:t>Equitable Distribution of Vaccines, Medicine, and Capabilities</a:t>
            </a:r>
            <a:r>
              <a:rPr lang="en-US" sz="1500" dirty="0">
                <a:latin typeface="Garamond" panose="02020404030301010803" pitchFamily="18" charset="0"/>
              </a:rPr>
              <a:t>: Together, think tanks must support the acceleration and augmentation of multinational cooperation in the research and development of drugs, vaccines, testing devices, and other medical products; and ensure all countries, regardless of socioeconomic status, have access to the same</a:t>
            </a:r>
          </a:p>
        </p:txBody>
      </p:sp>
      <p:pic>
        <p:nvPicPr>
          <p:cNvPr id="5" name="Picture 4" descr="A picture containing indoor, counter, table, cake&#10;&#10;Description automatically generated">
            <a:extLst>
              <a:ext uri="{FF2B5EF4-FFF2-40B4-BE49-F238E27FC236}">
                <a16:creationId xmlns:a16="http://schemas.microsoft.com/office/drawing/2014/main" id="{DABAA79B-4670-47AB-B9BB-9C3ECA14C515}"/>
              </a:ext>
            </a:extLst>
          </p:cNvPr>
          <p:cNvPicPr>
            <a:picLocks noChangeAspect="1"/>
          </p:cNvPicPr>
          <p:nvPr/>
        </p:nvPicPr>
        <p:blipFill rotWithShape="1">
          <a:blip r:embed="rId2"/>
          <a:srcRect l="32177" r="-3" b="-3"/>
          <a:stretch/>
        </p:blipFill>
        <p:spPr>
          <a:xfrm>
            <a:off x="8575840" y="2158587"/>
            <a:ext cx="3616158" cy="4460490"/>
          </a:xfrm>
          <a:custGeom>
            <a:avLst/>
            <a:gdLst/>
            <a:ahLst/>
            <a:cxnLst/>
            <a:rect l="l" t="t" r="r" b="b"/>
            <a:pathLst>
              <a:path w="4414606" h="4881723">
                <a:moveTo>
                  <a:pt x="3151661" y="0"/>
                </a:moveTo>
                <a:lnTo>
                  <a:pt x="4414606" y="1262946"/>
                </a:lnTo>
                <a:lnTo>
                  <a:pt x="4414606" y="4881723"/>
                </a:lnTo>
                <a:lnTo>
                  <a:pt x="1730061" y="4881723"/>
                </a:lnTo>
                <a:lnTo>
                  <a:pt x="0" y="3151662"/>
                </a:lnTo>
                <a:close/>
              </a:path>
            </a:pathLst>
          </a:custGeom>
        </p:spPr>
      </p:pic>
      <p:sp>
        <p:nvSpPr>
          <p:cNvPr id="26" name="Rectangle 25">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Isosceles Triangle 27">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Isosceles Triangle 29">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707024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75A9222-F991-474B-B752-643DD5A73A6B}"/>
              </a:ext>
            </a:extLst>
          </p:cNvPr>
          <p:cNvSpPr>
            <a:spLocks noGrp="1"/>
          </p:cNvSpPr>
          <p:nvPr>
            <p:ph type="title"/>
          </p:nvPr>
        </p:nvSpPr>
        <p:spPr>
          <a:xfrm>
            <a:off x="643467" y="-241"/>
            <a:ext cx="10905066" cy="1135737"/>
          </a:xfrm>
        </p:spPr>
        <p:txBody>
          <a:bodyPr>
            <a:normAutofit/>
          </a:bodyPr>
          <a:lstStyle/>
          <a:p>
            <a:r>
              <a:rPr lang="en-IN" sz="3400" b="1" dirty="0">
                <a:latin typeface="Garamond" panose="02020404030301010803" pitchFamily="18" charset="0"/>
              </a:rPr>
              <a:t>Health Preparedness &amp; Resilience: Country Assessments</a:t>
            </a:r>
            <a:endParaRPr lang="en-US" sz="3400" dirty="0">
              <a:latin typeface="Garamond" panose="02020404030301010803" pitchFamily="18" charset="0"/>
            </a:endParaRPr>
          </a:p>
        </p:txBody>
      </p:sp>
      <p:sp>
        <p:nvSpPr>
          <p:cNvPr id="3" name="Content Placeholder 2">
            <a:extLst>
              <a:ext uri="{FF2B5EF4-FFF2-40B4-BE49-F238E27FC236}">
                <a16:creationId xmlns:a16="http://schemas.microsoft.com/office/drawing/2014/main" id="{DFA74BA0-7529-CE45-B61E-CF978EB39BA7}"/>
              </a:ext>
            </a:extLst>
          </p:cNvPr>
          <p:cNvSpPr>
            <a:spLocks noGrp="1"/>
          </p:cNvSpPr>
          <p:nvPr>
            <p:ph idx="1"/>
          </p:nvPr>
        </p:nvSpPr>
        <p:spPr>
          <a:xfrm>
            <a:off x="454291" y="1043189"/>
            <a:ext cx="10905066" cy="4584952"/>
          </a:xfrm>
        </p:spPr>
        <p:txBody>
          <a:bodyPr>
            <a:normAutofit fontScale="85000" lnSpcReduction="20000"/>
          </a:bodyPr>
          <a:lstStyle/>
          <a:p>
            <a:pPr marL="0" lvl="0" indent="0">
              <a:buNone/>
            </a:pPr>
            <a:r>
              <a:rPr lang="en-IN" sz="2000" b="1" dirty="0">
                <a:latin typeface="Garamond" panose="02020404030301010803" pitchFamily="18" charset="0"/>
              </a:rPr>
              <a:t>KEY FOCUS</a:t>
            </a:r>
          </a:p>
          <a:p>
            <a:pPr lvl="0">
              <a:buFont typeface="Wingdings" pitchFamily="2" charset="2"/>
              <a:buChar char="v"/>
            </a:pPr>
            <a:r>
              <a:rPr lang="en-IN" sz="2000" dirty="0">
                <a:latin typeface="Garamond" panose="02020404030301010803" pitchFamily="18" charset="0"/>
              </a:rPr>
              <a:t> Post the 2008 economic crisis, there was an assessment of banks to determine if they had sufficient reserves to cover their loans and liabilities. A similar audit is needed for developing and developed countries to assess preparedness for the next wave and the next pandemic. **</a:t>
            </a:r>
          </a:p>
          <a:p>
            <a:pPr marL="0" lvl="0" indent="0">
              <a:buNone/>
            </a:pPr>
            <a:endParaRPr lang="en-IN" sz="2000" dirty="0">
              <a:latin typeface="Garamond" panose="02020404030301010803" pitchFamily="18" charset="0"/>
            </a:endParaRPr>
          </a:p>
          <a:p>
            <a:pPr marL="0" indent="0">
              <a:buNone/>
            </a:pPr>
            <a:r>
              <a:rPr lang="en-IN" sz="2000" b="1" dirty="0">
                <a:latin typeface="Garamond" panose="02020404030301010803" pitchFamily="18" charset="0"/>
              </a:rPr>
              <a:t>RECOMMENDATIONS</a:t>
            </a:r>
          </a:p>
          <a:p>
            <a:pPr>
              <a:buFont typeface="Wingdings" pitchFamily="2" charset="2"/>
              <a:buChar char="§"/>
            </a:pPr>
            <a:r>
              <a:rPr lang="en-IN" sz="2000" b="1" dirty="0">
                <a:latin typeface="Garamond" panose="02020404030301010803" pitchFamily="18" charset="0"/>
              </a:rPr>
              <a:t>Conforming to International Evaluations</a:t>
            </a:r>
            <a:r>
              <a:rPr lang="en-IN" sz="2000" dirty="0">
                <a:latin typeface="Garamond" panose="02020404030301010803" pitchFamily="18" charset="0"/>
              </a:rPr>
              <a:t>: The World Health Organisation (WHO) and its officials need to determine how to compel nation-state leaders to conform more readily to the “Joint External Evaluations mechanism” constituted under the International Health Regulations (IHR), 2005. </a:t>
            </a:r>
          </a:p>
          <a:p>
            <a:pPr>
              <a:buFont typeface="Wingdings" pitchFamily="2" charset="2"/>
              <a:buChar char="§"/>
            </a:pPr>
            <a:r>
              <a:rPr lang="en-IN" sz="2000" b="1" dirty="0">
                <a:latin typeface="Garamond" panose="02020404030301010803" pitchFamily="18" charset="0"/>
              </a:rPr>
              <a:t>Developing Enhanced Early Warning Systems</a:t>
            </a:r>
            <a:r>
              <a:rPr lang="en-IN" sz="2000" dirty="0">
                <a:latin typeface="Garamond" panose="02020404030301010803" pitchFamily="18" charset="0"/>
              </a:rPr>
              <a:t>: Enhanced early warning systems (EWS) should be developed, perhaps utilising the “amber system” of </a:t>
            </a:r>
            <a:r>
              <a:rPr lang="en-IN" sz="2000" dirty="0" err="1">
                <a:latin typeface="Garamond" panose="02020404030301010803" pitchFamily="18" charset="0"/>
              </a:rPr>
              <a:t>color</a:t>
            </a:r>
            <a:r>
              <a:rPr lang="en-IN" sz="2000" dirty="0">
                <a:latin typeface="Garamond" panose="02020404030301010803" pitchFamily="18" charset="0"/>
              </a:rPr>
              <a:t> codes that was a hallmark of the early post 9/11 era in the United States.</a:t>
            </a:r>
          </a:p>
          <a:p>
            <a:pPr>
              <a:buFont typeface="Wingdings" pitchFamily="2" charset="2"/>
              <a:buChar char="§"/>
            </a:pPr>
            <a:r>
              <a:rPr lang="en-IN" sz="2000" b="1" dirty="0">
                <a:latin typeface="Garamond" panose="02020404030301010803" pitchFamily="18" charset="0"/>
              </a:rPr>
              <a:t>Reforming care systems and law enforcement</a:t>
            </a:r>
            <a:r>
              <a:rPr lang="en-IN" sz="2000" dirty="0">
                <a:latin typeface="Garamond" panose="02020404030301010803" pitchFamily="18" charset="0"/>
              </a:rPr>
              <a:t>: Overcrowded conditions in old-age homes, orphanages and prison facilities take on a new urgency beyond moral and ethical dimensions. There should be more emphasis on setting up frameworks to ensure there is no overcrowding in care homes to protect vulnerable populations.</a:t>
            </a:r>
          </a:p>
          <a:p>
            <a:pPr>
              <a:buFont typeface="Wingdings" pitchFamily="2" charset="2"/>
              <a:buChar char="§"/>
            </a:pPr>
            <a:r>
              <a:rPr lang="en-IN" sz="2000" b="1" dirty="0">
                <a:latin typeface="Garamond" panose="02020404030301010803" pitchFamily="18" charset="0"/>
              </a:rPr>
              <a:t>To encourage creation and integration of “anticipatory governance” units</a:t>
            </a:r>
            <a:r>
              <a:rPr lang="en-IN" sz="2000" dirty="0">
                <a:latin typeface="Garamond" panose="02020404030301010803" pitchFamily="18" charset="0"/>
              </a:rPr>
              <a:t> into government decision-making processes at national levels, and at state, provincial, or departmental levels in countries. For instance, the WHO, supported by the UN, nation-states, and other International Government Organisations, can support efforts to integrate “anticipatory governance” into the formal decision-making processes of nation states. </a:t>
            </a:r>
          </a:p>
        </p:txBody>
      </p:sp>
      <p:sp>
        <p:nvSpPr>
          <p:cNvPr id="11" name="Rectangle 10">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Isosceles Triangle 12">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Rectangle 16">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 name="TextBox 3">
            <a:extLst>
              <a:ext uri="{FF2B5EF4-FFF2-40B4-BE49-F238E27FC236}">
                <a16:creationId xmlns:a16="http://schemas.microsoft.com/office/drawing/2014/main" id="{08F63464-FA46-BB4C-BAF8-4AC9745ED2FE}"/>
              </a:ext>
            </a:extLst>
          </p:cNvPr>
          <p:cNvSpPr txBox="1"/>
          <p:nvPr/>
        </p:nvSpPr>
        <p:spPr>
          <a:xfrm>
            <a:off x="347472" y="5993028"/>
            <a:ext cx="11448288" cy="553998"/>
          </a:xfrm>
          <a:prstGeom prst="rect">
            <a:avLst/>
          </a:prstGeom>
          <a:noFill/>
        </p:spPr>
        <p:txBody>
          <a:bodyPr wrap="square" rtlCol="0">
            <a:spAutoFit/>
          </a:bodyPr>
          <a:lstStyle/>
          <a:p>
            <a:pPr>
              <a:spcAft>
                <a:spcPts val="600"/>
              </a:spcAft>
            </a:pPr>
            <a:r>
              <a:rPr lang="en-US" sz="1500" dirty="0">
                <a:latin typeface="Garamond" panose="02020404030301010803" pitchFamily="18" charset="0"/>
              </a:rPr>
              <a:t>**The Global Health Security Index (GHS), released in November 2019, ranked the US as the most prepared country to deal with an outbreak of an infectious disease, with the UK coming second, whereas Germany was ranked 14th. </a:t>
            </a:r>
          </a:p>
        </p:txBody>
      </p:sp>
    </p:spTree>
    <p:extLst>
      <p:ext uri="{BB962C8B-B14F-4D97-AF65-F5344CB8AC3E}">
        <p14:creationId xmlns:p14="http://schemas.microsoft.com/office/powerpoint/2010/main" val="32727706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TotalTime>
  <Words>1901</Words>
  <Application>Microsoft Macintosh PowerPoint</Application>
  <PresentationFormat>Widescreen</PresentationFormat>
  <Paragraphs>134</Paragraphs>
  <Slides>10</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Calibri</vt:lpstr>
      <vt:lpstr>Calibri Light</vt:lpstr>
      <vt:lpstr>Garamond</vt:lpstr>
      <vt:lpstr>Wingdings</vt:lpstr>
      <vt:lpstr>Office Theme</vt:lpstr>
      <vt:lpstr>WORKING GROUP 1:  ADDRESSING THE PUBLIC HEALTH CRISIS</vt:lpstr>
      <vt:lpstr>ADDRESSING THE PUBLIC HEALTH CRISIS</vt:lpstr>
      <vt:lpstr>WORKING GROUP 1 MEMBERS</vt:lpstr>
      <vt:lpstr>Objective Of The Working Group</vt:lpstr>
      <vt:lpstr>Knowledge Sharing &amp; Best Practices</vt:lpstr>
      <vt:lpstr>#Tech4all − Bridging the Digital Divide</vt:lpstr>
      <vt:lpstr>Treatment of Non-COVID Patients </vt:lpstr>
      <vt:lpstr>Accelerating Progress Towards Universal Health Coverage (UHC)  &amp; Ensuring An Equitable Distribution of Vaccines, Medicines, and Capabilities</vt:lpstr>
      <vt:lpstr>Health Preparedness &amp; Resilience: Country Assessments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WORKING GROUP 1:  ADDRESSING THE PUBLIC HEALTH CRISIS</dc:title>
  <dc:creator>Laetitia Warjri</dc:creator>
  <cp:lastModifiedBy>Laetitia Warjri</cp:lastModifiedBy>
  <cp:revision>18</cp:revision>
  <dcterms:created xsi:type="dcterms:W3CDTF">2020-06-17T10:15:09Z</dcterms:created>
  <dcterms:modified xsi:type="dcterms:W3CDTF">2020-07-03T12:13:16Z</dcterms:modified>
</cp:coreProperties>
</file>