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20"/>
  </p:notesMasterIdLst>
  <p:sldIdLst>
    <p:sldId id="256" r:id="rId2"/>
    <p:sldId id="257" r:id="rId3"/>
    <p:sldId id="270" r:id="rId4"/>
    <p:sldId id="272" r:id="rId5"/>
    <p:sldId id="274" r:id="rId6"/>
    <p:sldId id="273" r:id="rId7"/>
    <p:sldId id="258" r:id="rId8"/>
    <p:sldId id="259" r:id="rId9"/>
    <p:sldId id="275" r:id="rId10"/>
    <p:sldId id="261" r:id="rId11"/>
    <p:sldId id="276" r:id="rId12"/>
    <p:sldId id="263" r:id="rId13"/>
    <p:sldId id="262" r:id="rId14"/>
    <p:sldId id="280" r:id="rId15"/>
    <p:sldId id="279" r:id="rId16"/>
    <p:sldId id="277" r:id="rId17"/>
    <p:sldId id="264" r:id="rId18"/>
    <p:sldId id="281" r:id="rId19"/>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Calibri" charset="0"/>
        <a:ea typeface="Arial" charset="0"/>
        <a:cs typeface="Arial" charset="0"/>
      </a:defRPr>
    </a:lvl1pPr>
    <a:lvl2pPr marL="457200" algn="l" rtl="0" fontAlgn="base">
      <a:spcBef>
        <a:spcPct val="0"/>
      </a:spcBef>
      <a:spcAft>
        <a:spcPct val="0"/>
      </a:spcAft>
      <a:defRPr kern="1200">
        <a:solidFill>
          <a:schemeClr val="tx1"/>
        </a:solidFill>
        <a:latin typeface="Calibri" charset="0"/>
        <a:ea typeface="Arial" charset="0"/>
        <a:cs typeface="Arial" charset="0"/>
      </a:defRPr>
    </a:lvl2pPr>
    <a:lvl3pPr marL="914400" algn="l" rtl="0" fontAlgn="base">
      <a:spcBef>
        <a:spcPct val="0"/>
      </a:spcBef>
      <a:spcAft>
        <a:spcPct val="0"/>
      </a:spcAft>
      <a:defRPr kern="1200">
        <a:solidFill>
          <a:schemeClr val="tx1"/>
        </a:solidFill>
        <a:latin typeface="Calibri" charset="0"/>
        <a:ea typeface="Arial" charset="0"/>
        <a:cs typeface="Arial" charset="0"/>
      </a:defRPr>
    </a:lvl3pPr>
    <a:lvl4pPr marL="1371600" algn="l" rtl="0" fontAlgn="base">
      <a:spcBef>
        <a:spcPct val="0"/>
      </a:spcBef>
      <a:spcAft>
        <a:spcPct val="0"/>
      </a:spcAft>
      <a:defRPr kern="1200">
        <a:solidFill>
          <a:schemeClr val="tx1"/>
        </a:solidFill>
        <a:latin typeface="Calibri" charset="0"/>
        <a:ea typeface="Arial" charset="0"/>
        <a:cs typeface="Arial" charset="0"/>
      </a:defRPr>
    </a:lvl4pPr>
    <a:lvl5pPr marL="1828800" algn="l" rtl="0" fontAlgn="base">
      <a:spcBef>
        <a:spcPct val="0"/>
      </a:spcBef>
      <a:spcAft>
        <a:spcPct val="0"/>
      </a:spcAft>
      <a:defRPr kern="1200">
        <a:solidFill>
          <a:schemeClr val="tx1"/>
        </a:solidFill>
        <a:latin typeface="Calibri" charset="0"/>
        <a:ea typeface="Arial" charset="0"/>
        <a:cs typeface="Arial" charset="0"/>
      </a:defRPr>
    </a:lvl5pPr>
    <a:lvl6pPr marL="2286000" algn="l" defTabSz="914400" rtl="0" eaLnBrk="1" latinLnBrk="0" hangingPunct="1">
      <a:defRPr kern="1200">
        <a:solidFill>
          <a:schemeClr val="tx1"/>
        </a:solidFill>
        <a:latin typeface="Calibri" charset="0"/>
        <a:ea typeface="Arial" charset="0"/>
        <a:cs typeface="Arial" charset="0"/>
      </a:defRPr>
    </a:lvl6pPr>
    <a:lvl7pPr marL="2743200" algn="l" defTabSz="914400" rtl="0" eaLnBrk="1" latinLnBrk="0" hangingPunct="1">
      <a:defRPr kern="1200">
        <a:solidFill>
          <a:schemeClr val="tx1"/>
        </a:solidFill>
        <a:latin typeface="Calibri" charset="0"/>
        <a:ea typeface="Arial" charset="0"/>
        <a:cs typeface="Arial" charset="0"/>
      </a:defRPr>
    </a:lvl7pPr>
    <a:lvl8pPr marL="3200400" algn="l" defTabSz="914400" rtl="0" eaLnBrk="1" latinLnBrk="0" hangingPunct="1">
      <a:defRPr kern="1200">
        <a:solidFill>
          <a:schemeClr val="tx1"/>
        </a:solidFill>
        <a:latin typeface="Calibri" charset="0"/>
        <a:ea typeface="Arial" charset="0"/>
        <a:cs typeface="Arial" charset="0"/>
      </a:defRPr>
    </a:lvl8pPr>
    <a:lvl9pPr marL="3657600" algn="l" defTabSz="914400" rtl="0" eaLnBrk="1" latinLnBrk="0" hangingPunct="1">
      <a:defRPr kern="1200">
        <a:solidFill>
          <a:schemeClr val="tx1"/>
        </a:solidFill>
        <a:latin typeface="Calibri" charset="0"/>
        <a:ea typeface="Arial" charset="0"/>
        <a:cs typeface="Arial"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44" autoAdjust="0"/>
    <p:restoredTop sz="89417" autoAdjust="0"/>
  </p:normalViewPr>
  <p:slideViewPr>
    <p:cSldViewPr snapToGrid="0">
      <p:cViewPr varScale="1">
        <p:scale>
          <a:sx n="103" d="100"/>
          <a:sy n="103" d="100"/>
        </p:scale>
        <p:origin x="62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A6B3C8-FC88-43ED-AA9D-86D5B9F3E95D}" type="datetimeFigureOut">
              <a:rPr lang="en-US" smtClean="0"/>
              <a:t>9/10/2019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D4E8E0-2B25-4B65-826D-A2BA30E77BFA}" type="slidenum">
              <a:rPr lang="en-US" smtClean="0"/>
              <a:t>‹#›</a:t>
            </a:fld>
            <a:endParaRPr lang="en-US" dirty="0"/>
          </a:p>
        </p:txBody>
      </p:sp>
    </p:spTree>
    <p:extLst>
      <p:ext uri="{BB962C8B-B14F-4D97-AF65-F5344CB8AC3E}">
        <p14:creationId xmlns:p14="http://schemas.microsoft.com/office/powerpoint/2010/main" val="2073644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D4E8E0-2B25-4B65-826D-A2BA30E77BFA}" type="slidenum">
              <a:rPr lang="en-US" smtClean="0"/>
              <a:t>10</a:t>
            </a:fld>
            <a:endParaRPr lang="en-US" dirty="0"/>
          </a:p>
        </p:txBody>
      </p:sp>
    </p:spTree>
    <p:extLst>
      <p:ext uri="{BB962C8B-B14F-4D97-AF65-F5344CB8AC3E}">
        <p14:creationId xmlns:p14="http://schemas.microsoft.com/office/powerpoint/2010/main" val="25294455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DADBDB"/>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998163" y="2381140"/>
            <a:ext cx="7165687" cy="1324595"/>
          </a:xfrm>
        </p:spPr>
        <p:txBody>
          <a:bodyPr anchor="b"/>
          <a:lstStyle>
            <a:lvl1pPr>
              <a:defRPr sz="3733">
                <a:solidFill>
                  <a:schemeClr val="accent1"/>
                </a:solidFill>
                <a:latin typeface="Franklin Gothic Medium" charset="0"/>
                <a:ea typeface="Franklin Gothic Medium" charset="0"/>
                <a:cs typeface="Franklin Gothic Medium"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003429" y="3814360"/>
            <a:ext cx="6387636" cy="623349"/>
          </a:xfrm>
        </p:spPr>
        <p:txBody>
          <a:bodyPr anchor="ctr"/>
          <a:lstStyle>
            <a:lvl1pPr marL="0" indent="0" algn="l">
              <a:buNone/>
              <a:defRPr sz="2267">
                <a:solidFill>
                  <a:srgbClr val="696A6D"/>
                </a:solidFill>
                <a:latin typeface="Franklin Gothic Medium" charset="0"/>
                <a:ea typeface="Franklin Gothic Medium" charset="0"/>
                <a:cs typeface="Franklin Gothic Medium"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4401" y="5348513"/>
            <a:ext cx="2796417" cy="699104"/>
          </a:xfrm>
          <a:prstGeom prst="rect">
            <a:avLst/>
          </a:prstGeom>
        </p:spPr>
      </p:pic>
    </p:spTree>
    <p:extLst>
      <p:ext uri="{BB962C8B-B14F-4D97-AF65-F5344CB8AC3E}">
        <p14:creationId xmlns:p14="http://schemas.microsoft.com/office/powerpoint/2010/main" val="303529576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878EF7-B898-42B8-BB42-5F2B52FB0901}" type="datetimeFigureOut">
              <a:rPr lang="en-US" smtClean="0"/>
              <a:t>9/10/2019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3923C5-6062-4674-8A6D-34A8F0E4F61A}" type="slidenum">
              <a:rPr lang="en-US" smtClean="0"/>
              <a:t>‹#›</a:t>
            </a:fld>
            <a:endParaRPr lang="en-US" dirty="0"/>
          </a:p>
        </p:txBody>
      </p:sp>
    </p:spTree>
    <p:extLst>
      <p:ext uri="{BB962C8B-B14F-4D97-AF65-F5344CB8AC3E}">
        <p14:creationId xmlns:p14="http://schemas.microsoft.com/office/powerpoint/2010/main" val="2414365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ransition | Section Header">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38974" y="2917371"/>
            <a:ext cx="9668065" cy="1062447"/>
          </a:xfrm>
        </p:spPr>
        <p:txBody>
          <a:bodyPr/>
          <a:lstStyle>
            <a:lvl1pPr>
              <a:defRPr sz="3733"/>
            </a:lvl1pPr>
          </a:lstStyle>
          <a:p>
            <a:r>
              <a:rPr lang="en-US" smtClean="0"/>
              <a:t>Click to edit Master title style</a:t>
            </a:r>
            <a:endParaRPr lang="en-US" dirty="0"/>
          </a:p>
        </p:txBody>
      </p:sp>
      <p:sp>
        <p:nvSpPr>
          <p:cNvPr id="6" name="Slide Number Placeholder 5"/>
          <p:cNvSpPr>
            <a:spLocks noGrp="1"/>
          </p:cNvSpPr>
          <p:nvPr>
            <p:ph type="sldNum" sz="quarter" idx="12"/>
          </p:nvPr>
        </p:nvSpPr>
        <p:spPr>
          <a:xfrm>
            <a:off x="10948530" y="6218641"/>
            <a:ext cx="959293" cy="366184"/>
          </a:xfrm>
        </p:spPr>
        <p:txBody>
          <a:bodyPr/>
          <a:lstStyle>
            <a:lvl1pPr defTabSz="1219170">
              <a:defRPr>
                <a:solidFill>
                  <a:srgbClr val="696A6D"/>
                </a:solidFill>
                <a:latin typeface="Franklin Gothic Medium" charset="0"/>
                <a:ea typeface="Franklin Gothic Medium" charset="0"/>
                <a:cs typeface="Franklin Gothic Medium" charset="0"/>
              </a:defRPr>
            </a:lvl1pPr>
          </a:lstStyle>
          <a:p>
            <a:fld id="{663923C5-6062-4674-8A6D-34A8F0E4F61A}" type="slidenum">
              <a:rPr lang="en-US" smtClean="0"/>
              <a:t>‹#›</a:t>
            </a:fld>
            <a:endParaRPr lang="en-US" dirty="0"/>
          </a:p>
        </p:txBody>
      </p:sp>
      <p:sp>
        <p:nvSpPr>
          <p:cNvPr id="9" name="Subtitle 2"/>
          <p:cNvSpPr>
            <a:spLocks noGrp="1"/>
          </p:cNvSpPr>
          <p:nvPr>
            <p:ph type="subTitle" idx="1"/>
          </p:nvPr>
        </p:nvSpPr>
        <p:spPr>
          <a:xfrm>
            <a:off x="936628" y="3814360"/>
            <a:ext cx="8936715" cy="623349"/>
          </a:xfrm>
        </p:spPr>
        <p:txBody>
          <a:bodyPr anchor="ctr"/>
          <a:lstStyle>
            <a:lvl1pPr marL="0" indent="0" algn="l">
              <a:buNone/>
              <a:defRPr sz="2267">
                <a:solidFill>
                  <a:srgbClr val="696A6D"/>
                </a:solidFill>
                <a:latin typeface="Franklin Gothic Book" charset="0"/>
                <a:ea typeface="Franklin Gothic Book" charset="0"/>
                <a:cs typeface="Franklin Gothic Book"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564" y="5348513"/>
            <a:ext cx="2796417" cy="699104"/>
          </a:xfrm>
          <a:prstGeom prst="rect">
            <a:avLst/>
          </a:prstGeom>
        </p:spPr>
      </p:pic>
    </p:spTree>
    <p:extLst>
      <p:ext uri="{BB962C8B-B14F-4D97-AF65-F5344CB8AC3E}">
        <p14:creationId xmlns:p14="http://schemas.microsoft.com/office/powerpoint/2010/main" val="398382040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lide: Copy">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10851713" y="6216808"/>
            <a:ext cx="1057043" cy="366184"/>
          </a:xfrm>
        </p:spPr>
        <p:txBody>
          <a:bodyPr/>
          <a:lstStyle/>
          <a:p>
            <a:fld id="{663923C5-6062-4674-8A6D-34A8F0E4F61A}" type="slidenum">
              <a:rPr lang="en-US" smtClean="0"/>
              <a:t>‹#›</a:t>
            </a:fld>
            <a:endParaRPr lang="en-US" dirty="0"/>
          </a:p>
        </p:txBody>
      </p:sp>
      <p:sp>
        <p:nvSpPr>
          <p:cNvPr id="7" name="Text Placeholder 6"/>
          <p:cNvSpPr>
            <a:spLocks noGrp="1"/>
          </p:cNvSpPr>
          <p:nvPr>
            <p:ph type="body" sz="quarter" idx="11"/>
          </p:nvPr>
        </p:nvSpPr>
        <p:spPr>
          <a:xfrm>
            <a:off x="1351005" y="2138933"/>
            <a:ext cx="9511867" cy="4310072"/>
          </a:xfrm>
        </p:spPr>
        <p:txBody>
          <a:bodyPr/>
          <a:lstStyle>
            <a:lvl1pPr marL="182875" indent="-182875">
              <a:spcBef>
                <a:spcPts val="0"/>
              </a:spcBef>
              <a:spcAft>
                <a:spcPts val="800"/>
              </a:spcAft>
              <a:buSzPct val="125000"/>
              <a:buFont typeface="Wingdings" panose="05000000000000000000" pitchFamily="2" charset="2"/>
              <a:buChar char="§"/>
              <a:defRPr sz="1600">
                <a:solidFill>
                  <a:srgbClr val="696A6D"/>
                </a:solidFill>
                <a:latin typeface="+mn-lt"/>
              </a:defRPr>
            </a:lvl1pPr>
            <a:lvl2pPr marL="426709" indent="-182875">
              <a:spcBef>
                <a:spcPts val="0"/>
              </a:spcBef>
              <a:spcAft>
                <a:spcPts val="800"/>
              </a:spcAft>
              <a:buSzPct val="125000"/>
              <a:buFont typeface="Wingdings" panose="05000000000000000000" pitchFamily="2" charset="2"/>
              <a:buChar char="§"/>
              <a:defRPr sz="1600">
                <a:solidFill>
                  <a:srgbClr val="696A6D"/>
                </a:solidFill>
                <a:latin typeface="+mn-lt"/>
              </a:defRPr>
            </a:lvl2pPr>
            <a:lvl3pPr>
              <a:spcBef>
                <a:spcPts val="0"/>
              </a:spcBef>
              <a:spcAft>
                <a:spcPts val="800"/>
              </a:spcAft>
              <a:defRPr sz="1600">
                <a:solidFill>
                  <a:srgbClr val="696A6D"/>
                </a:solidFill>
                <a:latin typeface="+mn-lt"/>
                <a:ea typeface="Franklin Gothic Medium" charset="0"/>
                <a:cs typeface="Franklin Gothic Medium" charset="0"/>
              </a:defRPr>
            </a:lvl3pPr>
            <a:lvl4pPr>
              <a:defRPr sz="1600">
                <a:solidFill>
                  <a:srgbClr val="696A6D"/>
                </a:solidFill>
                <a:latin typeface="Franklin Gothic Medium" charset="0"/>
                <a:ea typeface="Franklin Gothic Medium" charset="0"/>
                <a:cs typeface="Franklin Gothic Medium" charset="0"/>
              </a:defRPr>
            </a:lvl4pPr>
            <a:lvl5pPr>
              <a:defRPr sz="1600">
                <a:solidFill>
                  <a:srgbClr val="696A6D"/>
                </a:solidFill>
                <a:latin typeface="Franklin Gothic Medium" charset="0"/>
                <a:ea typeface="Franklin Gothic Medium" charset="0"/>
                <a:cs typeface="Franklin Gothic Medium" charset="0"/>
              </a:defRPr>
            </a:lvl5pPr>
          </a:lstStyle>
          <a:p>
            <a:pPr lvl="0"/>
            <a:r>
              <a:rPr lang="en-US" smtClean="0"/>
              <a:t>Edit Master text styles</a:t>
            </a:r>
          </a:p>
          <a:p>
            <a:pPr lvl="1"/>
            <a:r>
              <a:rPr lang="en-US" smtClean="0"/>
              <a:t>Second level</a:t>
            </a:r>
          </a:p>
          <a:p>
            <a:pPr lvl="2"/>
            <a:r>
              <a:rPr lang="en-US" smtClean="0"/>
              <a:t>Third level</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r="81174"/>
          <a:stretch/>
        </p:blipFill>
        <p:spPr>
          <a:xfrm>
            <a:off x="10978162" y="5768558"/>
            <a:ext cx="631893" cy="692469"/>
          </a:xfrm>
          <a:prstGeom prst="rect">
            <a:avLst/>
          </a:prstGeom>
        </p:spPr>
      </p:pic>
    </p:spTree>
    <p:extLst>
      <p:ext uri="{BB962C8B-B14F-4D97-AF65-F5344CB8AC3E}">
        <p14:creationId xmlns:p14="http://schemas.microsoft.com/office/powerpoint/2010/main" val="386367559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Image &amp; Copy">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663923C5-6062-4674-8A6D-34A8F0E4F61A}" type="slidenum">
              <a:rPr lang="en-US" smtClean="0"/>
              <a:t>‹#›</a:t>
            </a:fld>
            <a:endParaRPr lang="en-US" dirty="0"/>
          </a:p>
        </p:txBody>
      </p:sp>
      <p:sp>
        <p:nvSpPr>
          <p:cNvPr id="6" name="Picture Placeholder 5"/>
          <p:cNvSpPr>
            <a:spLocks noGrp="1"/>
          </p:cNvSpPr>
          <p:nvPr>
            <p:ph type="pic" sz="quarter" idx="11"/>
          </p:nvPr>
        </p:nvSpPr>
        <p:spPr>
          <a:xfrm>
            <a:off x="1337734" y="2137729"/>
            <a:ext cx="4593263" cy="4262656"/>
          </a:xfrm>
        </p:spPr>
        <p:txBody>
          <a:bodyPr/>
          <a:lstStyle>
            <a:lvl1pPr marL="0" indent="0">
              <a:buFont typeface="Arial" charset="0"/>
              <a:buNone/>
              <a:defRPr/>
            </a:lvl1pPr>
          </a:lstStyle>
          <a:p>
            <a:r>
              <a:rPr lang="en-US" dirty="0" smtClean="0"/>
              <a:t>Click icon to add picture</a:t>
            </a:r>
            <a:endParaRPr lang="en-US" dirty="0"/>
          </a:p>
        </p:txBody>
      </p:sp>
      <p:sp>
        <p:nvSpPr>
          <p:cNvPr id="7" name="Text Placeholder 6"/>
          <p:cNvSpPr>
            <a:spLocks noGrp="1"/>
          </p:cNvSpPr>
          <p:nvPr>
            <p:ph type="body" sz="quarter" idx="12"/>
          </p:nvPr>
        </p:nvSpPr>
        <p:spPr>
          <a:xfrm>
            <a:off x="6261101" y="2136517"/>
            <a:ext cx="4561799" cy="4225323"/>
          </a:xfrm>
        </p:spPr>
        <p:txBody>
          <a:bodyPr/>
          <a:lstStyle>
            <a:lvl1pPr>
              <a:spcAft>
                <a:spcPts val="800"/>
              </a:spcAft>
              <a:defRPr>
                <a:latin typeface="+mn-lt"/>
              </a:defRPr>
            </a:lvl1pPr>
            <a:lvl2pPr>
              <a:spcAft>
                <a:spcPts val="800"/>
              </a:spcAft>
              <a:defRPr>
                <a:latin typeface="+mn-lt"/>
              </a:defRPr>
            </a:lvl2pPr>
            <a:lvl3pPr>
              <a:spcAft>
                <a:spcPts val="800"/>
              </a:spcAft>
              <a:defRPr>
                <a:latin typeface="+mn-lt"/>
              </a:defRPr>
            </a:lvl3pPr>
          </a:lstStyle>
          <a:p>
            <a:pPr lvl="0"/>
            <a:r>
              <a:rPr lang="en-US" smtClean="0"/>
              <a:t>Edit Master text styles</a:t>
            </a:r>
          </a:p>
          <a:p>
            <a:pPr lvl="1"/>
            <a:r>
              <a:rPr lang="en-US" smtClean="0"/>
              <a:t>Second level</a:t>
            </a:r>
          </a:p>
          <a:p>
            <a:pPr lvl="2"/>
            <a:r>
              <a:rPr lang="en-US" smtClean="0"/>
              <a:t>Third level</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r="81174"/>
          <a:stretch/>
        </p:blipFill>
        <p:spPr>
          <a:xfrm>
            <a:off x="10978162" y="5768558"/>
            <a:ext cx="631893" cy="692469"/>
          </a:xfrm>
          <a:prstGeom prst="rect">
            <a:avLst/>
          </a:prstGeom>
        </p:spPr>
      </p:pic>
    </p:spTree>
    <p:extLst>
      <p:ext uri="{BB962C8B-B14F-4D97-AF65-F5344CB8AC3E}">
        <p14:creationId xmlns:p14="http://schemas.microsoft.com/office/powerpoint/2010/main" val="232435228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2 Copy Columns">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663923C5-6062-4674-8A6D-34A8F0E4F61A}" type="slidenum">
              <a:rPr lang="en-US" smtClean="0"/>
              <a:t>‹#›</a:t>
            </a:fld>
            <a:endParaRPr lang="en-US" dirty="0"/>
          </a:p>
        </p:txBody>
      </p:sp>
      <p:sp>
        <p:nvSpPr>
          <p:cNvPr id="6" name="Text Placeholder 5"/>
          <p:cNvSpPr>
            <a:spLocks noGrp="1"/>
          </p:cNvSpPr>
          <p:nvPr>
            <p:ph type="body" sz="quarter" idx="11"/>
          </p:nvPr>
        </p:nvSpPr>
        <p:spPr>
          <a:xfrm>
            <a:off x="1347537" y="2135100"/>
            <a:ext cx="4748464" cy="4309243"/>
          </a:xfrm>
        </p:spPr>
        <p:txBody>
          <a:bodyPr numCol="1" spcCol="182880"/>
          <a:lstStyle>
            <a:lvl1pPr>
              <a:defRPr>
                <a:latin typeface="+mn-lt"/>
              </a:defRPr>
            </a:lvl1pPr>
            <a:lvl2pPr>
              <a:defRPr>
                <a:latin typeface="+mn-lt"/>
              </a:defRPr>
            </a:lvl2pPr>
            <a:lvl3pPr>
              <a:defRPr>
                <a:latin typeface="+mn-lt"/>
              </a:defRPr>
            </a:lvl3pPr>
          </a:lstStyle>
          <a:p>
            <a:pPr lvl="0"/>
            <a:r>
              <a:rPr lang="en-US" smtClean="0"/>
              <a:t>Edit Master text styles</a:t>
            </a:r>
          </a:p>
          <a:p>
            <a:pPr lvl="1"/>
            <a:r>
              <a:rPr lang="en-US" smtClean="0"/>
              <a:t>Second level</a:t>
            </a:r>
          </a:p>
          <a:p>
            <a:pPr lvl="2"/>
            <a:r>
              <a:rPr lang="en-US" smtClean="0"/>
              <a:t>Third level</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r="81174"/>
          <a:stretch/>
        </p:blipFill>
        <p:spPr>
          <a:xfrm>
            <a:off x="10978162" y="5768558"/>
            <a:ext cx="631893" cy="692469"/>
          </a:xfrm>
          <a:prstGeom prst="rect">
            <a:avLst/>
          </a:prstGeom>
        </p:spPr>
      </p:pic>
      <p:sp>
        <p:nvSpPr>
          <p:cNvPr id="8" name="Text Placeholder 7"/>
          <p:cNvSpPr>
            <a:spLocks noGrp="1"/>
          </p:cNvSpPr>
          <p:nvPr>
            <p:ph type="body" sz="quarter" idx="12"/>
          </p:nvPr>
        </p:nvSpPr>
        <p:spPr>
          <a:xfrm>
            <a:off x="6104351" y="2137833"/>
            <a:ext cx="4768415" cy="4301067"/>
          </a:xfrm>
        </p:spPr>
        <p:txBody>
          <a:bodyPr/>
          <a:lstStyle/>
          <a:p>
            <a:pPr lvl="0"/>
            <a:r>
              <a:rPr lang="en-US" smtClean="0"/>
              <a:t>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16986180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Image (More Space)">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 r="73233"/>
          <a:stretch/>
        </p:blipFill>
        <p:spPr>
          <a:xfrm>
            <a:off x="1" y="0"/>
            <a:ext cx="3263423"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663923C5-6062-4674-8A6D-34A8F0E4F61A}" type="slidenum">
              <a:rPr lang="en-US" smtClean="0"/>
              <a:t>‹#›</a:t>
            </a:fld>
            <a:endParaRPr lang="en-US" dirty="0"/>
          </a:p>
        </p:txBody>
      </p:sp>
      <p:sp>
        <p:nvSpPr>
          <p:cNvPr id="6" name="Content Placeholder 5"/>
          <p:cNvSpPr>
            <a:spLocks noGrp="1"/>
          </p:cNvSpPr>
          <p:nvPr>
            <p:ph sz="quarter" idx="11"/>
          </p:nvPr>
        </p:nvSpPr>
        <p:spPr>
          <a:xfrm>
            <a:off x="1337734" y="2135956"/>
            <a:ext cx="9545125" cy="4464225"/>
          </a:xfrm>
        </p:spPr>
        <p:txBody>
          <a:bodyPr/>
          <a:lstStyle>
            <a:lvl1pPr>
              <a:defRPr>
                <a:latin typeface="+mn-lt"/>
              </a:defRPr>
            </a:lvl1pPr>
            <a:lvl2pPr>
              <a:defRPr>
                <a:latin typeface="+mn-lt"/>
              </a:defRPr>
            </a:lvl2pPr>
            <a:lvl3pPr>
              <a:defRPr>
                <a:latin typeface="+mn-lt"/>
              </a:defRPr>
            </a:lvl3pPr>
          </a:lstStyle>
          <a:p>
            <a:pPr lvl="0"/>
            <a:r>
              <a:rPr lang="en-US" smtClean="0"/>
              <a:t>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25561038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Slide: Table">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663923C5-6062-4674-8A6D-34A8F0E4F61A}" type="slidenum">
              <a:rPr lang="en-US" smtClean="0"/>
              <a:t>‹#›</a:t>
            </a:fld>
            <a:endParaRPr lang="en-US" dirty="0"/>
          </a:p>
        </p:txBody>
      </p:sp>
      <p:sp>
        <p:nvSpPr>
          <p:cNvPr id="6" name="Table Placeholder 5"/>
          <p:cNvSpPr>
            <a:spLocks noGrp="1"/>
          </p:cNvSpPr>
          <p:nvPr>
            <p:ph type="tbl" sz="quarter" idx="11"/>
          </p:nvPr>
        </p:nvSpPr>
        <p:spPr>
          <a:xfrm>
            <a:off x="1337733" y="2217600"/>
            <a:ext cx="9525139" cy="3767667"/>
          </a:xfrm>
        </p:spPr>
        <p:txBody>
          <a:bodyPr/>
          <a:lstStyle>
            <a:lvl1pPr marL="0" indent="0">
              <a:buFont typeface="Arial" charset="0"/>
              <a:buNone/>
              <a:defRPr/>
            </a:lvl1pPr>
          </a:lstStyle>
          <a:p>
            <a:r>
              <a:rPr lang="en-US" dirty="0" smtClean="0"/>
              <a:t>Click icon to add table</a:t>
            </a:r>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r="81174"/>
          <a:stretch/>
        </p:blipFill>
        <p:spPr>
          <a:xfrm>
            <a:off x="10978162" y="5768558"/>
            <a:ext cx="631893" cy="692469"/>
          </a:xfrm>
          <a:prstGeom prst="rect">
            <a:avLst/>
          </a:prstGeom>
        </p:spPr>
      </p:pic>
    </p:spTree>
    <p:extLst>
      <p:ext uri="{BB962C8B-B14F-4D97-AF65-F5344CB8AC3E}">
        <p14:creationId xmlns:p14="http://schemas.microsoft.com/office/powerpoint/2010/main" val="74409162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Slide: Chart">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663923C5-6062-4674-8A6D-34A8F0E4F61A}" type="slidenum">
              <a:rPr lang="en-US" smtClean="0"/>
              <a:t>‹#›</a:t>
            </a:fld>
            <a:endParaRPr lang="en-US" dirty="0"/>
          </a:p>
        </p:txBody>
      </p:sp>
      <p:sp>
        <p:nvSpPr>
          <p:cNvPr id="6" name="Chart Placeholder 5"/>
          <p:cNvSpPr>
            <a:spLocks noGrp="1"/>
          </p:cNvSpPr>
          <p:nvPr>
            <p:ph type="chart" sz="quarter" idx="11"/>
          </p:nvPr>
        </p:nvSpPr>
        <p:spPr>
          <a:xfrm>
            <a:off x="1348318" y="2218301"/>
            <a:ext cx="9484575" cy="3941233"/>
          </a:xfrm>
        </p:spPr>
        <p:txBody>
          <a:bodyPr/>
          <a:lstStyle/>
          <a:p>
            <a:r>
              <a:rPr lang="en-US" dirty="0" smtClean="0"/>
              <a:t>Click icon to add chart</a:t>
            </a:r>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r="81174"/>
          <a:stretch/>
        </p:blipFill>
        <p:spPr>
          <a:xfrm>
            <a:off x="10978162" y="5768558"/>
            <a:ext cx="631893" cy="692469"/>
          </a:xfrm>
          <a:prstGeom prst="rect">
            <a:avLst/>
          </a:prstGeom>
        </p:spPr>
      </p:pic>
    </p:spTree>
    <p:extLst>
      <p:ext uri="{BB962C8B-B14F-4D97-AF65-F5344CB8AC3E}">
        <p14:creationId xmlns:p14="http://schemas.microsoft.com/office/powerpoint/2010/main" val="224894071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48284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39569" y="1145866"/>
            <a:ext cx="9668065" cy="980860"/>
          </a:xfrm>
          <a:prstGeom prst="rect">
            <a:avLst/>
          </a:prstGeom>
        </p:spPr>
        <p:txBody>
          <a:bodyPr vert="horz" lIns="0" tIns="0" rIns="0" bIns="0" rtlCol="0" anchor="ctr" anchorCtr="0">
            <a:no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1343555" y="2135893"/>
            <a:ext cx="9655373" cy="450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10851713" y="6216808"/>
            <a:ext cx="1057043" cy="366184"/>
          </a:xfrm>
          <a:prstGeom prst="rect">
            <a:avLst/>
          </a:prstGeom>
        </p:spPr>
        <p:txBody>
          <a:bodyPr vert="horz" wrap="square" lIns="0" tIns="0" rIns="0" bIns="0" numCol="1" anchor="ctr" anchorCtr="0" compatLnSpc="1">
            <a:prstTxWarp prst="textNoShape">
              <a:avLst/>
            </a:prstTxWarp>
          </a:bodyPr>
          <a:lstStyle>
            <a:lvl1pPr algn="r" defTabSz="609585">
              <a:defRPr sz="1200">
                <a:solidFill>
                  <a:srgbClr val="696A6D"/>
                </a:solidFill>
                <a:latin typeface="Franklin Gothic Medium" charset="0"/>
                <a:ea typeface="Franklin Gothic Medium" charset="0"/>
                <a:cs typeface="Franklin Gothic Medium" charset="0"/>
              </a:defRPr>
            </a:lvl1pPr>
          </a:lstStyle>
          <a:p>
            <a:fld id="{663923C5-6062-4674-8A6D-34A8F0E4F61A}" type="slidenum">
              <a:rPr lang="en-US" smtClean="0"/>
              <a:t>‹#›</a:t>
            </a:fld>
            <a:endParaRPr lang="en-US" dirty="0"/>
          </a:p>
        </p:txBody>
      </p:sp>
    </p:spTree>
    <p:extLst>
      <p:ext uri="{BB962C8B-B14F-4D97-AF65-F5344CB8AC3E}">
        <p14:creationId xmlns:p14="http://schemas.microsoft.com/office/powerpoint/2010/main" val="222261486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timing>
    <p:tnLst>
      <p:par>
        <p:cTn id="1" dur="indefinite" restart="never" nodeType="tmRoot"/>
      </p:par>
    </p:tnLst>
  </p:timing>
  <p:txStyles>
    <p:titleStyle>
      <a:lvl1pPr algn="l" defTabSz="609585" rtl="0" eaLnBrk="1" fontAlgn="base" hangingPunct="1">
        <a:lnSpc>
          <a:spcPct val="90000"/>
        </a:lnSpc>
        <a:spcBef>
          <a:spcPct val="0"/>
        </a:spcBef>
        <a:spcAft>
          <a:spcPct val="0"/>
        </a:spcAft>
        <a:defRPr sz="2800" kern="1200" spc="-40">
          <a:solidFill>
            <a:srgbClr val="B30838"/>
          </a:solidFill>
          <a:latin typeface="Franklin Gothic Medium" charset="0"/>
          <a:ea typeface="Franklin Gothic Medium" charset="0"/>
          <a:cs typeface="Franklin Gothic Medium" charset="0"/>
        </a:defRPr>
      </a:lvl1pPr>
      <a:lvl2pPr algn="l" defTabSz="609585" rtl="0" eaLnBrk="1" fontAlgn="base" hangingPunct="1">
        <a:lnSpc>
          <a:spcPct val="90000"/>
        </a:lnSpc>
        <a:spcBef>
          <a:spcPct val="0"/>
        </a:spcBef>
        <a:spcAft>
          <a:spcPct val="0"/>
        </a:spcAft>
        <a:defRPr sz="2800">
          <a:solidFill>
            <a:schemeClr val="bg1"/>
          </a:solidFill>
          <a:latin typeface="Arial" charset="0"/>
          <a:ea typeface="Arial" charset="0"/>
          <a:cs typeface="Arial" charset="0"/>
        </a:defRPr>
      </a:lvl2pPr>
      <a:lvl3pPr algn="l" defTabSz="609585" rtl="0" eaLnBrk="1" fontAlgn="base" hangingPunct="1">
        <a:lnSpc>
          <a:spcPct val="90000"/>
        </a:lnSpc>
        <a:spcBef>
          <a:spcPct val="0"/>
        </a:spcBef>
        <a:spcAft>
          <a:spcPct val="0"/>
        </a:spcAft>
        <a:defRPr sz="2800">
          <a:solidFill>
            <a:schemeClr val="bg1"/>
          </a:solidFill>
          <a:latin typeface="Arial" charset="0"/>
          <a:ea typeface="Arial" charset="0"/>
          <a:cs typeface="Arial" charset="0"/>
        </a:defRPr>
      </a:lvl3pPr>
      <a:lvl4pPr algn="l" defTabSz="609585" rtl="0" eaLnBrk="1" fontAlgn="base" hangingPunct="1">
        <a:lnSpc>
          <a:spcPct val="90000"/>
        </a:lnSpc>
        <a:spcBef>
          <a:spcPct val="0"/>
        </a:spcBef>
        <a:spcAft>
          <a:spcPct val="0"/>
        </a:spcAft>
        <a:defRPr sz="2800">
          <a:solidFill>
            <a:schemeClr val="bg1"/>
          </a:solidFill>
          <a:latin typeface="Arial" charset="0"/>
          <a:ea typeface="Arial" charset="0"/>
          <a:cs typeface="Arial" charset="0"/>
        </a:defRPr>
      </a:lvl4pPr>
      <a:lvl5pPr algn="l" defTabSz="609585" rtl="0" eaLnBrk="1" fontAlgn="base" hangingPunct="1">
        <a:lnSpc>
          <a:spcPct val="90000"/>
        </a:lnSpc>
        <a:spcBef>
          <a:spcPct val="0"/>
        </a:spcBef>
        <a:spcAft>
          <a:spcPct val="0"/>
        </a:spcAft>
        <a:defRPr sz="2800">
          <a:solidFill>
            <a:schemeClr val="bg1"/>
          </a:solidFill>
          <a:latin typeface="Arial" charset="0"/>
          <a:ea typeface="Arial" charset="0"/>
          <a:cs typeface="Arial" charset="0"/>
        </a:defRPr>
      </a:lvl5pPr>
      <a:lvl6pPr marL="609585" algn="l" defTabSz="609585" rtl="0" eaLnBrk="1" fontAlgn="base" hangingPunct="1">
        <a:lnSpc>
          <a:spcPct val="90000"/>
        </a:lnSpc>
        <a:spcBef>
          <a:spcPct val="0"/>
        </a:spcBef>
        <a:spcAft>
          <a:spcPct val="0"/>
        </a:spcAft>
        <a:defRPr sz="2800">
          <a:solidFill>
            <a:schemeClr val="bg1"/>
          </a:solidFill>
          <a:latin typeface="Arial" charset="0"/>
          <a:ea typeface="Arial" charset="0"/>
          <a:cs typeface="Arial" charset="0"/>
        </a:defRPr>
      </a:lvl6pPr>
      <a:lvl7pPr marL="1219170" algn="l" defTabSz="609585" rtl="0" eaLnBrk="1" fontAlgn="base" hangingPunct="1">
        <a:lnSpc>
          <a:spcPct val="90000"/>
        </a:lnSpc>
        <a:spcBef>
          <a:spcPct val="0"/>
        </a:spcBef>
        <a:spcAft>
          <a:spcPct val="0"/>
        </a:spcAft>
        <a:defRPr sz="2800">
          <a:solidFill>
            <a:schemeClr val="bg1"/>
          </a:solidFill>
          <a:latin typeface="Arial" charset="0"/>
          <a:ea typeface="Arial" charset="0"/>
          <a:cs typeface="Arial" charset="0"/>
        </a:defRPr>
      </a:lvl7pPr>
      <a:lvl8pPr marL="1828754" algn="l" defTabSz="609585" rtl="0" eaLnBrk="1" fontAlgn="base" hangingPunct="1">
        <a:lnSpc>
          <a:spcPct val="90000"/>
        </a:lnSpc>
        <a:spcBef>
          <a:spcPct val="0"/>
        </a:spcBef>
        <a:spcAft>
          <a:spcPct val="0"/>
        </a:spcAft>
        <a:defRPr sz="2800">
          <a:solidFill>
            <a:schemeClr val="bg1"/>
          </a:solidFill>
          <a:latin typeface="Arial" charset="0"/>
          <a:ea typeface="Arial" charset="0"/>
          <a:cs typeface="Arial" charset="0"/>
        </a:defRPr>
      </a:lvl8pPr>
      <a:lvl9pPr marL="2438339" algn="l" defTabSz="609585" rtl="0" eaLnBrk="1" fontAlgn="base" hangingPunct="1">
        <a:lnSpc>
          <a:spcPct val="90000"/>
        </a:lnSpc>
        <a:spcBef>
          <a:spcPct val="0"/>
        </a:spcBef>
        <a:spcAft>
          <a:spcPct val="0"/>
        </a:spcAft>
        <a:defRPr sz="2800">
          <a:solidFill>
            <a:schemeClr val="bg1"/>
          </a:solidFill>
          <a:latin typeface="Arial" charset="0"/>
          <a:ea typeface="Arial" charset="0"/>
          <a:cs typeface="Arial" charset="0"/>
        </a:defRPr>
      </a:lvl9pPr>
    </p:titleStyle>
    <p:bodyStyle>
      <a:lvl1pPr marL="182875" indent="-182875" algn="l" defTabSz="609585" rtl="0" eaLnBrk="1" fontAlgn="base" hangingPunct="1">
        <a:spcBef>
          <a:spcPts val="0"/>
        </a:spcBef>
        <a:spcAft>
          <a:spcPts val="800"/>
        </a:spcAft>
        <a:buClr>
          <a:schemeClr val="accent1"/>
        </a:buClr>
        <a:buSzPct val="125000"/>
        <a:buFont typeface="Wingdings" panose="05000000000000000000" pitchFamily="2" charset="2"/>
        <a:buChar char="§"/>
        <a:defRPr sz="1600" kern="1200">
          <a:solidFill>
            <a:srgbClr val="696A6D"/>
          </a:solidFill>
          <a:latin typeface="+mn-lt"/>
          <a:ea typeface="Franklin Gothic Medium" charset="0"/>
          <a:cs typeface="Franklin Gothic Medium" charset="0"/>
        </a:defRPr>
      </a:lvl1pPr>
      <a:lvl2pPr marL="426709" indent="-182875" algn="l" defTabSz="609585" rtl="0" eaLnBrk="1" fontAlgn="base" hangingPunct="1">
        <a:spcBef>
          <a:spcPts val="0"/>
        </a:spcBef>
        <a:spcAft>
          <a:spcPts val="800"/>
        </a:spcAft>
        <a:buClr>
          <a:srgbClr val="696A6D"/>
        </a:buClr>
        <a:buSzPct val="125000"/>
        <a:buFont typeface="Wingdings" panose="05000000000000000000" pitchFamily="2" charset="2"/>
        <a:buChar char="§"/>
        <a:defRPr sz="1600" kern="1200">
          <a:solidFill>
            <a:srgbClr val="696A6D"/>
          </a:solidFill>
          <a:latin typeface="+mn-lt"/>
          <a:ea typeface="Franklin Gothic Medium" charset="0"/>
          <a:cs typeface="Franklin Gothic Medium" charset="0"/>
        </a:defRPr>
      </a:lvl2pPr>
      <a:lvl3pPr marL="609585" indent="-182875" algn="l" defTabSz="609585" rtl="0" eaLnBrk="1" fontAlgn="base" hangingPunct="1">
        <a:spcBef>
          <a:spcPts val="0"/>
        </a:spcBef>
        <a:spcAft>
          <a:spcPts val="800"/>
        </a:spcAft>
        <a:buFont typeface="AppleSymbols" charset="0"/>
        <a:buChar char="⎻"/>
        <a:defRPr sz="1600" kern="1200" baseline="0">
          <a:solidFill>
            <a:srgbClr val="696A6D"/>
          </a:solidFill>
          <a:latin typeface="+mn-lt"/>
          <a:ea typeface="Franklin Gothic Medium" charset="0"/>
          <a:cs typeface="Franklin Gothic Medium" charset="0"/>
        </a:defRPr>
      </a:lvl3pPr>
      <a:lvl4pPr marL="2053115" indent="-224361" algn="l" defTabSz="609585" rtl="0" eaLnBrk="1" fontAlgn="base" hangingPunct="1">
        <a:spcBef>
          <a:spcPct val="20000"/>
        </a:spcBef>
        <a:spcAft>
          <a:spcPct val="0"/>
        </a:spcAft>
        <a:buFont typeface="Arial" charset="0"/>
        <a:buChar char="–"/>
        <a:defRPr sz="1867" kern="1200">
          <a:solidFill>
            <a:schemeClr val="tx1"/>
          </a:solidFill>
          <a:latin typeface="Franklin Gothic Book" charset="0"/>
          <a:ea typeface="Franklin Gothic Book" charset="0"/>
          <a:cs typeface="Franklin Gothic Book" charset="0"/>
        </a:defRPr>
      </a:lvl4pPr>
      <a:lvl5pPr marL="2664817" indent="-226478" algn="l" defTabSz="609585" rtl="0" eaLnBrk="1" fontAlgn="base" hangingPunct="1">
        <a:spcBef>
          <a:spcPct val="20000"/>
        </a:spcBef>
        <a:spcAft>
          <a:spcPct val="0"/>
        </a:spcAft>
        <a:buFont typeface="Arial" charset="0"/>
        <a:buChar char="»"/>
        <a:defRPr sz="1867" kern="1200">
          <a:solidFill>
            <a:schemeClr val="tx1"/>
          </a:solidFill>
          <a:latin typeface="Franklin Gothic Book" charset="0"/>
          <a:ea typeface="Franklin Gothic Book" charset="0"/>
          <a:cs typeface="Franklin Gothic Book"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hyperlink" Target="http://iga.in.gov/legislative/2019/bills/house/1248#document-091a0a5d" TargetMode="Externa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hyperlink" Target="https://www.kriegdevault.com/blog/1397-revisions-indiana-physician-assistant-laws-change-relationship-from-supervisory" TargetMode="Externa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hyperlink" Target="https://www.google.com/url?sa=t&amp;rct=j&amp;q=&amp;esrc=s&amp;source=web&amp;cd=1&amp;ved=2ahUKEwipv72v_8bkAhVqTd8KHdyhC2MQFjAAegQIBhAC&amp;url=https%3A%2F%2Fwww.in.gov%2Fpla%2F&amp;usg=AOvVaw2iLgKfdwftdCR77ZvCrMDU"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Advance Practice Provider </a:t>
            </a:r>
            <a:r>
              <a:rPr lang="en-US" dirty="0" smtClean="0"/>
              <a:t>Agreements </a:t>
            </a:r>
            <a:endParaRPr lang="en-US" dirty="0"/>
          </a:p>
        </p:txBody>
      </p:sp>
      <p:sp>
        <p:nvSpPr>
          <p:cNvPr id="5" name="Subtitle 4"/>
          <p:cNvSpPr>
            <a:spLocks noGrp="1"/>
          </p:cNvSpPr>
          <p:nvPr>
            <p:ph type="subTitle" idx="1"/>
          </p:nvPr>
        </p:nvSpPr>
        <p:spPr/>
        <p:txBody>
          <a:bodyPr/>
          <a:lstStyle/>
          <a:p>
            <a:r>
              <a:rPr lang="en-US" dirty="0" smtClean="0"/>
              <a:t>Jennifer </a:t>
            </a:r>
            <a:r>
              <a:rPr lang="en-US" dirty="0" smtClean="0"/>
              <a:t>Hamilton, </a:t>
            </a:r>
            <a:r>
              <a:rPr lang="en-US" dirty="0" smtClean="0"/>
              <a:t>CPNP </a:t>
            </a:r>
            <a:endParaRPr lang="en-US" dirty="0" smtClean="0"/>
          </a:p>
          <a:p>
            <a:r>
              <a:rPr lang="en-US" dirty="0" smtClean="0"/>
              <a:t>September 20</a:t>
            </a:r>
            <a:r>
              <a:rPr lang="en-US" baseline="30000" dirty="0" smtClean="0"/>
              <a:t>th</a:t>
            </a:r>
            <a:r>
              <a:rPr lang="en-US" dirty="0" smtClean="0"/>
              <a:t>, 2019 </a:t>
            </a:r>
            <a:endParaRPr lang="en-US" dirty="0"/>
          </a:p>
        </p:txBody>
      </p:sp>
    </p:spTree>
    <p:extLst>
      <p:ext uri="{BB962C8B-B14F-4D97-AF65-F5344CB8AC3E}">
        <p14:creationId xmlns:p14="http://schemas.microsoft.com/office/powerpoint/2010/main" val="9022198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Indiana State Regulations for APRN</a:t>
            </a:r>
            <a:endParaRPr lang="en-US" dirty="0"/>
          </a:p>
        </p:txBody>
      </p:sp>
      <p:sp>
        <p:nvSpPr>
          <p:cNvPr id="3" name="Content Placeholder 2"/>
          <p:cNvSpPr>
            <a:spLocks noGrp="1"/>
          </p:cNvSpPr>
          <p:nvPr>
            <p:ph idx="1"/>
          </p:nvPr>
        </p:nvSpPr>
        <p:spPr/>
        <p:txBody>
          <a:bodyPr>
            <a:normAutofit/>
          </a:bodyPr>
          <a:lstStyle/>
          <a:p>
            <a:r>
              <a:rPr lang="en-US" sz="2000" dirty="0" smtClean="0"/>
              <a:t>Must have a collaborative  practice agreement for APRN requesting Prescriptive Authority-Must Include </a:t>
            </a:r>
          </a:p>
          <a:p>
            <a:pPr lvl="1"/>
            <a:r>
              <a:rPr lang="en-US" sz="2000" dirty="0" smtClean="0"/>
              <a:t>How they will work together </a:t>
            </a:r>
          </a:p>
          <a:p>
            <a:pPr lvl="1"/>
            <a:r>
              <a:rPr lang="en-US" sz="2000" dirty="0" smtClean="0"/>
              <a:t>How they will share practice trends and responsibilities</a:t>
            </a:r>
          </a:p>
          <a:p>
            <a:pPr lvl="1"/>
            <a:r>
              <a:rPr lang="en-US" sz="2000" dirty="0" smtClean="0"/>
              <a:t>How they will maintain geographic proximity </a:t>
            </a:r>
          </a:p>
          <a:p>
            <a:pPr lvl="1"/>
            <a:r>
              <a:rPr lang="en-US" sz="2000" dirty="0" smtClean="0"/>
              <a:t>How they will provide coverage during absence, incapacity, infirmity or emergency of license practitioner (list back-up physicians) </a:t>
            </a:r>
          </a:p>
          <a:p>
            <a:r>
              <a:rPr lang="en-US" sz="2000" dirty="0" smtClean="0"/>
              <a:t>Chart Review of APRN’s prescribing practice </a:t>
            </a:r>
          </a:p>
          <a:p>
            <a:pPr lvl="1"/>
            <a:r>
              <a:rPr lang="en-US" sz="2000" dirty="0" smtClean="0"/>
              <a:t>The APRN must submit documentation of prescribing practices within 7 days to the licensed practitioner for review </a:t>
            </a:r>
          </a:p>
          <a:p>
            <a:pPr lvl="1"/>
            <a:r>
              <a:rPr lang="en-US" sz="2000" dirty="0" smtClean="0"/>
              <a:t>Must include at least 5% random sampling of the charts and medications prescribed for patients </a:t>
            </a:r>
          </a:p>
          <a:p>
            <a:endParaRPr lang="en-US" dirty="0"/>
          </a:p>
        </p:txBody>
      </p:sp>
    </p:spTree>
    <p:extLst>
      <p:ext uri="{BB962C8B-B14F-4D97-AF65-F5344CB8AC3E}">
        <p14:creationId xmlns:p14="http://schemas.microsoft.com/office/powerpoint/2010/main" val="42461842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Indiana State Regulations for PA’s </a:t>
            </a:r>
            <a:endParaRPr lang="en-US" dirty="0"/>
          </a:p>
        </p:txBody>
      </p:sp>
      <p:sp>
        <p:nvSpPr>
          <p:cNvPr id="3" name="Content Placeholder 2"/>
          <p:cNvSpPr>
            <a:spLocks noGrp="1"/>
          </p:cNvSpPr>
          <p:nvPr>
            <p:ph idx="1"/>
          </p:nvPr>
        </p:nvSpPr>
        <p:spPr/>
        <p:txBody>
          <a:bodyPr/>
          <a:lstStyle/>
          <a:p>
            <a:r>
              <a:rPr lang="en-US" sz="2000" dirty="0" smtClean="0"/>
              <a:t>A written </a:t>
            </a:r>
            <a:r>
              <a:rPr lang="en-US" sz="2000" dirty="0" smtClean="0"/>
              <a:t>collaborative </a:t>
            </a:r>
            <a:r>
              <a:rPr lang="en-US" sz="2000" dirty="0" smtClean="0"/>
              <a:t>agreement is required between the physician and the PA. The agreement must include all of the tasks delegated by the physician and specify the protocol the PA must follow in prescribing a drug, among other things </a:t>
            </a:r>
          </a:p>
          <a:p>
            <a:r>
              <a:rPr lang="en-US" sz="2000" dirty="0" smtClean="0"/>
              <a:t>A PA may prescribe drugs, devices, and schedules II-IV controlled substances when delegated by the supervising physician. </a:t>
            </a:r>
          </a:p>
          <a:p>
            <a:r>
              <a:rPr lang="en-US" sz="2000" dirty="0" smtClean="0"/>
              <a:t>The </a:t>
            </a:r>
            <a:r>
              <a:rPr lang="en-US" sz="2000" dirty="0" smtClean="0"/>
              <a:t>collaborating </a:t>
            </a:r>
            <a:r>
              <a:rPr lang="en-US" sz="2000" dirty="0" smtClean="0"/>
              <a:t>physician has the authority to delegate medical services as they deem appropriate. The services must be those the physician typically performs and is qualified to perform. </a:t>
            </a:r>
            <a:endParaRPr lang="en-US" sz="2000" dirty="0"/>
          </a:p>
        </p:txBody>
      </p:sp>
    </p:spTree>
    <p:extLst>
      <p:ext uri="{BB962C8B-B14F-4D97-AF65-F5344CB8AC3E}">
        <p14:creationId xmlns:p14="http://schemas.microsoft.com/office/powerpoint/2010/main" val="27896075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Legislative Changes </a:t>
            </a:r>
            <a:r>
              <a:rPr lang="en-US" dirty="0" smtClean="0"/>
              <a:t>2019-Physician </a:t>
            </a:r>
            <a:r>
              <a:rPr lang="en-US" dirty="0" smtClean="0"/>
              <a:t>Assistants  </a:t>
            </a:r>
            <a:endParaRPr lang="en-US" dirty="0"/>
          </a:p>
        </p:txBody>
      </p:sp>
      <p:sp>
        <p:nvSpPr>
          <p:cNvPr id="3" name="Content Placeholder 2"/>
          <p:cNvSpPr>
            <a:spLocks noGrp="1"/>
          </p:cNvSpPr>
          <p:nvPr>
            <p:ph idx="1"/>
          </p:nvPr>
        </p:nvSpPr>
        <p:spPr>
          <a:xfrm>
            <a:off x="1180053" y="2020837"/>
            <a:ext cx="9655373" cy="4083237"/>
          </a:xfrm>
        </p:spPr>
        <p:txBody>
          <a:bodyPr>
            <a:normAutofit fontScale="25000" lnSpcReduction="20000"/>
          </a:bodyPr>
          <a:lstStyle/>
          <a:p>
            <a:r>
              <a:rPr lang="en-US" sz="7200" dirty="0" smtClean="0"/>
              <a:t>Effective July 1</a:t>
            </a:r>
            <a:r>
              <a:rPr lang="en-US" sz="7200" baseline="30000" dirty="0" smtClean="0"/>
              <a:t>st</a:t>
            </a:r>
            <a:r>
              <a:rPr lang="en-US" sz="7200" dirty="0" smtClean="0"/>
              <a:t>, </a:t>
            </a:r>
            <a:r>
              <a:rPr lang="en-US" sz="7200" u="sng" dirty="0">
                <a:hlinkClick r:id="rId2"/>
              </a:rPr>
              <a:t>H.B. 1248</a:t>
            </a:r>
            <a:r>
              <a:rPr lang="en-US" sz="7200" dirty="0"/>
              <a:t>, Physician Assistant replaces references to PA “supervision” with “collaboration.”</a:t>
            </a:r>
          </a:p>
          <a:p>
            <a:r>
              <a:rPr lang="en-US" sz="7200" dirty="0"/>
              <a:t>The new law, which makes Indiana the ninth state to use a term other than supervision to describe PA practice, will also make several changes related to PA prescriptive authority, including:</a:t>
            </a:r>
          </a:p>
          <a:p>
            <a:pPr lvl="0"/>
            <a:r>
              <a:rPr lang="en-US" sz="7200" dirty="0"/>
              <a:t>Removing the requirement that PAs complete at least 30 contact hours in pharmacology if they have graduated from an accredited PA program;</a:t>
            </a:r>
          </a:p>
          <a:p>
            <a:pPr lvl="0"/>
            <a:r>
              <a:rPr lang="en-US" sz="7200" dirty="0"/>
              <a:t>Eliminating the requirement that PAs complete at least 1,800 practice hours prior to prescribing controlled medications;</a:t>
            </a:r>
          </a:p>
          <a:p>
            <a:pPr lvl="0"/>
            <a:r>
              <a:rPr lang="en-US" sz="7200" dirty="0"/>
              <a:t>Removing the requirement that the collaborating physician expressly delegate and issue written protocols to the PA regarding prescriptive authority;</a:t>
            </a:r>
          </a:p>
          <a:p>
            <a:pPr lvl="0"/>
            <a:r>
              <a:rPr lang="en-US" sz="7200" dirty="0"/>
              <a:t>Eliminating the prohibition on PAs prescribing more than 30 days’ worth of controlled medications;</a:t>
            </a:r>
          </a:p>
          <a:p>
            <a:pPr lvl="0"/>
            <a:r>
              <a:rPr lang="en-US" sz="7200" dirty="0"/>
              <a:t>Reducing the required chart review for prescribing PAs in their first year of practice from 25% (50% for Schedule II) to 10%; and</a:t>
            </a:r>
          </a:p>
          <a:p>
            <a:pPr lvl="0"/>
            <a:r>
              <a:rPr lang="en-US" sz="7200" dirty="0"/>
              <a:t>Eliminating the requirement that PAs changing specialties undergo the same review as a new PA for the first year in their new specialty</a:t>
            </a:r>
          </a:p>
          <a:p>
            <a:pPr marL="0" indent="0">
              <a:buNone/>
            </a:pPr>
            <a:endParaRPr lang="en-US" dirty="0"/>
          </a:p>
        </p:txBody>
      </p:sp>
    </p:spTree>
    <p:extLst>
      <p:ext uri="{BB962C8B-B14F-4D97-AF65-F5344CB8AC3E}">
        <p14:creationId xmlns:p14="http://schemas.microsoft.com/office/powerpoint/2010/main" val="18717775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Indiana State Regulations for PA’s </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smtClean="0"/>
              <a:t>Must have a </a:t>
            </a:r>
            <a:r>
              <a:rPr lang="en-US" sz="2000" dirty="0" smtClean="0"/>
              <a:t>Collaborative</a:t>
            </a:r>
            <a:r>
              <a:rPr lang="en-US" sz="2000" dirty="0" smtClean="0"/>
              <a:t> </a:t>
            </a:r>
            <a:r>
              <a:rPr lang="en-US" sz="2000" dirty="0" smtClean="0"/>
              <a:t>Agreement </a:t>
            </a:r>
          </a:p>
          <a:p>
            <a:pPr lvl="0"/>
            <a:r>
              <a:rPr lang="en-US" sz="2000" dirty="0"/>
              <a:t>While current laws require physicians and PAs to enter into a supervisory agreement, the physician and PA must now sign a collaborative agreement to ensure that the physician will “work in collaboration with,” as opposed to “exercise supervision of,” the PA.</a:t>
            </a:r>
          </a:p>
          <a:p>
            <a:pPr lvl="0"/>
            <a:r>
              <a:rPr lang="en-US" sz="2000" dirty="0"/>
              <a:t>The collaborative agreement must: (1) be in writing; (2) include all tasks delegated to the PA by the collaborating physician; (3) set forth the emergency procedures the PA must follow; (4) specify the protocol the PA shall follow in prescribing a drug; and (5) be signed by the physician and PA.</a:t>
            </a:r>
            <a:r>
              <a:rPr lang="en-US" sz="2000" u="sng" dirty="0">
                <a:hlinkClick r:id="rId2"/>
              </a:rPr>
              <a:t>[3]</a:t>
            </a:r>
            <a:endParaRPr lang="en-US" sz="2000" dirty="0"/>
          </a:p>
          <a:p>
            <a:pPr lvl="0"/>
            <a:r>
              <a:rPr lang="en-US" sz="2000" dirty="0"/>
              <a:t>The physician must register with the Indiana Medical Licensing Board (the “Board”) his/her intent to enter into a collaborative agreement with the PA, and thereafter submit the collaborative agreement to the Board.</a:t>
            </a:r>
          </a:p>
          <a:p>
            <a:pPr lvl="0"/>
            <a:r>
              <a:rPr lang="en-US" sz="2000" dirty="0"/>
              <a:t>The physician must also submit to the Board a list of locations at which the physician and PA may practice</a:t>
            </a:r>
            <a:r>
              <a:rPr lang="en-US" sz="2000" dirty="0" smtClean="0"/>
              <a:t>.</a:t>
            </a:r>
            <a:endParaRPr lang="en-US" sz="2000" dirty="0" smtClean="0"/>
          </a:p>
          <a:p>
            <a:pPr lvl="1"/>
            <a:endParaRPr lang="en-US" sz="2000" dirty="0" smtClean="0"/>
          </a:p>
        </p:txBody>
      </p:sp>
    </p:spTree>
    <p:extLst>
      <p:ext uri="{BB962C8B-B14F-4D97-AF65-F5344CB8AC3E}">
        <p14:creationId xmlns:p14="http://schemas.microsoft.com/office/powerpoint/2010/main" val="1876881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Indiana State Regulations for PA’s </a:t>
            </a:r>
            <a:r>
              <a:rPr lang="en-US" dirty="0" err="1" smtClean="0"/>
              <a:t>cont</a:t>
            </a:r>
            <a:endParaRPr lang="en-US" dirty="0"/>
          </a:p>
        </p:txBody>
      </p:sp>
      <p:sp>
        <p:nvSpPr>
          <p:cNvPr id="3" name="Content Placeholder 2"/>
          <p:cNvSpPr>
            <a:spLocks noGrp="1"/>
          </p:cNvSpPr>
          <p:nvPr>
            <p:ph idx="1"/>
          </p:nvPr>
        </p:nvSpPr>
        <p:spPr/>
        <p:txBody>
          <a:bodyPr/>
          <a:lstStyle/>
          <a:p>
            <a:pPr marL="0" indent="0">
              <a:buNone/>
            </a:pPr>
            <a:r>
              <a:rPr lang="en-US" sz="2400" b="1" dirty="0" smtClean="0"/>
              <a:t>Chart Reviews</a:t>
            </a:r>
          </a:p>
          <a:p>
            <a:pPr lvl="0"/>
            <a:r>
              <a:rPr lang="en-US" sz="2000" dirty="0"/>
              <a:t>Collaborating physicians must now review 10% of patients’ records for the first year in which a PA is able to prescribe drugs (reduced from 25%).</a:t>
            </a:r>
          </a:p>
          <a:p>
            <a:pPr lvl="0"/>
            <a:r>
              <a:rPr lang="en-US" sz="2000" dirty="0"/>
              <a:t>For each subsequent year after the first year, collaborating physicians must continue to review that percentage of charts that the collaborating physician determines to be reasonable based on the practice setting, the experience of the PA, and the need to maintain quality medical care.</a:t>
            </a:r>
          </a:p>
          <a:p>
            <a:pPr lvl="0"/>
            <a:r>
              <a:rPr lang="en-US" sz="2000" dirty="0"/>
              <a:t>The requirement that the supervising physician review 50% of patient’s medical records for the first year that a PA is able to prescribe Schedule II controlled substances has been eliminated.</a:t>
            </a:r>
          </a:p>
          <a:p>
            <a:pPr marL="0" indent="0">
              <a:buNone/>
            </a:pPr>
            <a:endParaRPr lang="en-US" dirty="0"/>
          </a:p>
        </p:txBody>
      </p:sp>
    </p:spTree>
    <p:extLst>
      <p:ext uri="{BB962C8B-B14F-4D97-AF65-F5344CB8AC3E}">
        <p14:creationId xmlns:p14="http://schemas.microsoft.com/office/powerpoint/2010/main" val="2528811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Indiana State Regulations for PA’s </a:t>
            </a:r>
            <a:endParaRPr lang="en-US" dirty="0"/>
          </a:p>
        </p:txBody>
      </p:sp>
      <p:sp>
        <p:nvSpPr>
          <p:cNvPr id="3" name="Content Placeholder 2"/>
          <p:cNvSpPr>
            <a:spLocks noGrp="1"/>
          </p:cNvSpPr>
          <p:nvPr>
            <p:ph idx="1"/>
          </p:nvPr>
        </p:nvSpPr>
        <p:spPr/>
        <p:txBody>
          <a:bodyPr/>
          <a:lstStyle/>
          <a:p>
            <a:pPr lvl="0"/>
            <a:r>
              <a:rPr lang="en-US" sz="2000" dirty="0"/>
              <a:t>Physician may only physically and simultaneously supervise 4 PAs</a:t>
            </a:r>
          </a:p>
          <a:p>
            <a:pPr lvl="0"/>
            <a:r>
              <a:rPr lang="en-US" sz="2000" dirty="0"/>
              <a:t>If the supervising physician or the physician designee is not present in the same facility as the PA, the supervising physician or physician designee must be within reasonable travel distance from the facility to personally ensure proper care of the patients</a:t>
            </a:r>
          </a:p>
          <a:p>
            <a:pPr marL="0" indent="0">
              <a:buNone/>
            </a:pPr>
            <a:endParaRPr lang="en-US" dirty="0"/>
          </a:p>
        </p:txBody>
      </p:sp>
    </p:spTree>
    <p:extLst>
      <p:ext uri="{BB962C8B-B14F-4D97-AF65-F5344CB8AC3E}">
        <p14:creationId xmlns:p14="http://schemas.microsoft.com/office/powerpoint/2010/main" val="35808904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Responsibility of Chart Reviews </a:t>
            </a:r>
            <a:endParaRPr lang="en-US" dirty="0"/>
          </a:p>
        </p:txBody>
      </p:sp>
      <p:sp>
        <p:nvSpPr>
          <p:cNvPr id="3" name="Content Placeholder 2"/>
          <p:cNvSpPr>
            <a:spLocks noGrp="1"/>
          </p:cNvSpPr>
          <p:nvPr>
            <p:ph idx="1"/>
          </p:nvPr>
        </p:nvSpPr>
        <p:spPr/>
        <p:txBody>
          <a:bodyPr/>
          <a:lstStyle/>
          <a:p>
            <a:r>
              <a:rPr lang="en-US" sz="2000" dirty="0" smtClean="0"/>
              <a:t>The chart reviews and auditing for compliances is the responsibility of the Advance </a:t>
            </a:r>
            <a:r>
              <a:rPr lang="en-US" sz="2000" dirty="0"/>
              <a:t>P</a:t>
            </a:r>
            <a:r>
              <a:rPr lang="en-US" sz="2000" dirty="0" smtClean="0"/>
              <a:t>ractice </a:t>
            </a:r>
            <a:r>
              <a:rPr lang="en-US" sz="2000" dirty="0"/>
              <a:t>P</a:t>
            </a:r>
            <a:r>
              <a:rPr lang="en-US" sz="2000" dirty="0" smtClean="0"/>
              <a:t>rovider </a:t>
            </a:r>
          </a:p>
          <a:p>
            <a:pPr lvl="1"/>
            <a:r>
              <a:rPr lang="en-US" sz="2000" dirty="0"/>
              <a:t>EMR audit reports </a:t>
            </a:r>
          </a:p>
          <a:p>
            <a:pPr lvl="1"/>
            <a:r>
              <a:rPr lang="en-US" sz="2000" dirty="0"/>
              <a:t>Paper audit process </a:t>
            </a:r>
            <a:endParaRPr lang="en-US" sz="2000" dirty="0" smtClean="0"/>
          </a:p>
          <a:p>
            <a:r>
              <a:rPr lang="en-US" sz="2000" dirty="0" smtClean="0"/>
              <a:t>The APP must be able to demonstrate compliance if requested by the IPLA office </a:t>
            </a:r>
          </a:p>
          <a:p>
            <a:pPr marL="243834" lvl="1" indent="0">
              <a:buNone/>
            </a:pPr>
            <a:endParaRPr lang="en-US" sz="2000" dirty="0" smtClean="0"/>
          </a:p>
        </p:txBody>
      </p:sp>
    </p:spTree>
    <p:extLst>
      <p:ext uri="{BB962C8B-B14F-4D97-AF65-F5344CB8AC3E}">
        <p14:creationId xmlns:p14="http://schemas.microsoft.com/office/powerpoint/2010/main" val="37776975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a:t>
            </a:r>
            <a:endParaRPr lang="en-US" dirty="0"/>
          </a:p>
        </p:txBody>
      </p:sp>
      <p:sp>
        <p:nvSpPr>
          <p:cNvPr id="3" name="Content Placeholder 2"/>
          <p:cNvSpPr>
            <a:spLocks noGrp="1"/>
          </p:cNvSpPr>
          <p:nvPr>
            <p:ph idx="1"/>
          </p:nvPr>
        </p:nvSpPr>
        <p:spPr/>
        <p:txBody>
          <a:bodyPr/>
          <a:lstStyle/>
          <a:p>
            <a:r>
              <a:rPr lang="en-US" sz="2000" dirty="0" smtClean="0"/>
              <a:t>Electronic Signature for CPA/SPA</a:t>
            </a:r>
          </a:p>
          <a:p>
            <a:r>
              <a:rPr lang="en-US" sz="2000" dirty="0" smtClean="0"/>
              <a:t>Retirement of the collaborative practice agreement for APRN’s </a:t>
            </a:r>
          </a:p>
          <a:p>
            <a:pPr marL="0" indent="0">
              <a:buNone/>
            </a:pPr>
            <a:endParaRPr lang="en-US" dirty="0"/>
          </a:p>
        </p:txBody>
      </p:sp>
    </p:spTree>
    <p:extLst>
      <p:ext uri="{BB962C8B-B14F-4D97-AF65-F5344CB8AC3E}">
        <p14:creationId xmlns:p14="http://schemas.microsoft.com/office/powerpoint/2010/main" val="40917522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Text Placeholder 2"/>
          <p:cNvSpPr>
            <a:spLocks noGrp="1"/>
          </p:cNvSpPr>
          <p:nvPr>
            <p:ph type="body" sz="quarter" idx="11"/>
          </p:nvPr>
        </p:nvSpPr>
        <p:spPr/>
        <p:txBody>
          <a:bodyPr/>
          <a:lstStyle/>
          <a:p>
            <a:r>
              <a:rPr lang="en-US" sz="2400" dirty="0" smtClean="0"/>
              <a:t>For more information, please visit </a:t>
            </a:r>
            <a:r>
              <a:rPr lang="en-US" sz="2400" b="1" dirty="0"/>
              <a:t> </a:t>
            </a:r>
            <a:r>
              <a:rPr lang="en-US" sz="2400" i="1" dirty="0" smtClean="0">
                <a:hlinkClick r:id="rId2"/>
              </a:rPr>
              <a:t>https</a:t>
            </a:r>
            <a:r>
              <a:rPr lang="en-US" sz="2400" i="1" dirty="0">
                <a:hlinkClick r:id="rId2"/>
              </a:rPr>
              <a:t>://www.in.gov › </a:t>
            </a:r>
            <a:r>
              <a:rPr lang="en-US" sz="2400" i="1" dirty="0" err="1">
                <a:hlinkClick r:id="rId2"/>
              </a:rPr>
              <a:t>pla</a:t>
            </a:r>
            <a:endParaRPr lang="en-US" sz="2400" dirty="0">
              <a:hlinkClick r:id="rId2"/>
            </a:endParaRPr>
          </a:p>
          <a:p>
            <a:pPr marL="0" indent="0">
              <a:buNone/>
            </a:pPr>
            <a:endParaRPr lang="en-US" dirty="0"/>
          </a:p>
        </p:txBody>
      </p:sp>
    </p:spTree>
    <p:extLst>
      <p:ext uri="{BB962C8B-B14F-4D97-AF65-F5344CB8AC3E}">
        <p14:creationId xmlns:p14="http://schemas.microsoft.com/office/powerpoint/2010/main" val="2345270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Advance Practice Providers </a:t>
            </a:r>
            <a:endParaRPr lang="en-US" dirty="0"/>
          </a:p>
        </p:txBody>
      </p:sp>
      <p:sp>
        <p:nvSpPr>
          <p:cNvPr id="3" name="Content Placeholder 2"/>
          <p:cNvSpPr>
            <a:spLocks noGrp="1"/>
          </p:cNvSpPr>
          <p:nvPr>
            <p:ph idx="1"/>
          </p:nvPr>
        </p:nvSpPr>
        <p:spPr/>
        <p:txBody>
          <a:bodyPr/>
          <a:lstStyle/>
          <a:p>
            <a:r>
              <a:rPr lang="en-US" sz="2000" dirty="0" smtClean="0"/>
              <a:t>APRN- Nurse Practitioner, Clinical Nurse Specialist, Nurse Midwife </a:t>
            </a:r>
          </a:p>
          <a:p>
            <a:r>
              <a:rPr lang="en-US" sz="2000" dirty="0" smtClean="0"/>
              <a:t>Certified Registered Nurse Anesthetists</a:t>
            </a:r>
          </a:p>
          <a:p>
            <a:r>
              <a:rPr lang="en-US" sz="2000" dirty="0" smtClean="0"/>
              <a:t>Physician </a:t>
            </a:r>
            <a:r>
              <a:rPr lang="en-US" sz="2000" dirty="0" smtClean="0"/>
              <a:t>Assistant</a:t>
            </a:r>
          </a:p>
          <a:p>
            <a:r>
              <a:rPr lang="en-US" sz="2000" dirty="0" smtClean="0"/>
              <a:t>Certified </a:t>
            </a:r>
            <a:r>
              <a:rPr lang="en-US" sz="2000" dirty="0" smtClean="0"/>
              <a:t>Anesthesiologist Assistant </a:t>
            </a:r>
          </a:p>
        </p:txBody>
      </p:sp>
    </p:spTree>
    <p:extLst>
      <p:ext uri="{BB962C8B-B14F-4D97-AF65-F5344CB8AC3E}">
        <p14:creationId xmlns:p14="http://schemas.microsoft.com/office/powerpoint/2010/main" val="29428367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&amp; Expansion of APP’s </a:t>
            </a:r>
            <a:endParaRPr lang="en-US" dirty="0"/>
          </a:p>
        </p:txBody>
      </p:sp>
      <p:sp>
        <p:nvSpPr>
          <p:cNvPr id="3" name="Content Placeholder 2"/>
          <p:cNvSpPr>
            <a:spLocks noGrp="1"/>
          </p:cNvSpPr>
          <p:nvPr>
            <p:ph idx="1"/>
          </p:nvPr>
        </p:nvSpPr>
        <p:spPr/>
        <p:txBody>
          <a:bodyPr/>
          <a:lstStyle/>
          <a:p>
            <a:r>
              <a:rPr lang="en-US" sz="2000" dirty="0" smtClean="0"/>
              <a:t>Healthcare reform-emphasis on decreasing healthcare cost </a:t>
            </a:r>
          </a:p>
          <a:p>
            <a:r>
              <a:rPr lang="en-US" sz="2000" dirty="0" smtClean="0"/>
              <a:t>Physician shortage-especially primary care </a:t>
            </a:r>
          </a:p>
          <a:p>
            <a:r>
              <a:rPr lang="en-US" sz="2000" dirty="0" smtClean="0"/>
              <a:t>Increasing customer expectations &amp; on-demand service </a:t>
            </a:r>
          </a:p>
          <a:p>
            <a:r>
              <a:rPr lang="en-US" sz="2000" dirty="0" smtClean="0"/>
              <a:t>Increasing emphasis on access and “same day or next day” appointments </a:t>
            </a:r>
          </a:p>
          <a:p>
            <a:r>
              <a:rPr lang="en-US" sz="2000" dirty="0" smtClean="0"/>
              <a:t>ACGME resident hour restrictions </a:t>
            </a:r>
            <a:endParaRPr lang="en-US" sz="2000" dirty="0"/>
          </a:p>
        </p:txBody>
      </p:sp>
    </p:spTree>
    <p:extLst>
      <p:ext uri="{BB962C8B-B14F-4D97-AF65-F5344CB8AC3E}">
        <p14:creationId xmlns:p14="http://schemas.microsoft.com/office/powerpoint/2010/main" val="15481791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Stats-NP’s  </a:t>
            </a:r>
            <a:endParaRPr lang="en-US" dirty="0"/>
          </a:p>
        </p:txBody>
      </p:sp>
      <p:sp>
        <p:nvSpPr>
          <p:cNvPr id="3" name="Content Placeholder 2"/>
          <p:cNvSpPr>
            <a:spLocks noGrp="1"/>
          </p:cNvSpPr>
          <p:nvPr>
            <p:ph idx="1"/>
          </p:nvPr>
        </p:nvSpPr>
        <p:spPr/>
        <p:txBody>
          <a:bodyPr/>
          <a:lstStyle/>
          <a:p>
            <a:r>
              <a:rPr lang="en-US" sz="2000" dirty="0" smtClean="0"/>
              <a:t>More than 248,000 in United States  </a:t>
            </a:r>
          </a:p>
          <a:p>
            <a:r>
              <a:rPr lang="en-US" sz="2000" dirty="0" smtClean="0"/>
              <a:t>By 2026, the profession will grow by 36% </a:t>
            </a:r>
          </a:p>
          <a:p>
            <a:r>
              <a:rPr lang="en-US" sz="2000" dirty="0" smtClean="0"/>
              <a:t>Ranked #5 US News &amp; World Report </a:t>
            </a:r>
          </a:p>
          <a:p>
            <a:r>
              <a:rPr lang="en-US" sz="2000" dirty="0" smtClean="0"/>
              <a:t>Malpractice remains low; only 1.1% have been named as the primary defendant in a malpractice case </a:t>
            </a:r>
          </a:p>
          <a:p>
            <a:pPr marL="0" indent="0">
              <a:buNone/>
            </a:pPr>
            <a:endParaRPr lang="en-US" dirty="0"/>
          </a:p>
        </p:txBody>
      </p:sp>
    </p:spTree>
    <p:extLst>
      <p:ext uri="{BB962C8B-B14F-4D97-AF65-F5344CB8AC3E}">
        <p14:creationId xmlns:p14="http://schemas.microsoft.com/office/powerpoint/2010/main" val="42498982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Stats for Indiana-Nurse Practitioner  </a:t>
            </a:r>
            <a:endParaRPr lang="en-US" dirty="0"/>
          </a:p>
        </p:txBody>
      </p:sp>
      <p:sp>
        <p:nvSpPr>
          <p:cNvPr id="3" name="Content Placeholder 2"/>
          <p:cNvSpPr>
            <a:spLocks noGrp="1"/>
          </p:cNvSpPr>
          <p:nvPr>
            <p:ph idx="1"/>
          </p:nvPr>
        </p:nvSpPr>
        <p:spPr/>
        <p:txBody>
          <a:bodyPr/>
          <a:lstStyle/>
          <a:p>
            <a:r>
              <a:rPr lang="en-US" sz="2000" dirty="0" smtClean="0"/>
              <a:t>Indiana 3,453 (Female 96% &amp; Male 4%) </a:t>
            </a:r>
          </a:p>
          <a:p>
            <a:r>
              <a:rPr lang="en-US" sz="2000" dirty="0" smtClean="0"/>
              <a:t>Top ranked states </a:t>
            </a:r>
          </a:p>
          <a:p>
            <a:pPr lvl="1"/>
            <a:r>
              <a:rPr lang="en-US" sz="2000" dirty="0" smtClean="0"/>
              <a:t>California 15,414</a:t>
            </a:r>
          </a:p>
          <a:p>
            <a:pPr lvl="1"/>
            <a:r>
              <a:rPr lang="en-US" sz="2000" dirty="0" smtClean="0"/>
              <a:t>New York 12,611 </a:t>
            </a:r>
          </a:p>
          <a:p>
            <a:pPr lvl="1"/>
            <a:r>
              <a:rPr lang="en-US" sz="2000" dirty="0" smtClean="0"/>
              <a:t>Florida 12,360</a:t>
            </a:r>
          </a:p>
          <a:p>
            <a:pPr lvl="1"/>
            <a:r>
              <a:rPr lang="en-US" sz="2000" dirty="0" smtClean="0"/>
              <a:t>Texas 9,900</a:t>
            </a:r>
          </a:p>
          <a:p>
            <a:pPr lvl="1"/>
            <a:r>
              <a:rPr lang="en-US" sz="2000" dirty="0" smtClean="0"/>
              <a:t>Pennsylvania 7,003 </a:t>
            </a:r>
          </a:p>
        </p:txBody>
      </p:sp>
    </p:spTree>
    <p:extLst>
      <p:ext uri="{BB962C8B-B14F-4D97-AF65-F5344CB8AC3E}">
        <p14:creationId xmlns:p14="http://schemas.microsoft.com/office/powerpoint/2010/main" val="25496583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Stats-Physician Assistant </a:t>
            </a:r>
            <a:endParaRPr lang="en-US" dirty="0"/>
          </a:p>
        </p:txBody>
      </p:sp>
      <p:sp>
        <p:nvSpPr>
          <p:cNvPr id="3" name="Content Placeholder 2"/>
          <p:cNvSpPr>
            <a:spLocks noGrp="1"/>
          </p:cNvSpPr>
          <p:nvPr>
            <p:ph idx="1"/>
          </p:nvPr>
        </p:nvSpPr>
        <p:spPr/>
        <p:txBody>
          <a:bodyPr/>
          <a:lstStyle/>
          <a:p>
            <a:r>
              <a:rPr lang="en-US" sz="2000" dirty="0" smtClean="0"/>
              <a:t>Ranked #3 US News &amp; World Report </a:t>
            </a:r>
          </a:p>
          <a:p>
            <a:r>
              <a:rPr lang="en-US" sz="2000" dirty="0" smtClean="0"/>
              <a:t>The profession has grown 56% in last 7 years </a:t>
            </a:r>
          </a:p>
          <a:p>
            <a:r>
              <a:rPr lang="en-US" sz="2000" dirty="0" smtClean="0"/>
              <a:t>There are over 123,089 Certified Physician Assistants in United States </a:t>
            </a:r>
          </a:p>
          <a:p>
            <a:r>
              <a:rPr lang="en-US" sz="2000" dirty="0" smtClean="0"/>
              <a:t>Mostly surgical specialties </a:t>
            </a:r>
          </a:p>
          <a:p>
            <a:r>
              <a:rPr lang="en-US" sz="2000" dirty="0" smtClean="0"/>
              <a:t>Massive expansion of PA schools (Indiana has 9 now) </a:t>
            </a:r>
          </a:p>
          <a:p>
            <a:pPr marL="0" indent="0">
              <a:buNone/>
            </a:pPr>
            <a:endParaRPr lang="en-US" dirty="0"/>
          </a:p>
        </p:txBody>
      </p:sp>
    </p:spTree>
    <p:extLst>
      <p:ext uri="{BB962C8B-B14F-4D97-AF65-F5344CB8AC3E}">
        <p14:creationId xmlns:p14="http://schemas.microsoft.com/office/powerpoint/2010/main" val="18495050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Stats for Indiana-PA’s  </a:t>
            </a:r>
            <a:endParaRPr lang="en-US" dirty="0"/>
          </a:p>
        </p:txBody>
      </p:sp>
      <p:sp>
        <p:nvSpPr>
          <p:cNvPr id="3" name="Content Placeholder 2"/>
          <p:cNvSpPr>
            <a:spLocks noGrp="1"/>
          </p:cNvSpPr>
          <p:nvPr>
            <p:ph idx="1"/>
          </p:nvPr>
        </p:nvSpPr>
        <p:spPr/>
        <p:txBody>
          <a:bodyPr/>
          <a:lstStyle/>
          <a:p>
            <a:r>
              <a:rPr lang="en-US" sz="2000" dirty="0" smtClean="0"/>
              <a:t>Indiana 1,416</a:t>
            </a:r>
          </a:p>
          <a:p>
            <a:r>
              <a:rPr lang="en-US" sz="2000" dirty="0" smtClean="0"/>
              <a:t>Top ranked states- </a:t>
            </a:r>
          </a:p>
          <a:p>
            <a:pPr lvl="1"/>
            <a:r>
              <a:rPr lang="en-US" sz="2000" dirty="0" smtClean="0"/>
              <a:t>New York 12,022 </a:t>
            </a:r>
          </a:p>
          <a:p>
            <a:pPr lvl="1"/>
            <a:r>
              <a:rPr lang="en-US" sz="2000" dirty="0" smtClean="0"/>
              <a:t>California 9,499</a:t>
            </a:r>
          </a:p>
          <a:p>
            <a:pPr lvl="1"/>
            <a:r>
              <a:rPr lang="en-US" sz="2000" dirty="0" smtClean="0"/>
              <a:t>Pennsylvania 8,184</a:t>
            </a:r>
          </a:p>
          <a:p>
            <a:pPr lvl="1"/>
            <a:r>
              <a:rPr lang="en-US" sz="2000" dirty="0" smtClean="0"/>
              <a:t>Texas 8,159</a:t>
            </a:r>
          </a:p>
          <a:p>
            <a:pPr lvl="1"/>
            <a:r>
              <a:rPr lang="en-US" sz="2000" dirty="0" smtClean="0"/>
              <a:t>Florida 7,723</a:t>
            </a:r>
          </a:p>
        </p:txBody>
      </p:sp>
    </p:spTree>
    <p:extLst>
      <p:ext uri="{BB962C8B-B14F-4D97-AF65-F5344CB8AC3E}">
        <p14:creationId xmlns:p14="http://schemas.microsoft.com/office/powerpoint/2010/main" val="23109255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287" y="932718"/>
            <a:ext cx="9668065" cy="980860"/>
          </a:xfrm>
        </p:spPr>
        <p:txBody>
          <a:bodyPr/>
          <a:lstStyle/>
          <a:p>
            <a:r>
              <a:rPr lang="en-US" dirty="0" smtClean="0"/>
              <a:t>Difference Between Roles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14969374"/>
              </p:ext>
            </p:extLst>
          </p:nvPr>
        </p:nvGraphicFramePr>
        <p:xfrm>
          <a:off x="914397" y="2034690"/>
          <a:ext cx="9040588" cy="4574974"/>
        </p:xfrm>
        <a:graphic>
          <a:graphicData uri="http://schemas.openxmlformats.org/drawingml/2006/table">
            <a:tbl>
              <a:tblPr firstRow="1" bandRow="1">
                <a:tableStyleId>{5C22544A-7EE6-4342-B048-85BDC9FD1C3A}</a:tableStyleId>
              </a:tblPr>
              <a:tblGrid>
                <a:gridCol w="4535669">
                  <a:extLst>
                    <a:ext uri="{9D8B030D-6E8A-4147-A177-3AD203B41FA5}">
                      <a16:colId xmlns:a16="http://schemas.microsoft.com/office/drawing/2014/main" val="2801737935"/>
                    </a:ext>
                  </a:extLst>
                </a:gridCol>
                <a:gridCol w="4504919">
                  <a:extLst>
                    <a:ext uri="{9D8B030D-6E8A-4147-A177-3AD203B41FA5}">
                      <a16:colId xmlns:a16="http://schemas.microsoft.com/office/drawing/2014/main" val="1511482895"/>
                    </a:ext>
                  </a:extLst>
                </a:gridCol>
              </a:tblGrid>
              <a:tr h="203694">
                <a:tc>
                  <a:txBody>
                    <a:bodyPr/>
                    <a:lstStyle/>
                    <a:p>
                      <a:r>
                        <a:rPr lang="en-US" sz="1400" dirty="0" smtClean="0"/>
                        <a:t>Nurse</a:t>
                      </a:r>
                      <a:r>
                        <a:rPr lang="en-US" sz="1400" baseline="0" dirty="0" smtClean="0"/>
                        <a:t> Practitioner </a:t>
                      </a:r>
                      <a:endParaRPr lang="en-US" sz="1400" dirty="0"/>
                    </a:p>
                  </a:txBody>
                  <a:tcPr/>
                </a:tc>
                <a:tc>
                  <a:txBody>
                    <a:bodyPr/>
                    <a:lstStyle/>
                    <a:p>
                      <a:r>
                        <a:rPr lang="en-US" sz="1400" dirty="0" smtClean="0"/>
                        <a:t>Physician</a:t>
                      </a:r>
                      <a:r>
                        <a:rPr lang="en-US" sz="1400" baseline="0" dirty="0" smtClean="0"/>
                        <a:t> Assistant </a:t>
                      </a:r>
                      <a:endParaRPr lang="en-US" sz="1400" dirty="0"/>
                    </a:p>
                  </a:txBody>
                  <a:tcPr/>
                </a:tc>
                <a:extLst>
                  <a:ext uri="{0D108BD9-81ED-4DB2-BD59-A6C34878D82A}">
                    <a16:rowId xmlns:a16="http://schemas.microsoft.com/office/drawing/2014/main" val="4021905664"/>
                  </a:ext>
                </a:extLst>
              </a:tr>
              <a:tr h="407389">
                <a:tc>
                  <a:txBody>
                    <a:bodyPr/>
                    <a:lstStyle/>
                    <a:p>
                      <a:r>
                        <a:rPr lang="en-US" sz="1400" dirty="0" smtClean="0"/>
                        <a:t>Nursing Model-Holistic Care</a:t>
                      </a:r>
                      <a:endParaRPr lang="en-US" sz="1400" dirty="0"/>
                    </a:p>
                  </a:txBody>
                  <a:tcPr/>
                </a:tc>
                <a:tc>
                  <a:txBody>
                    <a:bodyPr/>
                    <a:lstStyle/>
                    <a:p>
                      <a:r>
                        <a:rPr lang="en-US" sz="1400" dirty="0" smtClean="0"/>
                        <a:t>Traditional</a:t>
                      </a:r>
                      <a:r>
                        <a:rPr lang="en-US" sz="1400" baseline="0" dirty="0" smtClean="0"/>
                        <a:t> Medical Model </a:t>
                      </a:r>
                      <a:endParaRPr lang="en-US" sz="1400" dirty="0"/>
                    </a:p>
                  </a:txBody>
                  <a:tcPr/>
                </a:tc>
                <a:extLst>
                  <a:ext uri="{0D108BD9-81ED-4DB2-BD59-A6C34878D82A}">
                    <a16:rowId xmlns:a16="http://schemas.microsoft.com/office/drawing/2014/main" val="3145831820"/>
                  </a:ext>
                </a:extLst>
              </a:tr>
              <a:tr h="588451">
                <a:tc>
                  <a:txBody>
                    <a:bodyPr/>
                    <a:lstStyle/>
                    <a:p>
                      <a:r>
                        <a:rPr lang="en-US" sz="1400" dirty="0" smtClean="0"/>
                        <a:t>Must</a:t>
                      </a:r>
                      <a:r>
                        <a:rPr lang="en-US" sz="1400" baseline="0" dirty="0" smtClean="0"/>
                        <a:t> be licensed as Registered Nurse (4 years) </a:t>
                      </a:r>
                      <a:endParaRPr lang="en-US" sz="1400" dirty="0"/>
                    </a:p>
                  </a:txBody>
                  <a:tcPr/>
                </a:tc>
                <a:tc>
                  <a:txBody>
                    <a:bodyPr/>
                    <a:lstStyle/>
                    <a:p>
                      <a:r>
                        <a:rPr lang="en-US" sz="1400" dirty="0" smtClean="0"/>
                        <a:t>Must</a:t>
                      </a:r>
                      <a:r>
                        <a:rPr lang="en-US" sz="1400" baseline="0" dirty="0" smtClean="0"/>
                        <a:t> obtain bachelor’s degree or direct admit to master’s program </a:t>
                      </a:r>
                      <a:endParaRPr lang="en-US" sz="1400" dirty="0"/>
                    </a:p>
                  </a:txBody>
                  <a:tcPr/>
                </a:tc>
                <a:extLst>
                  <a:ext uri="{0D108BD9-81ED-4DB2-BD59-A6C34878D82A}">
                    <a16:rowId xmlns:a16="http://schemas.microsoft.com/office/drawing/2014/main" val="2023349731"/>
                  </a:ext>
                </a:extLst>
              </a:tr>
              <a:tr h="407389">
                <a:tc>
                  <a:txBody>
                    <a:bodyPr/>
                    <a:lstStyle/>
                    <a:p>
                      <a:r>
                        <a:rPr lang="en-US" sz="1400" dirty="0" smtClean="0"/>
                        <a:t>2</a:t>
                      </a:r>
                      <a:r>
                        <a:rPr lang="en-US" sz="1400" baseline="0" dirty="0" smtClean="0"/>
                        <a:t> years- </a:t>
                      </a:r>
                      <a:r>
                        <a:rPr lang="en-US" sz="1400" dirty="0" smtClean="0"/>
                        <a:t>500-600</a:t>
                      </a:r>
                      <a:r>
                        <a:rPr lang="en-US" sz="1400" baseline="0" dirty="0" smtClean="0"/>
                        <a:t> clinical hours </a:t>
                      </a:r>
                      <a:endParaRPr lang="en-US" sz="1400" dirty="0"/>
                    </a:p>
                  </a:txBody>
                  <a:tcPr/>
                </a:tc>
                <a:tc>
                  <a:txBody>
                    <a:bodyPr/>
                    <a:lstStyle/>
                    <a:p>
                      <a:r>
                        <a:rPr lang="en-US" sz="1400" dirty="0" smtClean="0"/>
                        <a:t>6 years- 2,000</a:t>
                      </a:r>
                      <a:r>
                        <a:rPr lang="en-US" sz="1400" baseline="0" dirty="0" smtClean="0"/>
                        <a:t> clinical hours </a:t>
                      </a:r>
                      <a:endParaRPr lang="en-US" sz="1400" dirty="0"/>
                    </a:p>
                  </a:txBody>
                  <a:tcPr/>
                </a:tc>
                <a:extLst>
                  <a:ext uri="{0D108BD9-81ED-4DB2-BD59-A6C34878D82A}">
                    <a16:rowId xmlns:a16="http://schemas.microsoft.com/office/drawing/2014/main" val="241100482"/>
                  </a:ext>
                </a:extLst>
              </a:tr>
              <a:tr h="12168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Treat age that certification is obtained </a:t>
                      </a:r>
                      <a:endParaRPr lang="en-US" sz="1400" dirty="0" smtClean="0"/>
                    </a:p>
                    <a:p>
                      <a:endParaRPr lang="en-US" sz="1400" dirty="0" smtClean="0"/>
                    </a:p>
                    <a:p>
                      <a:endParaRPr lang="en-US" sz="1400" dirty="0" smtClean="0"/>
                    </a:p>
                    <a:p>
                      <a:r>
                        <a:rPr lang="en-US" sz="1400" dirty="0" smtClean="0"/>
                        <a:t>Receive primary</a:t>
                      </a:r>
                      <a:r>
                        <a:rPr lang="en-US" sz="1400" baseline="0" dirty="0" smtClean="0"/>
                        <a:t> certification in specific area of focus-family, acute, pediatrics, psych, women’s health, geriatric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Treat all ages  </a:t>
                      </a:r>
                      <a:endParaRPr lang="en-US" sz="1400" dirty="0" smtClean="0"/>
                    </a:p>
                    <a:p>
                      <a:endParaRPr lang="en-US" sz="1400" dirty="0" smtClean="0"/>
                    </a:p>
                    <a:p>
                      <a:endParaRPr lang="en-US" sz="1400" dirty="0" smtClean="0"/>
                    </a:p>
                    <a:p>
                      <a:r>
                        <a:rPr lang="en-US" sz="1400" dirty="0" smtClean="0"/>
                        <a:t>More general training-disease types medicine,</a:t>
                      </a:r>
                      <a:r>
                        <a:rPr lang="en-US" sz="1400" baseline="0" dirty="0" smtClean="0"/>
                        <a:t> emergency medicine, surgery, dermatology</a:t>
                      </a:r>
                    </a:p>
                  </a:txBody>
                  <a:tcPr/>
                </a:tc>
                <a:extLst>
                  <a:ext uri="{0D108BD9-81ED-4DB2-BD59-A6C34878D82A}">
                    <a16:rowId xmlns:a16="http://schemas.microsoft.com/office/drawing/2014/main" val="2271525295"/>
                  </a:ext>
                </a:extLst>
              </a:tr>
              <a:tr h="407389">
                <a:tc>
                  <a:txBody>
                    <a:bodyPr/>
                    <a:lstStyle/>
                    <a:p>
                      <a:r>
                        <a:rPr lang="en-US" sz="1400" dirty="0" smtClean="0"/>
                        <a:t>Scope of practice varies per state </a:t>
                      </a:r>
                      <a:endParaRPr lang="en-US" sz="1400" dirty="0"/>
                    </a:p>
                  </a:txBody>
                  <a:tcPr/>
                </a:tc>
                <a:tc>
                  <a:txBody>
                    <a:bodyPr/>
                    <a:lstStyle/>
                    <a:p>
                      <a:r>
                        <a:rPr lang="en-US" sz="1400" dirty="0" smtClean="0"/>
                        <a:t>Scope of practice varies</a:t>
                      </a:r>
                      <a:r>
                        <a:rPr lang="en-US" sz="1400" baseline="0" dirty="0" smtClean="0"/>
                        <a:t> per state </a:t>
                      </a:r>
                      <a:endParaRPr lang="en-US" sz="1400" dirty="0"/>
                    </a:p>
                  </a:txBody>
                  <a:tcPr/>
                </a:tc>
                <a:extLst>
                  <a:ext uri="{0D108BD9-81ED-4DB2-BD59-A6C34878D82A}">
                    <a16:rowId xmlns:a16="http://schemas.microsoft.com/office/drawing/2014/main" val="856758319"/>
                  </a:ext>
                </a:extLst>
              </a:tr>
              <a:tr h="407389">
                <a:tc>
                  <a:txBody>
                    <a:bodyPr/>
                    <a:lstStyle/>
                    <a:p>
                      <a:r>
                        <a:rPr lang="en-US" sz="1400" dirty="0" smtClean="0"/>
                        <a:t>Collaborative Practice Agreement (no limit) </a:t>
                      </a:r>
                      <a:endParaRPr lang="en-US" sz="1400" dirty="0"/>
                    </a:p>
                  </a:txBody>
                  <a:tcPr/>
                </a:tc>
                <a:tc>
                  <a:txBody>
                    <a:bodyPr/>
                    <a:lstStyle/>
                    <a:p>
                      <a:r>
                        <a:rPr lang="en-US" sz="1400" dirty="0" smtClean="0"/>
                        <a:t>Supervisory Agreement (MD can only</a:t>
                      </a:r>
                      <a:r>
                        <a:rPr lang="en-US" sz="1400" baseline="0" dirty="0" smtClean="0"/>
                        <a:t> supervise 4 max) </a:t>
                      </a:r>
                      <a:endParaRPr lang="en-US" sz="1400" dirty="0"/>
                    </a:p>
                  </a:txBody>
                  <a:tcPr/>
                </a:tc>
                <a:extLst>
                  <a:ext uri="{0D108BD9-81ED-4DB2-BD59-A6C34878D82A}">
                    <a16:rowId xmlns:a16="http://schemas.microsoft.com/office/drawing/2014/main" val="757666707"/>
                  </a:ext>
                </a:extLst>
              </a:tr>
              <a:tr h="417663">
                <a:tc>
                  <a:txBody>
                    <a:bodyPr/>
                    <a:lstStyle/>
                    <a:p>
                      <a:r>
                        <a:rPr lang="en-US" sz="1400" dirty="0" smtClean="0"/>
                        <a:t>Prescriptive Authority </a:t>
                      </a:r>
                      <a:endParaRPr lang="en-US" sz="1400" dirty="0"/>
                    </a:p>
                  </a:txBody>
                  <a:tcPr/>
                </a:tc>
                <a:tc>
                  <a:txBody>
                    <a:bodyPr/>
                    <a:lstStyle/>
                    <a:p>
                      <a:r>
                        <a:rPr lang="en-US" sz="1400" dirty="0" smtClean="0"/>
                        <a:t>Prescriptive Authority</a:t>
                      </a:r>
                      <a:r>
                        <a:rPr lang="en-US" sz="1400" baseline="0" dirty="0" smtClean="0"/>
                        <a:t> (after 1800 hours of clinical time)</a:t>
                      </a:r>
                      <a:endParaRPr lang="en-US" sz="1400" dirty="0"/>
                    </a:p>
                  </a:txBody>
                  <a:tcPr/>
                </a:tc>
                <a:extLst>
                  <a:ext uri="{0D108BD9-81ED-4DB2-BD59-A6C34878D82A}">
                    <a16:rowId xmlns:a16="http://schemas.microsoft.com/office/drawing/2014/main" val="2946931296"/>
                  </a:ext>
                </a:extLst>
              </a:tr>
              <a:tr h="417663">
                <a:tc>
                  <a:txBody>
                    <a:bodyPr/>
                    <a:lstStyle/>
                    <a:p>
                      <a:r>
                        <a:rPr lang="en-US" sz="1400" dirty="0" smtClean="0"/>
                        <a:t>Indiana Nurse Practice Act</a:t>
                      </a:r>
                      <a:endParaRPr lang="en-US" sz="1400" dirty="0"/>
                    </a:p>
                  </a:txBody>
                  <a:tcPr/>
                </a:tc>
                <a:tc>
                  <a:txBody>
                    <a:bodyPr/>
                    <a:lstStyle/>
                    <a:p>
                      <a:r>
                        <a:rPr lang="en-US" sz="1400" dirty="0" smtClean="0"/>
                        <a:t>Indiana Medical Practice Act</a:t>
                      </a:r>
                      <a:endParaRPr lang="en-US" sz="1400" dirty="0"/>
                    </a:p>
                  </a:txBody>
                  <a:tcPr/>
                </a:tc>
                <a:extLst>
                  <a:ext uri="{0D108BD9-81ED-4DB2-BD59-A6C34878D82A}">
                    <a16:rowId xmlns:a16="http://schemas.microsoft.com/office/drawing/2014/main" val="2012352359"/>
                  </a:ext>
                </a:extLst>
              </a:tr>
            </a:tbl>
          </a:graphicData>
        </a:graphic>
      </p:graphicFrame>
    </p:spTree>
    <p:extLst>
      <p:ext uri="{BB962C8B-B14F-4D97-AF65-F5344CB8AC3E}">
        <p14:creationId xmlns:p14="http://schemas.microsoft.com/office/powerpoint/2010/main" val="4699347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Indiana APRN’s (NP’s)</a:t>
            </a:r>
            <a:endParaRPr lang="en-US" dirty="0"/>
          </a:p>
        </p:txBody>
      </p:sp>
      <p:sp>
        <p:nvSpPr>
          <p:cNvPr id="3" name="Content Placeholder 2"/>
          <p:cNvSpPr>
            <a:spLocks noGrp="1"/>
          </p:cNvSpPr>
          <p:nvPr>
            <p:ph idx="1"/>
          </p:nvPr>
        </p:nvSpPr>
        <p:spPr/>
        <p:txBody>
          <a:bodyPr/>
          <a:lstStyle/>
          <a:p>
            <a:r>
              <a:rPr lang="en-US" sz="2000" dirty="0" smtClean="0"/>
              <a:t>Indiana is a partial-restrictive state </a:t>
            </a:r>
          </a:p>
          <a:p>
            <a:r>
              <a:rPr lang="en-US" sz="2000" dirty="0" smtClean="0"/>
              <a:t>A collaboration agreement is required that sets forth the manner in which the NP and the supervising physician will cooperate, coordinate, and consult with each other in the provision of health care to patients. Provisions must include the type of collaboration and timely review of prescribing practice</a:t>
            </a:r>
            <a:r>
              <a:rPr lang="en-US" sz="2000" dirty="0"/>
              <a:t> </a:t>
            </a:r>
            <a:endParaRPr lang="en-US" sz="2000" dirty="0" smtClean="0"/>
          </a:p>
          <a:p>
            <a:r>
              <a:rPr lang="en-US" sz="2000" dirty="0" smtClean="0"/>
              <a:t>An NP may prescribe prescription drugs and Schedules II-IV controlled substances if outlined in the written collaboration agreement and after certain requirements are met. </a:t>
            </a:r>
            <a:endParaRPr lang="en-US" sz="2000" dirty="0"/>
          </a:p>
        </p:txBody>
      </p:sp>
    </p:spTree>
    <p:extLst>
      <p:ext uri="{BB962C8B-B14F-4D97-AF65-F5344CB8AC3E}">
        <p14:creationId xmlns:p14="http://schemas.microsoft.com/office/powerpoint/2010/main" val="2986698711"/>
      </p:ext>
    </p:extLst>
  </p:cSld>
  <p:clrMapOvr>
    <a:masterClrMapping/>
  </p:clrMapOvr>
  <p:timing>
    <p:tnLst>
      <p:par>
        <p:cTn id="1" dur="indefinite" restart="never" nodeType="tmRoot"/>
      </p:par>
    </p:tnLst>
  </p:timing>
</p:sld>
</file>

<file path=ppt/theme/theme1.xml><?xml version="1.0" encoding="utf-8"?>
<a:theme xmlns:a="http://schemas.openxmlformats.org/drawingml/2006/main" name="IUHP Theme1">
  <a:themeElements>
    <a:clrScheme name="Indiana University Health">
      <a:dk1>
        <a:sysClr val="windowText" lastClr="000000"/>
      </a:dk1>
      <a:lt1>
        <a:sysClr val="window" lastClr="FFFFFF"/>
      </a:lt1>
      <a:dk2>
        <a:srgbClr val="A1A1A4"/>
      </a:dk2>
      <a:lt2>
        <a:srgbClr val="EEECE1"/>
      </a:lt2>
      <a:accent1>
        <a:srgbClr val="B30838"/>
      </a:accent1>
      <a:accent2>
        <a:srgbClr val="F2EDD7"/>
      </a:accent2>
      <a:accent3>
        <a:srgbClr val="AFDDD2"/>
      </a:accent3>
      <a:accent4>
        <a:srgbClr val="D0E4A6"/>
      </a:accent4>
      <a:accent5>
        <a:srgbClr val="E9D666"/>
      </a:accent5>
      <a:accent6>
        <a:srgbClr val="C2D1D4"/>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UHP Theme1" id="{E078A301-74B3-46F1-8223-FCDB0526D8D6}" vid="{0A9DD5B3-1DEC-471F-A487-59C332A84FB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IUHP Theme1</Template>
  <TotalTime>258</TotalTime>
  <Words>1229</Words>
  <Application>Microsoft Office PowerPoint</Application>
  <PresentationFormat>Widescreen</PresentationFormat>
  <Paragraphs>117</Paragraphs>
  <Slides>18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AppleSymbols</vt:lpstr>
      <vt:lpstr>Arial</vt:lpstr>
      <vt:lpstr>Calibri</vt:lpstr>
      <vt:lpstr>Franklin Gothic Book</vt:lpstr>
      <vt:lpstr>Franklin Gothic Medium</vt:lpstr>
      <vt:lpstr>Wingdings</vt:lpstr>
      <vt:lpstr>IUHP Theme1</vt:lpstr>
      <vt:lpstr>Advance Practice Provider Agreements </vt:lpstr>
      <vt:lpstr>Definition of Advance Practice Providers </vt:lpstr>
      <vt:lpstr>Growth &amp; Expansion of APP’s </vt:lpstr>
      <vt:lpstr>National Stats-NP’s  </vt:lpstr>
      <vt:lpstr>Stats for Indiana-Nurse Practitioner  </vt:lpstr>
      <vt:lpstr>National Stats-Physician Assistant </vt:lpstr>
      <vt:lpstr>Stats for Indiana-PA’s  </vt:lpstr>
      <vt:lpstr>Difference Between Roles </vt:lpstr>
      <vt:lpstr>Indiana APRN’s (NP’s)</vt:lpstr>
      <vt:lpstr>Indiana State Regulations for APRN</vt:lpstr>
      <vt:lpstr>Indiana State Regulations for PA’s </vt:lpstr>
      <vt:lpstr>Legislative Changes 2019-Physician Assistants  </vt:lpstr>
      <vt:lpstr>Indiana State Regulations for PA’s </vt:lpstr>
      <vt:lpstr>Indiana State Regulations for PA’s cont</vt:lpstr>
      <vt:lpstr>Indiana State Regulations for PA’s </vt:lpstr>
      <vt:lpstr>Responsibility of Chart Reviews </vt:lpstr>
      <vt:lpstr>Future </vt:lpstr>
      <vt:lpstr>Questions?</vt:lpstr>
    </vt:vector>
  </TitlesOfParts>
  <Company>IU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Hockaday, Missy</dc:creator>
  <cp:lastModifiedBy>Hamilton, Jennifer C</cp:lastModifiedBy>
  <cp:revision>41</cp:revision>
  <dcterms:created xsi:type="dcterms:W3CDTF">2019-06-24T00:31:04Z</dcterms:created>
  <dcterms:modified xsi:type="dcterms:W3CDTF">2019-09-10T19:33:18Z</dcterms:modified>
</cp:coreProperties>
</file>