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303" r:id="rId4"/>
    <p:sldId id="308" r:id="rId5"/>
    <p:sldId id="309" r:id="rId6"/>
    <p:sldId id="285" r:id="rId7"/>
    <p:sldId id="310" r:id="rId8"/>
    <p:sldId id="299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50000" autoAdjust="0"/>
  </p:normalViewPr>
  <p:slideViewPr>
    <p:cSldViewPr snapToGrid="0">
      <p:cViewPr varScale="1">
        <p:scale>
          <a:sx n="131" d="100"/>
          <a:sy n="131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5816E-9854-4624-9FCC-2BFE8417AB4A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C33D5-DD1B-48A4-8220-07294736B45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6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06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76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44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32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73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08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0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73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14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4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5BFB-31C5-4BCE-A275-9F6A028C7FDD}" type="datetimeFigureOut">
              <a:rPr lang="en-GB" smtClean="0"/>
              <a:pPr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4B555-C9EB-4623-91D5-B1E16899B69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226" y="114491"/>
            <a:ext cx="1503774" cy="109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8172450" cy="2387600"/>
          </a:xfrm>
        </p:spPr>
        <p:txBody>
          <a:bodyPr/>
          <a:lstStyle/>
          <a:p>
            <a:r>
              <a:rPr lang="en-GB" dirty="0"/>
              <a:t>Express one quantity as a fraction of another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1826" y="3818347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Express one quantity as a fraction of another, where the fraction is less than 1 or greater than 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22514" y="444137"/>
            <a:ext cx="2338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Grade F/G</a:t>
            </a:r>
            <a:endParaRPr lang="en-GB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2500267" y="5120773"/>
            <a:ext cx="428111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/>
              <a:t>If you have any questions regarding these resources or come across any errors, please contact </a:t>
            </a:r>
          </a:p>
          <a:p>
            <a:pPr algn="ctr"/>
            <a:r>
              <a:rPr lang="en-US" sz="2000" b="1" dirty="0"/>
              <a:t>helpful-report@pixl.org.uk</a:t>
            </a:r>
          </a:p>
        </p:txBody>
      </p:sp>
    </p:spTree>
    <p:extLst>
      <p:ext uri="{BB962C8B-B14F-4D97-AF65-F5344CB8AC3E}">
        <p14:creationId xmlns:p14="http://schemas.microsoft.com/office/powerpoint/2010/main" val="38656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Key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850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Fraction</a:t>
            </a:r>
          </a:p>
          <a:p>
            <a:pPr marL="0" indent="0">
              <a:buNone/>
            </a:pPr>
            <a:r>
              <a:rPr lang="en-GB" dirty="0"/>
              <a:t>Quantity</a:t>
            </a:r>
          </a:p>
          <a:p>
            <a:pPr marL="0" indent="0">
              <a:buNone/>
            </a:pPr>
            <a:r>
              <a:rPr lang="en-GB" dirty="0"/>
              <a:t>Units</a:t>
            </a:r>
          </a:p>
        </p:txBody>
      </p:sp>
    </p:spTree>
    <p:extLst>
      <p:ext uri="{BB962C8B-B14F-4D97-AF65-F5344CB8AC3E}">
        <p14:creationId xmlns:p14="http://schemas.microsoft.com/office/powerpoint/2010/main" val="43352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16" y="8962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express one quantity as a fraction of another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6875" y="1705841"/>
            <a:ext cx="8118475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1)  Write 6g as a fraction of 14g.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729" y="2627263"/>
            <a:ext cx="933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 6</a:t>
            </a:r>
          </a:p>
          <a:p>
            <a:r>
              <a:rPr lang="en-US" sz="2800" dirty="0"/>
              <a:t>14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4912" y="3689807"/>
            <a:ext cx="14396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Simplify:</a:t>
            </a:r>
          </a:p>
          <a:p>
            <a:r>
              <a:rPr lang="en-US" sz="2800" dirty="0"/>
              <a:t>   </a:t>
            </a:r>
            <a:r>
              <a:rPr lang="en-US" sz="2800" u="sng" dirty="0"/>
              <a:t> 3</a:t>
            </a:r>
            <a:endParaRPr lang="en-US" sz="2800" u="sng" dirty="0">
              <a:solidFill>
                <a:schemeClr val="bg1"/>
              </a:solidFill>
            </a:endParaRPr>
          </a:p>
          <a:p>
            <a:r>
              <a:rPr lang="en-US" sz="2800" dirty="0"/>
              <a:t>    7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444625" y="2039216"/>
            <a:ext cx="508000" cy="809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597026" y="2134466"/>
            <a:ext cx="3070224" cy="1231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82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16" y="8962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express one quantity as a fraction of another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6875" y="1682750"/>
            <a:ext cx="8118475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2)  Write 5cm as a fraction of a meter.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729" y="2604172"/>
            <a:ext cx="933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   5   </a:t>
            </a:r>
          </a:p>
          <a:p>
            <a:r>
              <a:rPr lang="en-US" sz="2800" dirty="0"/>
              <a:t>100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5913" y="3751919"/>
            <a:ext cx="135299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Simplify:</a:t>
            </a:r>
          </a:p>
          <a:p>
            <a:r>
              <a:rPr lang="en-US" sz="2600" dirty="0"/>
              <a:t>   </a:t>
            </a:r>
            <a:r>
              <a:rPr lang="en-US" sz="2600" u="sng" dirty="0"/>
              <a:t> 1</a:t>
            </a:r>
            <a:endParaRPr lang="en-US" sz="2600" u="sng" dirty="0">
              <a:solidFill>
                <a:schemeClr val="bg1"/>
              </a:solidFill>
            </a:endParaRPr>
          </a:p>
          <a:p>
            <a:r>
              <a:rPr lang="en-US" sz="2600" dirty="0"/>
              <a:t>   20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5735" y="2135054"/>
            <a:ext cx="1862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1 m = 100 cm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444625" y="2016125"/>
            <a:ext cx="508000" cy="809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597026" y="2174875"/>
            <a:ext cx="3800474" cy="1168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79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16" y="89626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How to express one quantity as a fraction of another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6875" y="1682750"/>
            <a:ext cx="8118475" cy="4494213"/>
          </a:xfrm>
        </p:spPr>
        <p:txBody>
          <a:bodyPr/>
          <a:lstStyle/>
          <a:p>
            <a:pPr marL="514350" indent="-514350">
              <a:buAutoNum type="arabicParenR" startAt="3"/>
            </a:pPr>
            <a:r>
              <a:rPr lang="en-US" dirty="0"/>
              <a:t>The number of people visiting a museum reduced from 68 to 42. What fraction did it decrease by?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729" y="2604172"/>
            <a:ext cx="933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 68</a:t>
            </a:r>
          </a:p>
          <a:p>
            <a:r>
              <a:rPr lang="en-US" sz="2800" dirty="0"/>
              <a:t> 42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5913" y="3651250"/>
            <a:ext cx="135299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Simplify:</a:t>
            </a:r>
          </a:p>
          <a:p>
            <a:r>
              <a:rPr lang="en-US" sz="2600" dirty="0"/>
              <a:t>   </a:t>
            </a:r>
            <a:r>
              <a:rPr lang="en-US" sz="2600" u="sng" dirty="0"/>
              <a:t> 34</a:t>
            </a:r>
            <a:endParaRPr lang="en-US" sz="2600" u="sng" dirty="0">
              <a:solidFill>
                <a:schemeClr val="bg1"/>
              </a:solidFill>
            </a:endParaRPr>
          </a:p>
          <a:p>
            <a:r>
              <a:rPr lang="en-US" sz="2600" dirty="0"/>
              <a:t>    21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444625" y="2476500"/>
            <a:ext cx="381000" cy="349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597027" y="2476500"/>
            <a:ext cx="1095373" cy="866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5913" y="4880448"/>
            <a:ext cx="638200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Simplify again by converting to mixed fraction</a:t>
            </a:r>
          </a:p>
          <a:p>
            <a:r>
              <a:rPr lang="en-US" sz="2600" dirty="0"/>
              <a:t>   </a:t>
            </a:r>
            <a:r>
              <a:rPr lang="en-US" sz="2600" u="sng" dirty="0"/>
              <a:t> 13</a:t>
            </a:r>
            <a:endParaRPr lang="en-US" sz="2600" u="sng" dirty="0">
              <a:solidFill>
                <a:schemeClr val="bg1"/>
              </a:solidFill>
            </a:endParaRPr>
          </a:p>
          <a:p>
            <a:r>
              <a:rPr lang="en-US" sz="2600" dirty="0"/>
              <a:t>    21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5913" y="5390207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333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9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442882" y="1162399"/>
            <a:ext cx="8994713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kumimoji="0" lang="en-GB" sz="240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Write</a:t>
            </a:r>
            <a:r>
              <a:rPr kumimoji="0" lang="en-GB" sz="2400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the first quantity as a fraction of the second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/>
              <a:t>		a) 20 days and 45 days 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		b) 30p and £6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		c) 3kg and 200g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cs typeface="Arial" pitchFamily="34" charset="0"/>
              </a:rPr>
              <a:t>		d) 20 minutes and 2 hours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cs typeface="Arial" pitchFamily="34" charset="0"/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arenR" startAt="2"/>
            </a:pPr>
            <a:r>
              <a:rPr lang="en-GB" sz="2400" dirty="0">
                <a:cs typeface="Arial" pitchFamily="34" charset="0"/>
              </a:rPr>
              <a:t>In a class of 32, 18 pupils are girls. What fraction of the class are </a:t>
            </a:r>
            <a:r>
              <a:rPr lang="en-GB" sz="2400" u="sng" dirty="0">
                <a:cs typeface="Arial" pitchFamily="34" charset="0"/>
              </a:rPr>
              <a:t>boys</a:t>
            </a:r>
            <a:r>
              <a:rPr lang="en-GB" sz="2400" dirty="0">
                <a:cs typeface="Arial" pitchFamily="34" charset="0"/>
              </a:rPr>
              <a:t>?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cs typeface="Arial" pitchFamily="34" charset="0"/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arenR" startAt="3"/>
            </a:pPr>
            <a:r>
              <a:rPr lang="en-GB" sz="2400" dirty="0">
                <a:cs typeface="Arial" pitchFamily="34" charset="0"/>
              </a:rPr>
              <a:t>A car journey took 10 hours to complete. What fraction of the day was spent on the journey?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>
              <a:cs typeface="Arial" pitchFamily="34" charset="0"/>
            </a:endParaRPr>
          </a:p>
          <a:p>
            <a:pPr marL="914400" lvl="1" indent="-4572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arenR" startAt="4"/>
            </a:pPr>
            <a:r>
              <a:rPr lang="en-GB" sz="2400" dirty="0">
                <a:cs typeface="Arial" pitchFamily="34" charset="0"/>
              </a:rPr>
              <a:t>The number of trees in a forest increased from 80 to 125 from 2001 to 2016. What fraction had the number of trees increased? 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1125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How to express one quantity as a fraction of another – Now you try </a:t>
            </a:r>
            <a:r>
              <a:rPr lang="is-IS" sz="3200" b="1" dirty="0"/>
              <a:t>…</a:t>
            </a:r>
            <a:endParaRPr lang="en-GB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-381000" y="994077"/>
                <a:ext cx="8994713" cy="5832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971550" marR="0" lvl="1" indent="-51435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AutoNum type="arabicParenR"/>
                  <a:tabLst/>
                </a:pPr>
                <a:r>
                  <a:rPr kumimoji="0" lang="en-GB" sz="2400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rPr>
                  <a:t>Write</a:t>
                </a:r>
                <a:r>
                  <a:rPr kumimoji="0" lang="en-GB" sz="2400" i="0" u="sng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Arial" pitchFamily="34" charset="0"/>
                  </a:rPr>
                  <a:t> the first quantity as a fraction of the second</a:t>
                </a:r>
              </a:p>
              <a:p>
                <a:pPr lvl="1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/>
                  <a:t>		a) 20 days and 45 days      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bg-BG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2400" dirty="0"/>
              </a:p>
              <a:p>
                <a:pPr lvl="1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/>
                  <a:t>		b) 30p and £6				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30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600</m:t>
                        </m:r>
                      </m:den>
                    </m:f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20</m:t>
                        </m:r>
                      </m:den>
                    </m:f>
                  </m:oMath>
                </a14:m>
                <a:endParaRPr lang="en-US" sz="2400" dirty="0"/>
              </a:p>
              <a:p>
                <a:pPr lvl="1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/>
                  <a:t>		c) 3kg and 200g	      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3000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200</m:t>
                        </m:r>
                      </m:den>
                    </m:f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charset="0"/>
                      </a:rPr>
                      <m:t>15</m:t>
                    </m:r>
                  </m:oMath>
                </a14:m>
                <a:endParaRPr lang="en-US" sz="2400" dirty="0"/>
              </a:p>
              <a:p>
                <a:pPr lvl="1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>
                    <a:cs typeface="Arial" pitchFamily="34" charset="0"/>
                  </a:rPr>
                  <a:t>		d )20 minutes and 2 hours 		</a:t>
                </a:r>
                <a:r>
                  <a:rPr lang="en-US" sz="2400" dirty="0">
                    <a:solidFill>
                      <a:schemeClr val="accent1"/>
                    </a:solidFill>
                    <a:cs typeface="Arial" pitchFamily="34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120</m:t>
                        </m:r>
                      </m:den>
                    </m:f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400" dirty="0">
                  <a:cs typeface="Arial" pitchFamily="34" charset="0"/>
                </a:endParaRPr>
              </a:p>
              <a:p>
                <a:pPr marL="914400" lvl="1" indent="-457200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buAutoNum type="arabicParenR" startAt="2"/>
                </a:pPr>
                <a:r>
                  <a:rPr lang="en-GB" sz="2400" dirty="0">
                    <a:cs typeface="Arial" pitchFamily="34" charset="0"/>
                  </a:rPr>
                  <a:t>In a class of 32, 18 pupils are girls. What fraction of the class are </a:t>
                </a:r>
                <a:r>
                  <a:rPr lang="en-GB" sz="2400" u="sng" dirty="0">
                    <a:cs typeface="Arial" pitchFamily="34" charset="0"/>
                  </a:rPr>
                  <a:t>boys</a:t>
                </a:r>
                <a:r>
                  <a:rPr lang="en-GB" sz="2400" dirty="0">
                    <a:cs typeface="Arial" pitchFamily="34" charset="0"/>
                  </a:rPr>
                  <a:t>?						</a:t>
                </a:r>
                <a:r>
                  <a:rPr lang="en-GB" sz="2400" dirty="0">
                    <a:solidFill>
                      <a:schemeClr val="accent1"/>
                    </a:solidFill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GB" sz="2400" dirty="0">
                  <a:cs typeface="Arial" pitchFamily="34" charset="0"/>
                </a:endParaRPr>
              </a:p>
              <a:p>
                <a:pPr marL="914400" lvl="1" indent="-457200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buAutoNum type="arabicParenR" startAt="3"/>
                </a:pPr>
                <a:r>
                  <a:rPr lang="en-GB" sz="2400" dirty="0">
                    <a:cs typeface="Arial" pitchFamily="34" charset="0"/>
                  </a:rPr>
                  <a:t>A car journey took 10 hours to complete. What fraction of the day was spent on the journey?		</a:t>
                </a:r>
                <a:r>
                  <a:rPr lang="en-GB" sz="2400" dirty="0">
                    <a:solidFill>
                      <a:schemeClr val="accent1"/>
                    </a:solidFill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>
                  <a:cs typeface="Arial" pitchFamily="34" charset="0"/>
                </a:endParaRPr>
              </a:p>
              <a:p>
                <a:pPr marL="914400" lvl="1" indent="-457200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buAutoNum type="arabicParenR" startAt="4"/>
                </a:pPr>
                <a:r>
                  <a:rPr lang="en-GB" sz="2400" dirty="0">
                    <a:cs typeface="Arial" pitchFamily="34" charset="0"/>
                  </a:rPr>
                  <a:t>The number of trees in a forest increased from 80 to 125 from 2001 to 2016. What fraction of the number of trees in 2001 had it  increased in 2016? 				</a:t>
                </a:r>
                <a:r>
                  <a:rPr lang="en-GB" sz="2400" dirty="0">
                    <a:solidFill>
                      <a:schemeClr val="accent1"/>
                    </a:solidFill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</m:den>
                    </m:f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bg-BG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US" sz="2400" dirty="0"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81000" y="994077"/>
                <a:ext cx="8994713" cy="5832174"/>
              </a:xfrm>
              <a:prstGeom prst="rect">
                <a:avLst/>
              </a:prstGeom>
              <a:blipFill rotWithShape="0">
                <a:blip r:embed="rId2"/>
                <a:stretch>
                  <a:fillRect r="-162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>
          <a:xfrm>
            <a:off x="111125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/>
              <a:t>How to express one quantity as a fraction of another – Now you try </a:t>
            </a:r>
            <a:r>
              <a:rPr lang="is-IS" sz="3200" b="1" dirty="0"/>
              <a:t>…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58511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50" y="111126"/>
            <a:ext cx="7886700" cy="1325563"/>
          </a:xfrm>
        </p:spPr>
        <p:txBody>
          <a:bodyPr/>
          <a:lstStyle/>
          <a:p>
            <a:r>
              <a:rPr lang="en-GB" b="1" dirty="0"/>
              <a:t>Problem Solving and Reasoning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9574" y="1551305"/>
            <a:ext cx="86504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There are 60 pens in a pencil case. Out of these, 32 are blue and 1/4 of the blue pens do not work. What fraction of the pens are blue and </a:t>
            </a:r>
            <a:r>
              <a:rPr lang="en-GB" sz="2800" u="sng" dirty="0"/>
              <a:t>do work</a:t>
            </a:r>
            <a:r>
              <a:rPr lang="en-GB" sz="2800" dirty="0"/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9876" y="2825006"/>
            <a:ext cx="8874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>
                <a:solidFill>
                  <a:schemeClr val="accent1">
                    <a:lumMod val="75000"/>
                  </a:schemeClr>
                </a:solidFill>
              </a:rPr>
              <a:t>1/4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of the 32 pens = 8 pens are blue and do not work.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1729" y="3715422"/>
            <a:ext cx="933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accent1"/>
                </a:solidFill>
              </a:rPr>
              <a:t> 24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 60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4287" y="4714466"/>
            <a:ext cx="14396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Simplify: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   </a:t>
            </a:r>
            <a:r>
              <a:rPr lang="en-US" sz="2800" u="sng" dirty="0">
                <a:solidFill>
                  <a:schemeClr val="accent1"/>
                </a:solidFill>
              </a:rPr>
              <a:t> 2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    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9876" y="3251550"/>
            <a:ext cx="8874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32 – 8 = 24 pens are blue and </a:t>
            </a:r>
            <a:r>
              <a:rPr lang="en-GB" sz="2400" u="sng" dirty="0">
                <a:solidFill>
                  <a:schemeClr val="accent1">
                    <a:lumMod val="75000"/>
                  </a:schemeClr>
                </a:solidFill>
              </a:rPr>
              <a:t>do work.</a:t>
            </a:r>
          </a:p>
        </p:txBody>
      </p:sp>
    </p:spTree>
    <p:extLst>
      <p:ext uri="{BB962C8B-B14F-4D97-AF65-F5344CB8AC3E}">
        <p14:creationId xmlns:p14="http://schemas.microsoft.com/office/powerpoint/2010/main" val="306383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1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0"/>
            <a:ext cx="7886700" cy="1325563"/>
          </a:xfrm>
        </p:spPr>
        <p:txBody>
          <a:bodyPr/>
          <a:lstStyle/>
          <a:p>
            <a:r>
              <a:rPr lang="en-GB" b="1" dirty="0"/>
              <a:t>Reason and explain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" y="1428749"/>
            <a:ext cx="9118600" cy="5921375"/>
          </a:xfrm>
        </p:spPr>
        <p:txBody>
          <a:bodyPr/>
          <a:lstStyle/>
          <a:p>
            <a:r>
              <a:rPr lang="en-GB" dirty="0"/>
              <a:t>In which areas of our life would we need this skill? </a:t>
            </a:r>
          </a:p>
          <a:p>
            <a:r>
              <a:rPr lang="en-GB" dirty="0"/>
              <a:t>Prove that 12 as a fraction of 25 is equivalent to 48%.</a:t>
            </a:r>
          </a:p>
          <a:p>
            <a:r>
              <a:rPr lang="en-GB" dirty="0"/>
              <a:t>Ali got 26 marks out of 50 in a maths test. In a science test he scored 11 marks out of 20. In </a:t>
            </a:r>
            <a:r>
              <a:rPr lang="en-GB"/>
              <a:t>which subject did he achieve a </a:t>
            </a:r>
            <a:r>
              <a:rPr lang="en-GB" dirty="0"/>
              <a:t>better fraction of marks?</a:t>
            </a:r>
          </a:p>
        </p:txBody>
      </p:sp>
    </p:spTree>
    <p:extLst>
      <p:ext uri="{BB962C8B-B14F-4D97-AF65-F5344CB8AC3E}">
        <p14:creationId xmlns:p14="http://schemas.microsoft.com/office/powerpoint/2010/main" val="198240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</TotalTime>
  <Words>377</Words>
  <Application>Microsoft Macintosh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Lucida Grande</vt:lpstr>
      <vt:lpstr>Office Theme</vt:lpstr>
      <vt:lpstr>Express one quantity as a fraction of another</vt:lpstr>
      <vt:lpstr>Key Vocabulary</vt:lpstr>
      <vt:lpstr>How to express one quantity as a fraction of another</vt:lpstr>
      <vt:lpstr>How to express one quantity as a fraction of another</vt:lpstr>
      <vt:lpstr>How to express one quantity as a fraction of another</vt:lpstr>
      <vt:lpstr>PowerPoint Presentation</vt:lpstr>
      <vt:lpstr>PowerPoint Presentation</vt:lpstr>
      <vt:lpstr>Problem Solving and Reasoning</vt:lpstr>
      <vt:lpstr>Reason and explain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Moody</dc:creator>
  <cp:lastModifiedBy>PiXL 1</cp:lastModifiedBy>
  <cp:revision>234</cp:revision>
  <dcterms:created xsi:type="dcterms:W3CDTF">2016-01-18T14:56:17Z</dcterms:created>
  <dcterms:modified xsi:type="dcterms:W3CDTF">2018-11-13T14:46:33Z</dcterms:modified>
</cp:coreProperties>
</file>