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omments/comment1.xml" ContentType="application/vnd.openxmlformats-officedocument.presentationml.comments+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omments/comment2.xml" ContentType="application/vnd.openxmlformats-officedocument.presentationml.comments+xml"/>
  <Override PartName="/ppt/notesSlides/notesSlide48.xml" ContentType="application/vnd.openxmlformats-officedocument.presentationml.notesSlide+xml"/>
  <Override PartName="/ppt/comments/comment3.xml" ContentType="application/vnd.openxmlformats-officedocument.presentationml.comments+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comments/comment4.xml" ContentType="application/vnd.openxmlformats-officedocument.presentationml.comments+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38"/>
  </p:notesMasterIdLst>
  <p:sldIdLst>
    <p:sldId id="257" r:id="rId2"/>
    <p:sldId id="259" r:id="rId3"/>
    <p:sldId id="260" r:id="rId4"/>
    <p:sldId id="261" r:id="rId5"/>
    <p:sldId id="262" r:id="rId6"/>
    <p:sldId id="263" r:id="rId7"/>
    <p:sldId id="264" r:id="rId8"/>
    <p:sldId id="265" r:id="rId9"/>
    <p:sldId id="39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389" r:id="rId30"/>
    <p:sldId id="285" r:id="rId31"/>
    <p:sldId id="286" r:id="rId32"/>
    <p:sldId id="287" r:id="rId33"/>
    <p:sldId id="288" r:id="rId34"/>
    <p:sldId id="289" r:id="rId35"/>
    <p:sldId id="390" r:id="rId36"/>
    <p:sldId id="290" r:id="rId37"/>
    <p:sldId id="291" r:id="rId38"/>
    <p:sldId id="292" r:id="rId39"/>
    <p:sldId id="293" r:id="rId40"/>
    <p:sldId id="294" r:id="rId41"/>
    <p:sldId id="391" r:id="rId42"/>
    <p:sldId id="295" r:id="rId43"/>
    <p:sldId id="296" r:id="rId44"/>
    <p:sldId id="297" r:id="rId45"/>
    <p:sldId id="298" r:id="rId46"/>
    <p:sldId id="299" r:id="rId47"/>
    <p:sldId id="300" r:id="rId48"/>
    <p:sldId id="301" r:id="rId49"/>
    <p:sldId id="302" r:id="rId50"/>
    <p:sldId id="303" r:id="rId51"/>
    <p:sldId id="305" r:id="rId52"/>
    <p:sldId id="310" r:id="rId53"/>
    <p:sldId id="306" r:id="rId54"/>
    <p:sldId id="307" r:id="rId55"/>
    <p:sldId id="304" r:id="rId56"/>
    <p:sldId id="308" r:id="rId57"/>
    <p:sldId id="309" r:id="rId58"/>
    <p:sldId id="311" r:id="rId59"/>
    <p:sldId id="392" r:id="rId60"/>
    <p:sldId id="312" r:id="rId61"/>
    <p:sldId id="313" r:id="rId62"/>
    <p:sldId id="314" r:id="rId63"/>
    <p:sldId id="394" r:id="rId64"/>
    <p:sldId id="315" r:id="rId65"/>
    <p:sldId id="316" r:id="rId66"/>
    <p:sldId id="317" r:id="rId67"/>
    <p:sldId id="318" r:id="rId68"/>
    <p:sldId id="319" r:id="rId69"/>
    <p:sldId id="320" r:id="rId70"/>
    <p:sldId id="321" r:id="rId71"/>
    <p:sldId id="322" r:id="rId72"/>
    <p:sldId id="324" r:id="rId73"/>
    <p:sldId id="325" r:id="rId74"/>
    <p:sldId id="326" r:id="rId75"/>
    <p:sldId id="327" r:id="rId76"/>
    <p:sldId id="328" r:id="rId77"/>
    <p:sldId id="329" r:id="rId78"/>
    <p:sldId id="330" r:id="rId79"/>
    <p:sldId id="331" r:id="rId80"/>
    <p:sldId id="332" r:id="rId81"/>
    <p:sldId id="333" r:id="rId82"/>
    <p:sldId id="334" r:id="rId83"/>
    <p:sldId id="335" r:id="rId84"/>
    <p:sldId id="336" r:id="rId85"/>
    <p:sldId id="337" r:id="rId86"/>
    <p:sldId id="338" r:id="rId87"/>
    <p:sldId id="339" r:id="rId88"/>
    <p:sldId id="340" r:id="rId89"/>
    <p:sldId id="341" r:id="rId90"/>
    <p:sldId id="342" r:id="rId91"/>
    <p:sldId id="343" r:id="rId92"/>
    <p:sldId id="344" r:id="rId93"/>
    <p:sldId id="345" r:id="rId94"/>
    <p:sldId id="346" r:id="rId95"/>
    <p:sldId id="347" r:id="rId96"/>
    <p:sldId id="348" r:id="rId97"/>
    <p:sldId id="349" r:id="rId98"/>
    <p:sldId id="350" r:id="rId99"/>
    <p:sldId id="351" r:id="rId100"/>
    <p:sldId id="352" r:id="rId101"/>
    <p:sldId id="353" r:id="rId102"/>
    <p:sldId id="354" r:id="rId103"/>
    <p:sldId id="355" r:id="rId104"/>
    <p:sldId id="356" r:id="rId105"/>
    <p:sldId id="357" r:id="rId106"/>
    <p:sldId id="358" r:id="rId107"/>
    <p:sldId id="359" r:id="rId108"/>
    <p:sldId id="360" r:id="rId109"/>
    <p:sldId id="361" r:id="rId110"/>
    <p:sldId id="362" r:id="rId111"/>
    <p:sldId id="363" r:id="rId112"/>
    <p:sldId id="364" r:id="rId113"/>
    <p:sldId id="365" r:id="rId114"/>
    <p:sldId id="366" r:id="rId115"/>
    <p:sldId id="367" r:id="rId116"/>
    <p:sldId id="368" r:id="rId117"/>
    <p:sldId id="369" r:id="rId118"/>
    <p:sldId id="370" r:id="rId119"/>
    <p:sldId id="371" r:id="rId120"/>
    <p:sldId id="372" r:id="rId121"/>
    <p:sldId id="373" r:id="rId122"/>
    <p:sldId id="374" r:id="rId123"/>
    <p:sldId id="375" r:id="rId124"/>
    <p:sldId id="376" r:id="rId125"/>
    <p:sldId id="377" r:id="rId126"/>
    <p:sldId id="378" r:id="rId127"/>
    <p:sldId id="379" r:id="rId128"/>
    <p:sldId id="380" r:id="rId129"/>
    <p:sldId id="381" r:id="rId130"/>
    <p:sldId id="382" r:id="rId131"/>
    <p:sldId id="383" r:id="rId132"/>
    <p:sldId id="384" r:id="rId133"/>
    <p:sldId id="385" r:id="rId134"/>
    <p:sldId id="386" r:id="rId135"/>
    <p:sldId id="387" r:id="rId136"/>
    <p:sldId id="388" r:id="rId137"/>
  </p:sldIdLst>
  <p:sldSz cx="9144000" cy="6858000" type="screen4x3"/>
  <p:notesSz cx="6858000" cy="9144000"/>
  <p:embeddedFontLst>
    <p:embeddedFont>
      <p:font typeface="Raleway" charset="0"/>
      <p:regular r:id="rId139"/>
      <p:bold r:id="rId140"/>
      <p:italic r:id="rId141"/>
      <p:boldItalic r:id="rId142"/>
    </p:embeddedFont>
    <p:embeddedFont>
      <p:font typeface="Montserrat Thin" charset="0"/>
      <p:regular r:id="rId143"/>
      <p:bold r:id="rId144"/>
      <p:italic r:id="rId145"/>
      <p:boldItalic r:id="rId146"/>
    </p:embeddedFont>
    <p:embeddedFont>
      <p:font typeface="Gill Sans" charset="0"/>
      <p:regular r:id="rId147"/>
      <p:bold r:id="rId148"/>
    </p:embeddedFont>
    <p:embeddedFont>
      <p:font typeface="Georgia" pitchFamily="18" charset="0"/>
      <p:regular r:id="rId149"/>
      <p:bold r:id="rId150"/>
      <p:italic r:id="rId151"/>
      <p:boldItalic r:id="rId152"/>
    </p:embeddedFont>
    <p:embeddedFont>
      <p:font typeface="Calibri" pitchFamily="34" charset="0"/>
      <p:regular r:id="rId153"/>
      <p:bold r:id="rId154"/>
      <p:italic r:id="rId155"/>
      <p:boldItalic r:id="rId156"/>
    </p:embeddedFont>
    <p:embeddedFont>
      <p:font typeface="Century Gothic" pitchFamily="34" charset="0"/>
      <p:regular r:id="rId157"/>
      <p:bold r:id="rId158"/>
      <p:italic r:id="rId159"/>
      <p:boldItalic r:id="rId160"/>
    </p:embeddedFont>
    <p:embeddedFont>
      <p:font typeface="PT Sans" charset="0"/>
      <p:regular r:id="rId161"/>
      <p:bold r:id="rId162"/>
      <p:italic r:id="rId163"/>
      <p:boldItalic r:id="rId164"/>
    </p:embeddedFont>
    <p:embeddedFont>
      <p:font typeface="Open Sans" charset="0"/>
      <p:regular r:id="rId165"/>
      <p:bold r:id="rId166"/>
      <p:italic r:id="rId167"/>
      <p:boldItalic r:id="rId168"/>
    </p:embeddedFont>
    <p:embeddedFont>
      <p:font typeface="Quattrocento Sans" charset="0"/>
      <p:regular r:id="rId169"/>
      <p:bold r:id="rId170"/>
      <p:italic r:id="rId171"/>
      <p:boldItalic r:id="rId172"/>
    </p:embeddedFont>
    <p:embeddedFont>
      <p:font typeface="Trebuchet MS" pitchFamily="34" charset="0"/>
      <p:regular r:id="rId173"/>
      <p:bold r:id="rId174"/>
      <p:italic r:id="rId175"/>
      <p:boldItalic r:id="rId176"/>
    </p:embeddedFont>
    <p:embeddedFont>
      <p:font typeface="Lora" charset="0"/>
      <p:regular r:id="rId177"/>
      <p:bold r:id="rId178"/>
      <p:italic r:id="rId179"/>
      <p:boldItalic r:id="rId180"/>
    </p:embeddedFont>
    <p:embeddedFont>
      <p:font typeface="Roboto" charset="0"/>
      <p:regular r:id="rId181"/>
      <p:bold r:id="rId182"/>
      <p:italic r:id="rId183"/>
      <p:boldItalic r:id="rId18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p15:guide orient="horz" pos="103" id="1">
          <p15:clr>
            <a:srgbClr val="000000"/>
          </p15:clr>
        </p15:guide>
        <p15:guide pos="2880" id="2">
          <p15:clr>
            <a:srgbClr val="000000"/>
          </p15:clr>
        </p15:guide>
        <p15:guide pos="288" id="3">
          <p15:clr>
            <a:srgbClr val="9AA0A6"/>
          </p15:clr>
        </p15:guide>
        <p15:guide pos="5472" id="4">
          <p15:clr>
            <a:srgbClr val="9AA0A6"/>
          </p15:clr>
        </p15:guide>
        <p15:guide orient="horz" pos="801" id="5">
          <p15:clr>
            <a:srgbClr val="9AA0A6"/>
          </p15:clr>
        </p15:guide>
      </p15:sldGuideLst>
    </p:ext>
    <p: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oundtripDataSignature="AMtx7mh0urMeaO1j33iIMd6loQon1UTogw==" r:id="rId185"/>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Evelyn Schur" initials="" lastIdx="7" clrIdx="0"/>
  <p:cmAuthor id="1" name="Kaylee Jung" initials=""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591" autoAdjust="0"/>
    <p:restoredTop sz="94660"/>
  </p:normalViewPr>
  <p:slideViewPr>
    <p:cSldViewPr snapToGrid="0">
      <p:cViewPr>
        <p:scale>
          <a:sx n="165" d="100"/>
          <a:sy n="165" d="100"/>
        </p:scale>
        <p:origin x="-4626" y="174"/>
      </p:cViewPr>
      <p:guideLst>
        <p:guide orient="horz" pos="103"/>
        <p:guide orient="horz" pos="801"/>
        <p:guide pos="2880"/>
        <p:guide pos="288"/>
        <p:guide pos="547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notesMaster" Target="notesMasters/notesMaster1.xml"/><Relationship Id="rId154" Type="http://schemas.openxmlformats.org/officeDocument/2006/relationships/font" Target="fonts/font16.fntdata"/><Relationship Id="rId159" Type="http://schemas.openxmlformats.org/officeDocument/2006/relationships/font" Target="fonts/font21.fntdata"/><Relationship Id="rId175" Type="http://schemas.openxmlformats.org/officeDocument/2006/relationships/font" Target="fonts/font37.fntdata"/><Relationship Id="rId170" Type="http://schemas.openxmlformats.org/officeDocument/2006/relationships/font" Target="fonts/font32.fntdata"/><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font" Target="fonts/font6.fntdata"/><Relationship Id="rId149" Type="http://schemas.openxmlformats.org/officeDocument/2006/relationships/font" Target="fonts/font11.fntdata"/><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font" Target="fonts/font22.fntdata"/><Relationship Id="rId165" Type="http://schemas.openxmlformats.org/officeDocument/2006/relationships/font" Target="fonts/font27.fntdata"/><Relationship Id="rId181" Type="http://schemas.openxmlformats.org/officeDocument/2006/relationships/font" Target="fonts/font43.fntdata"/><Relationship Id="rId186" Type="http://schemas.openxmlformats.org/officeDocument/2006/relationships/commentAuthors" Target="commentAuthor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font" Target="fonts/font1.fntdata"/><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font" Target="fonts/font12.fntdata"/><Relationship Id="rId155" Type="http://schemas.openxmlformats.org/officeDocument/2006/relationships/font" Target="fonts/font17.fntdata"/><Relationship Id="rId171" Type="http://schemas.openxmlformats.org/officeDocument/2006/relationships/font" Target="fonts/font33.fntdata"/><Relationship Id="rId176" Type="http://schemas.openxmlformats.org/officeDocument/2006/relationships/font" Target="fonts/font38.fntdata"/><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font" Target="fonts/font2.fntdata"/><Relationship Id="rId145" Type="http://schemas.openxmlformats.org/officeDocument/2006/relationships/font" Target="fonts/font7.fntdata"/><Relationship Id="rId161" Type="http://schemas.openxmlformats.org/officeDocument/2006/relationships/font" Target="fonts/font23.fntdata"/><Relationship Id="rId166" Type="http://schemas.openxmlformats.org/officeDocument/2006/relationships/font" Target="fonts/font28.fntdata"/><Relationship Id="rId182" Type="http://schemas.openxmlformats.org/officeDocument/2006/relationships/font" Target="fonts/font44.fntdata"/><Relationship Id="rId187"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font" Target="fonts/font13.fntdata"/><Relationship Id="rId156" Type="http://schemas.openxmlformats.org/officeDocument/2006/relationships/font" Target="fonts/font18.fntdata"/><Relationship Id="rId177" Type="http://schemas.openxmlformats.org/officeDocument/2006/relationships/font" Target="fonts/font39.fntdata"/><Relationship Id="rId172" Type="http://schemas.openxmlformats.org/officeDocument/2006/relationships/font" Target="fonts/font34.fntdata"/><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font" Target="fonts/font3.fntdata"/><Relationship Id="rId146" Type="http://schemas.openxmlformats.org/officeDocument/2006/relationships/font" Target="fonts/font8.fntdata"/><Relationship Id="rId167" Type="http://schemas.openxmlformats.org/officeDocument/2006/relationships/font" Target="fonts/font29.fntdata"/><Relationship Id="rId188"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font" Target="fonts/font24.fntdata"/><Relationship Id="rId183" Type="http://schemas.openxmlformats.org/officeDocument/2006/relationships/font" Target="fonts/font45.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font" Target="fonts/font19.fntdata"/><Relationship Id="rId178" Type="http://schemas.openxmlformats.org/officeDocument/2006/relationships/font" Target="fonts/font40.fntdata"/><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font" Target="fonts/font14.fntdata"/><Relationship Id="rId173" Type="http://schemas.openxmlformats.org/officeDocument/2006/relationships/font" Target="fonts/font35.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font" Target="fonts/font9.fntdata"/><Relationship Id="rId168" Type="http://schemas.openxmlformats.org/officeDocument/2006/relationships/font" Target="fonts/font30.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font" Target="fonts/font4.fntdata"/><Relationship Id="rId163" Type="http://schemas.openxmlformats.org/officeDocument/2006/relationships/font" Target="fonts/font25.fntdata"/><Relationship Id="rId184" Type="http://schemas.openxmlformats.org/officeDocument/2006/relationships/font" Target="fonts/font46.fntdata"/><Relationship Id="rId189" Type="http://schemas.openxmlformats.org/officeDocument/2006/relationships/theme" Target="theme/theme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font" Target="fonts/font20.fntdata"/><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font" Target="fonts/font15.fntdata"/><Relationship Id="rId174" Type="http://schemas.openxmlformats.org/officeDocument/2006/relationships/font" Target="fonts/font36.fntdata"/><Relationship Id="rId179" Type="http://schemas.openxmlformats.org/officeDocument/2006/relationships/font" Target="fonts/font41.fntdata"/><Relationship Id="rId190" Type="http://schemas.openxmlformats.org/officeDocument/2006/relationships/tableStyles" Target="tableStyle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font" Target="fonts/font5.fntdata"/><Relationship Id="rId148" Type="http://schemas.openxmlformats.org/officeDocument/2006/relationships/font" Target="fonts/font10.fntdata"/><Relationship Id="rId164" Type="http://schemas.openxmlformats.org/officeDocument/2006/relationships/font" Target="fonts/font26.fntdata"/><Relationship Id="rId169" Type="http://schemas.openxmlformats.org/officeDocument/2006/relationships/font" Target="fonts/font31.fntdata"/><Relationship Id="rId185"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font" Target="fonts/font42.fntdata"/></Relationships>
</file>

<file path=ppt/comments/comment1.xml><?xml version="1.0" encoding="utf-8"?>
<p:cmLst xmlns:a="http://schemas.openxmlformats.org/drawingml/2006/main" xmlns:r="http://schemas.openxmlformats.org/officeDocument/2006/relationships" xmlns:p="http://schemas.openxmlformats.org/presentationml/2006/main">
  <p:cm authorId="0" dt="2019-11-28T00:13:10.405" idx="1">
    <p:pos x="560" y="1048"/>
    <p:text>Citation needed, my own research shows the 1:1 ratio continues all the way back into thelarche so I'd wanna see where you got that.</p:text>
    <p:extLst>
      <p:ext uri="{C676402C-5697-4E1C-873F-D02D1690AC5C}">
        <p15:threadingInfo xmlns:p15="http://schemas.microsoft.com/office/powerpoint/2012/main" xmlns="" timeZoneBias="0"/>
      </p:ext>
      <p:ext uri="http://customooxmlschemas.google.com/">
        <go:slidesCustomData xmlns:go="http://customooxmlschemas.google.com/" xmlns:p15="http://schemas.microsoft.com/office/powerpoint/2012/main" xmlns="" commentPostId="AAAADySSmd4"/>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0" dt="2019-11-28T00:18:38.078" idx="2">
    <p:pos x="1280" y="1704"/>
    <p:text>Where you getting this receptor saturation stat from? Doesn't seem to be from the paper at the bottom of the slide.</p:text>
    <p:extLst>
      <p:ext uri="{C676402C-5697-4E1C-873F-D02D1690AC5C}">
        <p15:threadingInfo xmlns:p15="http://schemas.microsoft.com/office/powerpoint/2012/main" xmlns="" timeZoneBias="0"/>
      </p:ext>
      <p:ext uri="http://customooxmlschemas.google.com/">
        <go:slidesCustomData xmlns:go="http://customooxmlschemas.google.com/" xmlns:p15="http://schemas.microsoft.com/office/powerpoint/2012/main" xmlns="" commentPostId="AAAADySSmec"/>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0" dt="2019-11-28T00:21:32.330" idx="3">
    <p:pos x="336" y="1176"/>
    <p:text>Citation for speed varying for conversions from E1-&gt;E2 vs. E2-&gt;E1. Also should ideally display "17B" in a consistent manner here.</p:text>
    <p:extLst>
      <p:ext uri="{C676402C-5697-4E1C-873F-D02D1690AC5C}">
        <p15:threadingInfo xmlns:p15="http://schemas.microsoft.com/office/powerpoint/2012/main" xmlns="" timeZoneBias="0"/>
      </p:ext>
      <p:ext uri="http://customooxmlschemas.google.com/">
        <go:slidesCustomData xmlns:go="http://customooxmlschemas.google.com/" xmlns:p15="http://schemas.microsoft.com/office/powerpoint/2012/main" xmlns="" commentPostId="AAAADySSmgg"/>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1" dt="2019-10-11T20:25:31.571" idx="1">
    <p:pos x="287" y="509"/>
    <p:text>is there a citation of source for this last few quotations?</p:text>
    <p:extLst>
      <p:ext uri="{C676402C-5697-4E1C-873F-D02D1690AC5C}">
        <p15:threadingInfo xmlns:p15="http://schemas.microsoft.com/office/powerpoint/2012/main" xmlns="" timeZoneBias="0"/>
      </p:ext>
      <p:ext uri="http://customooxmlschemas.google.com/">
        <go:slidesCustomData xmlns:go="http://customooxmlschemas.google.com/" xmlns:p15="http://schemas.microsoft.com/office/powerpoint/2012/main" xmlns="" commentPostId="AAAAD2NPRs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
        <p:cNvGrpSpPr/>
        <p:nvPr/>
      </p:nvGrpSpPr>
      <p:grpSpPr>
        <a:xfrm>
          <a:off x="0" y="0"/>
          <a:ext cx="0" cy="0"/>
          <a:chOff x="0" y="0"/>
          <a:chExt cx="0" cy="0"/>
        </a:xfrm>
      </p:grpSpPr>
      <p:sp>
        <p:nvSpPr>
          <p:cNvPr id="3" name="Google Shape;3;n"/>
          <p:cNvSpPr/>
          <p:nvPr/>
        </p:nvSpPr>
        <p:spPr>
          <a:xfrm>
            <a:off x="0" y="0"/>
            <a:ext cx="6858000" cy="9144000"/>
          </a:xfrm>
          <a:prstGeom prst="roundRect">
            <a:avLst>
              <a:gd name="adj" fmla="val 5"/>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4" name="Google Shape;4;n"/>
          <p:cNvSpPr/>
          <p:nvPr/>
        </p:nvSpPr>
        <p:spPr>
          <a:xfrm>
            <a:off x="0" y="0"/>
            <a:ext cx="6858000" cy="9144000"/>
          </a:xfrm>
          <a:prstGeom prst="roundRect">
            <a:avLst>
              <a:gd name="adj" fmla="val 5"/>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5" name="Google Shape;5;n"/>
          <p:cNvSpPr txBox="1"/>
          <p:nvPr/>
        </p:nvSpPr>
        <p:spPr>
          <a:xfrm>
            <a:off x="0" y="0"/>
            <a:ext cx="2971799" cy="457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6" name="Google Shape;6;n"/>
          <p:cNvSpPr txBox="1"/>
          <p:nvPr/>
        </p:nvSpPr>
        <p:spPr>
          <a:xfrm>
            <a:off x="3884612" y="0"/>
            <a:ext cx="2971799" cy="457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7" name="Google Shape;7;n"/>
          <p:cNvSpPr>
            <a:spLocks noGrp="1" noRot="1" noChangeAspect="1"/>
          </p:cNvSpPr>
          <p:nvPr>
            <p:ph type="sldImg" idx="2"/>
          </p:nvPr>
        </p:nvSpPr>
        <p:spPr>
          <a:xfrm>
            <a:off x="1143000" y="685800"/>
            <a:ext cx="4568825" cy="3425823"/>
          </a:xfrm>
          <a:custGeom>
            <a:avLst/>
            <a:gdLst/>
            <a:ahLst/>
            <a:cxnLst/>
            <a:rect l="l" t="t" r="r" b="b"/>
            <a:pathLst>
              <a:path w="120000" h="120000" extrusionOk="0">
                <a:moveTo>
                  <a:pt x="0" y="0"/>
                </a:moveTo>
                <a:lnTo>
                  <a:pt x="120000" y="0"/>
                </a:lnTo>
                <a:lnTo>
                  <a:pt x="120000" y="120000"/>
                </a:lnTo>
                <a:lnTo>
                  <a:pt x="0" y="120000"/>
                </a:lnTo>
                <a:close/>
              </a:path>
            </a:pathLst>
          </a:custGeom>
          <a:noFill/>
          <a:ln w="9525" cap="sq" cmpd="sng">
            <a:solidFill>
              <a:srgbClr val="000000"/>
            </a:solidFill>
            <a:prstDash val="solid"/>
            <a:miter lim="8000"/>
            <a:headEnd type="none" w="sm" len="sm"/>
            <a:tailEnd type="none" w="sm" len="sm"/>
          </a:ln>
        </p:spPr>
      </p:sp>
      <p:sp>
        <p:nvSpPr>
          <p:cNvPr id="8" name="Google Shape;8;n"/>
          <p:cNvSpPr txBox="1">
            <a:spLocks noGrp="1"/>
          </p:cNvSpPr>
          <p:nvPr>
            <p:ph type="body" idx="1"/>
          </p:nvPr>
        </p:nvSpPr>
        <p:spPr>
          <a:xfrm>
            <a:off x="685800" y="4343400"/>
            <a:ext cx="5483224" cy="4111625"/>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L="914400" marR="0" lvl="1" indent="-228600"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L="1371600" marR="0" lvl="2" indent="-228600"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L="1828800" marR="0" lvl="3" indent="-228600"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2286000" marR="0" lvl="4" indent="-228600"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228600"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L="3200400" marR="0" lvl="6" indent="-228600"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L="3657600" marR="0" lvl="7" indent="-228600"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L="4114800" marR="0" lvl="8" indent="-228600"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9" name="Google Shape;9;n"/>
          <p:cNvSpPr txBox="1"/>
          <p:nvPr/>
        </p:nvSpPr>
        <p:spPr>
          <a:xfrm>
            <a:off x="0" y="8685210"/>
            <a:ext cx="2971799" cy="457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10" name="Google Shape;10;n"/>
          <p:cNvSpPr txBox="1">
            <a:spLocks noGrp="1"/>
          </p:cNvSpPr>
          <p:nvPr>
            <p:ph type="sldNum" idx="12"/>
          </p:nvPr>
        </p:nvSpPr>
        <p:spPr>
          <a:xfrm>
            <a:off x="3884612" y="8685210"/>
            <a:ext cx="2968624" cy="454024"/>
          </a:xfrm>
          <a:prstGeom prst="rect">
            <a:avLst/>
          </a:prstGeom>
          <a:noFill/>
          <a:ln>
            <a:noFill/>
          </a:ln>
        </p:spPr>
        <p:txBody>
          <a:bodyPr spcFirstLastPara="1" wrap="square" lIns="90000" tIns="46800" rIns="90000" bIns="46800" anchor="b" anchorCtr="0">
            <a:noAutofit/>
          </a:bodyPr>
          <a:lstStyle/>
          <a:p>
            <a:pPr marL="215900" marR="0" lvl="0" indent="-215900" algn="r" rtl="0">
              <a:lnSpc>
                <a:spcPct val="100000"/>
              </a:lnSpc>
              <a:spcBef>
                <a:spcPts val="0"/>
              </a:spcBef>
              <a:spcAft>
                <a:spcPts val="0"/>
              </a:spcAft>
              <a:buClr>
                <a:srgbClr val="000000"/>
              </a:buClr>
              <a:buSzPts val="300"/>
              <a:buFont typeface="Times New Roman"/>
              <a:buNone/>
            </a:pPr>
            <a:fld id="{00000000-1234-1234-1234-123412341234}" type="slidenum">
              <a:rPr lang="en-US" sz="1200" b="0" i="0" u="none" strike="noStrike" cap="none">
                <a:solidFill>
                  <a:srgbClr val="000000"/>
                </a:solidFill>
                <a:latin typeface="Times New Roman"/>
                <a:ea typeface="Times New Roman"/>
                <a:cs typeface="Times New Roman"/>
                <a:sym typeface="Times New Roman"/>
              </a:rPr>
              <a:t>‹#›</a:t>
            </a:fld>
            <a:endParaRPr sz="1200" b="0" i="0" u="none" strike="noStrike" cap="none">
              <a:solidFill>
                <a:srgbClr val="000000"/>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3959687713"/>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diethylstilbestrol.co.uk/studies/des-and-gender-identity/" TargetMode="External"/><Relationship Id="rId2" Type="http://schemas.openxmlformats.org/officeDocument/2006/relationships/slide" Target="../slides/slide13.xml"/><Relationship Id="rId1" Type="http://schemas.openxmlformats.org/officeDocument/2006/relationships/notesMaster" Target="../notesMasters/notesMaster1.xml"/><Relationship Id="rId5" Type="http://schemas.openxmlformats.org/officeDocument/2006/relationships/hyperlink" Target="https://academic.oup.com/jcem/article/83/4/1348/2865608" TargetMode="External"/><Relationship Id="rId4" Type="http://schemas.openxmlformats.org/officeDocument/2006/relationships/hyperlink" Target="https://www.ncbi.nlm.nih.gov/pubmed/30905417" TargetMode="Externa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www.ncbi.nlm.nih.gov/pubmed/16112947" TargetMode="External"/><Relationship Id="rId2" Type="http://schemas.openxmlformats.org/officeDocument/2006/relationships/slide" Target="../slides/slide46.xml"/><Relationship Id="rId1" Type="http://schemas.openxmlformats.org/officeDocument/2006/relationships/notesMaster" Target="../notesMasters/notesMaster1.xml"/><Relationship Id="rId4" Type="http://schemas.openxmlformats.org/officeDocument/2006/relationships/hyperlink" Target="https://www.ncbi.nlm.nih.gov/pubmed/?term=Kuhl%20H%5bAuthor%5d&amp;cauthor=true&amp;cauthor_uid=16112947" TargetMode="Externa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64639d4a84_0_0:notes"/>
          <p:cNvSpPr txBox="1">
            <a:spLocks noGrp="1"/>
          </p:cNvSpPr>
          <p:nvPr>
            <p:ph type="body" idx="1"/>
          </p:nvPr>
        </p:nvSpPr>
        <p:spPr>
          <a:xfrm>
            <a:off x="685800" y="4343400"/>
            <a:ext cx="5483100" cy="4111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450"/>
              <a:buFont typeface="Arial"/>
              <a:buNone/>
            </a:pPr>
            <a:endParaRPr sz="1800" b="0" i="0" u="none" strike="noStrike" cap="none">
              <a:solidFill>
                <a:schemeClr val="dk1"/>
              </a:solidFill>
              <a:latin typeface="Arial"/>
              <a:ea typeface="Arial"/>
              <a:cs typeface="Arial"/>
              <a:sym typeface="Arial"/>
            </a:endParaRPr>
          </a:p>
        </p:txBody>
      </p:sp>
      <p:sp>
        <p:nvSpPr>
          <p:cNvPr id="132" name="Google Shape;132;g64639d4a84_0_0:notes"/>
          <p:cNvSpPr>
            <a:spLocks noGrp="1" noRot="1" noChangeAspect="1"/>
          </p:cNvSpPr>
          <p:nvPr>
            <p:ph type="sldImg" idx="2"/>
          </p:nvPr>
        </p:nvSpPr>
        <p:spPr>
          <a:xfrm>
            <a:off x="1143000" y="685800"/>
            <a:ext cx="4568825" cy="3425825"/>
          </a:xfrm>
          <a:custGeom>
            <a:avLst/>
            <a:gdLst/>
            <a:ahLst/>
            <a:cxnLst/>
            <a:rect l="l" t="t" r="r" b="b"/>
            <a:pathLst>
              <a:path w="120000" h="120000" extrusionOk="0">
                <a:moveTo>
                  <a:pt x="0" y="0"/>
                </a:moveTo>
                <a:lnTo>
                  <a:pt x="120000" y="0"/>
                </a:lnTo>
                <a:lnTo>
                  <a:pt x="120000" y="120000"/>
                </a:lnTo>
                <a:lnTo>
                  <a:pt x="0" y="120000"/>
                </a:lnTo>
                <a:close/>
              </a:path>
            </a:pathLst>
          </a:custGeom>
          <a:noFill/>
          <a:ln w="9525" cap="sq" cmpd="sng">
            <a:solidFill>
              <a:srgbClr val="000000"/>
            </a:solidFill>
            <a:prstDash val="solid"/>
            <a:miter lim="8000"/>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8:notes"/>
          <p:cNvSpPr txBox="1"/>
          <p:nvPr/>
        </p:nvSpPr>
        <p:spPr>
          <a:xfrm>
            <a:off x="3884612" y="8685210"/>
            <a:ext cx="2968624" cy="454024"/>
          </a:xfrm>
          <a:prstGeom prst="rect">
            <a:avLst/>
          </a:prstGeom>
          <a:noFill/>
          <a:ln>
            <a:noFill/>
          </a:ln>
        </p:spPr>
        <p:txBody>
          <a:bodyPr spcFirstLastPara="1" wrap="square" lIns="90000" tIns="46800" rIns="90000" bIns="46800" anchor="b" anchorCtr="0">
            <a:noAutofit/>
          </a:bodyPr>
          <a:lstStyle/>
          <a:p>
            <a:pPr marL="215900" marR="0" lvl="0" indent="-215900" algn="r" rtl="0">
              <a:lnSpc>
                <a:spcPct val="100000"/>
              </a:lnSpc>
              <a:spcBef>
                <a:spcPts val="0"/>
              </a:spcBef>
              <a:spcAft>
                <a:spcPts val="0"/>
              </a:spcAft>
              <a:buClr>
                <a:srgbClr val="000000"/>
              </a:buClr>
              <a:buSzPts val="600"/>
              <a:buFont typeface="Arial"/>
              <a:buNone/>
            </a:pPr>
            <a:fld id="{00000000-1234-1234-1234-123412341234}" type="slidenum">
              <a:rPr lang="en-US" sz="2400" b="0" i="0" u="none" strike="noStrike" cap="none">
                <a:solidFill>
                  <a:srgbClr val="000000"/>
                </a:solidFill>
                <a:latin typeface="Arial"/>
                <a:ea typeface="Arial"/>
                <a:cs typeface="Arial"/>
                <a:sym typeface="Arial"/>
              </a:rPr>
              <a:t>10</a:t>
            </a:fld>
            <a:endParaRPr sz="2400" b="0" i="0" u="none" strike="noStrike" cap="none">
              <a:solidFill>
                <a:srgbClr val="000000"/>
              </a:solidFill>
              <a:latin typeface="Arial"/>
              <a:ea typeface="Arial"/>
              <a:cs typeface="Arial"/>
              <a:sym typeface="Arial"/>
            </a:endParaRPr>
          </a:p>
        </p:txBody>
      </p:sp>
      <p:sp>
        <p:nvSpPr>
          <p:cNvPr id="211" name="Google Shape;211;p8:notes"/>
          <p:cNvSpPr>
            <a:spLocks noGrp="1" noRot="1" noChangeAspect="1"/>
          </p:cNvSpPr>
          <p:nvPr>
            <p:ph type="sldImg" idx="2"/>
          </p:nvPr>
        </p:nvSpPr>
        <p:spPr>
          <a:xfrm>
            <a:off x="1143000" y="685800"/>
            <a:ext cx="4570413" cy="3427413"/>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212" name="Google Shape;212;p8:notes"/>
          <p:cNvSpPr txBox="1">
            <a:spLocks noGrp="1"/>
          </p:cNvSpPr>
          <p:nvPr>
            <p:ph type="body" idx="1"/>
          </p:nvPr>
        </p:nvSpPr>
        <p:spPr>
          <a:xfrm>
            <a:off x="685800" y="4343400"/>
            <a:ext cx="5484812" cy="4113211"/>
          </a:xfrm>
          <a:prstGeom prst="rect">
            <a:avLst/>
          </a:prstGeom>
          <a:noFill/>
          <a:ln>
            <a:noFill/>
          </a:ln>
        </p:spPr>
        <p:txBody>
          <a:bodyPr spcFirstLastPara="1" wrap="square" lIns="90000" tIns="46800" rIns="90000" bIns="46800" anchor="ctr" anchorCtr="0">
            <a:noAutofit/>
          </a:bodyPr>
          <a:lstStyle/>
          <a:p>
            <a:pPr marL="0" marR="0" lvl="0" indent="0" algn="l" rtl="0">
              <a:lnSpc>
                <a:spcPct val="100000"/>
              </a:lnSpc>
              <a:spcBef>
                <a:spcPts val="0"/>
              </a:spcBef>
              <a:spcAft>
                <a:spcPts val="0"/>
              </a:spcAft>
              <a:buClr>
                <a:schemeClr val="dk1"/>
              </a:buClr>
              <a:buSzPts val="450"/>
              <a:buFont typeface="Arial"/>
              <a:buNone/>
            </a:pPr>
            <a:r>
              <a:rPr lang="en-US" sz="1800" b="0" i="0" u="none" strike="noStrike" cap="none">
                <a:solidFill>
                  <a:schemeClr val="dk1"/>
                </a:solidFill>
                <a:latin typeface="Arial"/>
                <a:ea typeface="Arial"/>
                <a:cs typeface="Arial"/>
                <a:sym typeface="Arial"/>
              </a:rPr>
              <a:t>(Doctor Who, Copyright BBC, 1963-201</a:t>
            </a:r>
            <a:r>
              <a:rPr lang="en-US"/>
              <a:t>9</a:t>
            </a:r>
            <a:r>
              <a:rPr lang="en-US" sz="1800" b="0" i="0" u="none" strike="noStrike" cap="none">
                <a:solidFill>
                  <a:schemeClr val="dk1"/>
                </a:solidFill>
                <a:latin typeface="Arial"/>
                <a:ea typeface="Arial"/>
                <a:cs typeface="Arial"/>
                <a:sym typeface="Arial"/>
              </a:rPr>
              <a:t>) </a:t>
            </a:r>
            <a:endParaRPr sz="18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8"/>
        <p:cNvGrpSpPr/>
        <p:nvPr/>
      </p:nvGrpSpPr>
      <p:grpSpPr>
        <a:xfrm>
          <a:off x="0" y="0"/>
          <a:ext cx="0" cy="0"/>
          <a:chOff x="0" y="0"/>
          <a:chExt cx="0" cy="0"/>
        </a:xfrm>
      </p:grpSpPr>
      <p:sp>
        <p:nvSpPr>
          <p:cNvPr id="909" name="Google Shape;909;p82:notes"/>
          <p:cNvSpPr>
            <a:spLocks noGrp="1" noRot="1" noChangeAspect="1"/>
          </p:cNvSpPr>
          <p:nvPr>
            <p:ph type="sldImg" idx="2"/>
          </p:nvPr>
        </p:nvSpPr>
        <p:spPr>
          <a:xfrm>
            <a:off x="1143000" y="685800"/>
            <a:ext cx="4568825" cy="3425825"/>
          </a:xfrm>
          <a:custGeom>
            <a:avLst/>
            <a:gdLst/>
            <a:ahLst/>
            <a:cxnLst/>
            <a:rect l="l" t="t" r="r" b="b"/>
            <a:pathLst>
              <a:path w="120000" h="120000" extrusionOk="0">
                <a:moveTo>
                  <a:pt x="0" y="0"/>
                </a:moveTo>
                <a:lnTo>
                  <a:pt x="120000" y="0"/>
                </a:lnTo>
                <a:lnTo>
                  <a:pt x="120000" y="120000"/>
                </a:lnTo>
                <a:lnTo>
                  <a:pt x="0" y="120000"/>
                </a:lnTo>
                <a:close/>
              </a:path>
            </a:pathLst>
          </a:custGeom>
          <a:noFill/>
          <a:ln w="9525" cap="sq" cmpd="sng">
            <a:solidFill>
              <a:srgbClr val="000000"/>
            </a:solidFill>
            <a:prstDash val="solid"/>
            <a:miter lim="8000"/>
            <a:headEnd type="none" w="sm" len="sm"/>
            <a:tailEnd type="none" w="sm" len="sm"/>
          </a:ln>
        </p:spPr>
      </p:sp>
      <p:sp>
        <p:nvSpPr>
          <p:cNvPr id="910" name="Google Shape;910;p82:notes"/>
          <p:cNvSpPr txBox="1">
            <a:spLocks noGrp="1"/>
          </p:cNvSpPr>
          <p:nvPr>
            <p:ph type="body" idx="1"/>
          </p:nvPr>
        </p:nvSpPr>
        <p:spPr>
          <a:xfrm>
            <a:off x="685800" y="4343400"/>
            <a:ext cx="5483224" cy="4111625"/>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450"/>
              <a:buFont typeface="Arial"/>
              <a:buNone/>
            </a:pPr>
            <a:r>
              <a:rPr lang="en-US" sz="1800" b="0" i="0" u="none" strike="noStrike" cap="none">
                <a:solidFill>
                  <a:schemeClr val="dk1"/>
                </a:solidFill>
                <a:latin typeface="Arial"/>
                <a:ea typeface="Arial"/>
                <a:cs typeface="Arial"/>
                <a:sym typeface="Arial"/>
              </a:rPr>
              <a:t>I like this slide so I kept it. </a:t>
            </a:r>
            <a:endParaRPr sz="1800" b="0" i="0" u="none" strike="noStrike" cap="none">
              <a:solidFill>
                <a:schemeClr val="dk1"/>
              </a:solidFill>
              <a:latin typeface="Arial"/>
              <a:ea typeface="Arial"/>
              <a:cs typeface="Arial"/>
              <a:sym typeface="Arial"/>
            </a:endParaRPr>
          </a:p>
        </p:txBody>
      </p:sp>
      <p:sp>
        <p:nvSpPr>
          <p:cNvPr id="911" name="Google Shape;911;p82:notes"/>
          <p:cNvSpPr txBox="1">
            <a:spLocks noGrp="1"/>
          </p:cNvSpPr>
          <p:nvPr>
            <p:ph type="sldNum" idx="12"/>
          </p:nvPr>
        </p:nvSpPr>
        <p:spPr>
          <a:xfrm>
            <a:off x="3884612" y="8685210"/>
            <a:ext cx="2968624" cy="454024"/>
          </a:xfrm>
          <a:prstGeom prst="rect">
            <a:avLst/>
          </a:prstGeom>
          <a:noFill/>
          <a:ln>
            <a:noFill/>
          </a:ln>
        </p:spPr>
        <p:txBody>
          <a:bodyPr spcFirstLastPara="1" wrap="square" lIns="90000" tIns="46800" rIns="90000" bIns="46800" anchor="b" anchorCtr="0">
            <a:noAutofit/>
          </a:bodyPr>
          <a:lstStyle/>
          <a:p>
            <a:pPr marL="215900" marR="0" lvl="0" indent="-215900" algn="r" rtl="0">
              <a:lnSpc>
                <a:spcPct val="100000"/>
              </a:lnSpc>
              <a:spcBef>
                <a:spcPts val="0"/>
              </a:spcBef>
              <a:spcAft>
                <a:spcPts val="0"/>
              </a:spcAft>
              <a:buClr>
                <a:srgbClr val="000000"/>
              </a:buClr>
              <a:buSzPts val="300"/>
              <a:buFont typeface="Times New Roman"/>
              <a:buNone/>
            </a:pPr>
            <a:fld id="{00000000-1234-1234-1234-123412341234}" type="slidenum">
              <a:rPr lang="en-US" sz="1200" b="0" i="0" u="none" strike="noStrike" cap="none">
                <a:solidFill>
                  <a:srgbClr val="000000"/>
                </a:solidFill>
                <a:latin typeface="Times New Roman"/>
                <a:ea typeface="Times New Roman"/>
                <a:cs typeface="Times New Roman"/>
                <a:sym typeface="Times New Roman"/>
              </a:rPr>
              <a:t>100</a:t>
            </a:fld>
            <a:endParaRPr sz="1200" b="0" i="0" u="none" strike="noStrike" cap="non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8"/>
        <p:cNvGrpSpPr/>
        <p:nvPr/>
      </p:nvGrpSpPr>
      <p:grpSpPr>
        <a:xfrm>
          <a:off x="0" y="0"/>
          <a:ext cx="0" cy="0"/>
          <a:chOff x="0" y="0"/>
          <a:chExt cx="0" cy="0"/>
        </a:xfrm>
      </p:grpSpPr>
      <p:sp>
        <p:nvSpPr>
          <p:cNvPr id="919" name="Google Shape;919;p83:notes"/>
          <p:cNvSpPr txBox="1">
            <a:spLocks noGrp="1"/>
          </p:cNvSpPr>
          <p:nvPr>
            <p:ph type="body" idx="1"/>
          </p:nvPr>
        </p:nvSpPr>
        <p:spPr>
          <a:xfrm>
            <a:off x="685800" y="4343400"/>
            <a:ext cx="5483224" cy="4111625"/>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920" name="Google Shape;920;p83:notes"/>
          <p:cNvSpPr>
            <a:spLocks noGrp="1" noRot="1" noChangeAspect="1"/>
          </p:cNvSpPr>
          <p:nvPr>
            <p:ph type="sldImg" idx="2"/>
          </p:nvPr>
        </p:nvSpPr>
        <p:spPr>
          <a:xfrm>
            <a:off x="1143000" y="685800"/>
            <a:ext cx="4568825" cy="3425825"/>
          </a:xfrm>
          <a:custGeom>
            <a:avLst/>
            <a:gdLst/>
            <a:ahLst/>
            <a:cxnLst/>
            <a:rect l="l" t="t" r="r" b="b"/>
            <a:pathLst>
              <a:path w="120000" h="120000" extrusionOk="0">
                <a:moveTo>
                  <a:pt x="0" y="0"/>
                </a:moveTo>
                <a:lnTo>
                  <a:pt x="120000" y="0"/>
                </a:lnTo>
                <a:lnTo>
                  <a:pt x="120000" y="120000"/>
                </a:lnTo>
                <a:lnTo>
                  <a:pt x="0" y="120000"/>
                </a:lnTo>
                <a:close/>
              </a:path>
            </a:pathLst>
          </a:custGeom>
          <a:noFill/>
          <a:ln w="9525" cap="sq" cmpd="sng">
            <a:solidFill>
              <a:srgbClr val="000000"/>
            </a:solidFill>
            <a:prstDash val="solid"/>
            <a:miter lim="8000"/>
            <a:headEnd type="none" w="sm" len="sm"/>
            <a:tailEnd type="none" w="sm" len="sm"/>
          </a:ln>
        </p:spPr>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3"/>
        <p:cNvGrpSpPr/>
        <p:nvPr/>
      </p:nvGrpSpPr>
      <p:grpSpPr>
        <a:xfrm>
          <a:off x="0" y="0"/>
          <a:ext cx="0" cy="0"/>
          <a:chOff x="0" y="0"/>
          <a:chExt cx="0" cy="0"/>
        </a:xfrm>
      </p:grpSpPr>
      <p:sp>
        <p:nvSpPr>
          <p:cNvPr id="934" name="Google Shape;934;p85:notes"/>
          <p:cNvSpPr>
            <a:spLocks noGrp="1" noRot="1" noChangeAspect="1"/>
          </p:cNvSpPr>
          <p:nvPr>
            <p:ph type="sldImg" idx="2"/>
          </p:nvPr>
        </p:nvSpPr>
        <p:spPr>
          <a:xfrm>
            <a:off x="1143000" y="685800"/>
            <a:ext cx="4568825" cy="3425825"/>
          </a:xfrm>
          <a:custGeom>
            <a:avLst/>
            <a:gdLst/>
            <a:ahLst/>
            <a:cxnLst/>
            <a:rect l="l" t="t" r="r" b="b"/>
            <a:pathLst>
              <a:path w="120000" h="120000" extrusionOk="0">
                <a:moveTo>
                  <a:pt x="0" y="0"/>
                </a:moveTo>
                <a:lnTo>
                  <a:pt x="120000" y="0"/>
                </a:lnTo>
                <a:lnTo>
                  <a:pt x="120000" y="120000"/>
                </a:lnTo>
                <a:lnTo>
                  <a:pt x="0" y="120000"/>
                </a:lnTo>
                <a:close/>
              </a:path>
            </a:pathLst>
          </a:custGeom>
          <a:noFill/>
          <a:ln w="9525" cap="sq" cmpd="sng">
            <a:solidFill>
              <a:srgbClr val="000000"/>
            </a:solidFill>
            <a:prstDash val="solid"/>
            <a:miter lim="8000"/>
            <a:headEnd type="none" w="sm" len="sm"/>
            <a:tailEnd type="none" w="sm" len="sm"/>
          </a:ln>
        </p:spPr>
      </p:sp>
      <p:sp>
        <p:nvSpPr>
          <p:cNvPr id="935" name="Google Shape;935;p85:notes"/>
          <p:cNvSpPr txBox="1">
            <a:spLocks noGrp="1"/>
          </p:cNvSpPr>
          <p:nvPr>
            <p:ph type="body" idx="1"/>
          </p:nvPr>
        </p:nvSpPr>
        <p:spPr>
          <a:xfrm>
            <a:off x="685800" y="4343400"/>
            <a:ext cx="5483224" cy="4111625"/>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450"/>
              <a:buFont typeface="Arial"/>
              <a:buNone/>
            </a:pPr>
            <a:endParaRPr sz="1800" b="0" i="0" u="none" strike="noStrike" cap="none">
              <a:solidFill>
                <a:schemeClr val="dk1"/>
              </a:solidFill>
              <a:latin typeface="Arial"/>
              <a:ea typeface="Arial"/>
              <a:cs typeface="Arial"/>
              <a:sym typeface="Arial"/>
            </a:endParaRPr>
          </a:p>
        </p:txBody>
      </p:sp>
      <p:sp>
        <p:nvSpPr>
          <p:cNvPr id="936" name="Google Shape;936;p85:notes"/>
          <p:cNvSpPr txBox="1">
            <a:spLocks noGrp="1"/>
          </p:cNvSpPr>
          <p:nvPr>
            <p:ph type="sldNum" idx="12"/>
          </p:nvPr>
        </p:nvSpPr>
        <p:spPr>
          <a:xfrm>
            <a:off x="3884612" y="8685210"/>
            <a:ext cx="2968624" cy="454024"/>
          </a:xfrm>
          <a:prstGeom prst="rect">
            <a:avLst/>
          </a:prstGeom>
          <a:noFill/>
          <a:ln>
            <a:noFill/>
          </a:ln>
        </p:spPr>
        <p:txBody>
          <a:bodyPr spcFirstLastPara="1" wrap="square" lIns="90000" tIns="46800" rIns="90000" bIns="46800" anchor="b" anchorCtr="0">
            <a:noAutofit/>
          </a:bodyPr>
          <a:lstStyle/>
          <a:p>
            <a:pPr marL="215900" marR="0" lvl="0" indent="-215900" algn="r" rtl="0">
              <a:lnSpc>
                <a:spcPct val="100000"/>
              </a:lnSpc>
              <a:spcBef>
                <a:spcPts val="0"/>
              </a:spcBef>
              <a:spcAft>
                <a:spcPts val="0"/>
              </a:spcAft>
              <a:buClr>
                <a:srgbClr val="000000"/>
              </a:buClr>
              <a:buSzPts val="300"/>
              <a:buFont typeface="Times New Roman"/>
              <a:buNone/>
            </a:pPr>
            <a:fld id="{00000000-1234-1234-1234-123412341234}" type="slidenum">
              <a:rPr lang="en-US" sz="1200" b="0" i="0" u="none" strike="noStrike" cap="none">
                <a:solidFill>
                  <a:srgbClr val="000000"/>
                </a:solidFill>
                <a:latin typeface="Times New Roman"/>
                <a:ea typeface="Times New Roman"/>
                <a:cs typeface="Times New Roman"/>
                <a:sym typeface="Times New Roman"/>
              </a:rPr>
              <a:t>102</a:t>
            </a:fld>
            <a:endParaRPr sz="1200" b="0" i="0" u="none" strike="noStrike" cap="non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0"/>
        <p:cNvGrpSpPr/>
        <p:nvPr/>
      </p:nvGrpSpPr>
      <p:grpSpPr>
        <a:xfrm>
          <a:off x="0" y="0"/>
          <a:ext cx="0" cy="0"/>
          <a:chOff x="0" y="0"/>
          <a:chExt cx="0" cy="0"/>
        </a:xfrm>
      </p:grpSpPr>
      <p:sp>
        <p:nvSpPr>
          <p:cNvPr id="941" name="Google Shape;941;p84:notes"/>
          <p:cNvSpPr txBox="1">
            <a:spLocks noGrp="1"/>
          </p:cNvSpPr>
          <p:nvPr>
            <p:ph type="body" idx="1"/>
          </p:nvPr>
        </p:nvSpPr>
        <p:spPr>
          <a:xfrm>
            <a:off x="685800" y="4343400"/>
            <a:ext cx="5483224" cy="4111625"/>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942" name="Google Shape;942;p84:notes"/>
          <p:cNvSpPr>
            <a:spLocks noGrp="1" noRot="1" noChangeAspect="1"/>
          </p:cNvSpPr>
          <p:nvPr>
            <p:ph type="sldImg" idx="2"/>
          </p:nvPr>
        </p:nvSpPr>
        <p:spPr>
          <a:xfrm>
            <a:off x="1143000" y="685800"/>
            <a:ext cx="4568825" cy="3425825"/>
          </a:xfrm>
          <a:custGeom>
            <a:avLst/>
            <a:gdLst/>
            <a:ahLst/>
            <a:cxnLst/>
            <a:rect l="l" t="t" r="r" b="b"/>
            <a:pathLst>
              <a:path w="120000" h="120000" extrusionOk="0">
                <a:moveTo>
                  <a:pt x="0" y="0"/>
                </a:moveTo>
                <a:lnTo>
                  <a:pt x="120000" y="0"/>
                </a:lnTo>
                <a:lnTo>
                  <a:pt x="120000" y="120000"/>
                </a:lnTo>
                <a:lnTo>
                  <a:pt x="0" y="120000"/>
                </a:lnTo>
                <a:close/>
              </a:path>
            </a:pathLst>
          </a:custGeom>
          <a:noFill/>
          <a:ln w="9525" cap="sq" cmpd="sng">
            <a:solidFill>
              <a:srgbClr val="000000"/>
            </a:solidFill>
            <a:prstDash val="solid"/>
            <a:miter lim="8000"/>
            <a:headEnd type="none" w="sm" len="sm"/>
            <a:tailEnd type="none" w="sm" len="sm"/>
          </a:ln>
        </p:spPr>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9"/>
        <p:cNvGrpSpPr/>
        <p:nvPr/>
      </p:nvGrpSpPr>
      <p:grpSpPr>
        <a:xfrm>
          <a:off x="0" y="0"/>
          <a:ext cx="0" cy="0"/>
          <a:chOff x="0" y="0"/>
          <a:chExt cx="0" cy="0"/>
        </a:xfrm>
      </p:grpSpPr>
      <p:sp>
        <p:nvSpPr>
          <p:cNvPr id="950" name="Google Shape;950;p86:notes"/>
          <p:cNvSpPr>
            <a:spLocks noGrp="1" noRot="1" noChangeAspect="1"/>
          </p:cNvSpPr>
          <p:nvPr>
            <p:ph type="sldImg" idx="2"/>
          </p:nvPr>
        </p:nvSpPr>
        <p:spPr>
          <a:xfrm>
            <a:off x="1143000" y="685800"/>
            <a:ext cx="4568825" cy="3425825"/>
          </a:xfrm>
          <a:custGeom>
            <a:avLst/>
            <a:gdLst/>
            <a:ahLst/>
            <a:cxnLst/>
            <a:rect l="l" t="t" r="r" b="b"/>
            <a:pathLst>
              <a:path w="120000" h="120000" extrusionOk="0">
                <a:moveTo>
                  <a:pt x="0" y="0"/>
                </a:moveTo>
                <a:lnTo>
                  <a:pt x="120000" y="0"/>
                </a:lnTo>
                <a:lnTo>
                  <a:pt x="120000" y="120000"/>
                </a:lnTo>
                <a:lnTo>
                  <a:pt x="0" y="120000"/>
                </a:lnTo>
                <a:close/>
              </a:path>
            </a:pathLst>
          </a:custGeom>
          <a:noFill/>
          <a:ln w="9525" cap="sq" cmpd="sng">
            <a:solidFill>
              <a:srgbClr val="000000"/>
            </a:solidFill>
            <a:prstDash val="solid"/>
            <a:miter lim="8000"/>
            <a:headEnd type="none" w="sm" len="sm"/>
            <a:tailEnd type="none" w="sm" len="sm"/>
          </a:ln>
        </p:spPr>
      </p:sp>
      <p:sp>
        <p:nvSpPr>
          <p:cNvPr id="951" name="Google Shape;951;p86:notes"/>
          <p:cNvSpPr txBox="1">
            <a:spLocks noGrp="1"/>
          </p:cNvSpPr>
          <p:nvPr>
            <p:ph type="body" idx="1"/>
          </p:nvPr>
        </p:nvSpPr>
        <p:spPr>
          <a:xfrm>
            <a:off x="685800" y="4343400"/>
            <a:ext cx="5483224" cy="4111625"/>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450"/>
              <a:buFont typeface="Arial"/>
              <a:buNone/>
            </a:pPr>
            <a:endParaRPr sz="1800" b="0" i="0" u="none" strike="noStrike" cap="none">
              <a:solidFill>
                <a:schemeClr val="dk1"/>
              </a:solidFill>
              <a:latin typeface="Arial"/>
              <a:ea typeface="Arial"/>
              <a:cs typeface="Arial"/>
              <a:sym typeface="Arial"/>
            </a:endParaRPr>
          </a:p>
        </p:txBody>
      </p:sp>
      <p:sp>
        <p:nvSpPr>
          <p:cNvPr id="952" name="Google Shape;952;p86:notes"/>
          <p:cNvSpPr txBox="1">
            <a:spLocks noGrp="1"/>
          </p:cNvSpPr>
          <p:nvPr>
            <p:ph type="sldNum" idx="12"/>
          </p:nvPr>
        </p:nvSpPr>
        <p:spPr>
          <a:xfrm>
            <a:off x="3884612" y="8685210"/>
            <a:ext cx="2968624" cy="454024"/>
          </a:xfrm>
          <a:prstGeom prst="rect">
            <a:avLst/>
          </a:prstGeom>
          <a:noFill/>
          <a:ln>
            <a:noFill/>
          </a:ln>
        </p:spPr>
        <p:txBody>
          <a:bodyPr spcFirstLastPara="1" wrap="square" lIns="90000" tIns="46800" rIns="90000" bIns="46800" anchor="b" anchorCtr="0">
            <a:noAutofit/>
          </a:bodyPr>
          <a:lstStyle/>
          <a:p>
            <a:pPr marL="215900" marR="0" lvl="0" indent="-215900" algn="r" rtl="0">
              <a:lnSpc>
                <a:spcPct val="100000"/>
              </a:lnSpc>
              <a:spcBef>
                <a:spcPts val="0"/>
              </a:spcBef>
              <a:spcAft>
                <a:spcPts val="0"/>
              </a:spcAft>
              <a:buClr>
                <a:srgbClr val="000000"/>
              </a:buClr>
              <a:buSzPts val="300"/>
              <a:buFont typeface="Times New Roman"/>
              <a:buNone/>
            </a:pPr>
            <a:fld id="{00000000-1234-1234-1234-123412341234}" type="slidenum">
              <a:rPr lang="en-US" sz="1200" b="0" i="0" u="none" strike="noStrike" cap="none">
                <a:solidFill>
                  <a:srgbClr val="000000"/>
                </a:solidFill>
                <a:latin typeface="Times New Roman"/>
                <a:ea typeface="Times New Roman"/>
                <a:cs typeface="Times New Roman"/>
                <a:sym typeface="Times New Roman"/>
              </a:rPr>
              <a:t>104</a:t>
            </a:fld>
            <a:endParaRPr sz="1200" b="0" i="0" u="none" strike="noStrike" cap="non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3"/>
        <p:cNvGrpSpPr/>
        <p:nvPr/>
      </p:nvGrpSpPr>
      <p:grpSpPr>
        <a:xfrm>
          <a:off x="0" y="0"/>
          <a:ext cx="0" cy="0"/>
          <a:chOff x="0" y="0"/>
          <a:chExt cx="0" cy="0"/>
        </a:xfrm>
      </p:grpSpPr>
      <p:sp>
        <p:nvSpPr>
          <p:cNvPr id="984" name="Google Shape;984;p87:notes"/>
          <p:cNvSpPr>
            <a:spLocks noGrp="1" noRot="1" noChangeAspect="1"/>
          </p:cNvSpPr>
          <p:nvPr>
            <p:ph type="sldImg" idx="2"/>
          </p:nvPr>
        </p:nvSpPr>
        <p:spPr>
          <a:xfrm>
            <a:off x="1143000" y="685800"/>
            <a:ext cx="4568825" cy="3425825"/>
          </a:xfrm>
          <a:custGeom>
            <a:avLst/>
            <a:gdLst/>
            <a:ahLst/>
            <a:cxnLst/>
            <a:rect l="l" t="t" r="r" b="b"/>
            <a:pathLst>
              <a:path w="120000" h="120000" extrusionOk="0">
                <a:moveTo>
                  <a:pt x="0" y="0"/>
                </a:moveTo>
                <a:lnTo>
                  <a:pt x="120000" y="0"/>
                </a:lnTo>
                <a:lnTo>
                  <a:pt x="120000" y="120000"/>
                </a:lnTo>
                <a:lnTo>
                  <a:pt x="0" y="120000"/>
                </a:lnTo>
                <a:close/>
              </a:path>
            </a:pathLst>
          </a:custGeom>
          <a:noFill/>
          <a:ln w="9525" cap="sq" cmpd="sng">
            <a:solidFill>
              <a:srgbClr val="000000"/>
            </a:solidFill>
            <a:prstDash val="solid"/>
            <a:miter lim="8000"/>
            <a:headEnd type="none" w="sm" len="sm"/>
            <a:tailEnd type="none" w="sm" len="sm"/>
          </a:ln>
        </p:spPr>
      </p:sp>
      <p:sp>
        <p:nvSpPr>
          <p:cNvPr id="985" name="Google Shape;985;p87:notes"/>
          <p:cNvSpPr txBox="1">
            <a:spLocks noGrp="1"/>
          </p:cNvSpPr>
          <p:nvPr>
            <p:ph type="body" idx="1"/>
          </p:nvPr>
        </p:nvSpPr>
        <p:spPr>
          <a:xfrm>
            <a:off x="685800" y="4343400"/>
            <a:ext cx="5483224" cy="4111625"/>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450"/>
              <a:buFont typeface="Arial"/>
              <a:buNone/>
            </a:pPr>
            <a:endParaRPr sz="1800" b="0" i="0" u="none" strike="noStrike" cap="none">
              <a:solidFill>
                <a:schemeClr val="dk1"/>
              </a:solidFill>
              <a:latin typeface="Arial"/>
              <a:ea typeface="Arial"/>
              <a:cs typeface="Arial"/>
              <a:sym typeface="Arial"/>
            </a:endParaRPr>
          </a:p>
        </p:txBody>
      </p:sp>
      <p:sp>
        <p:nvSpPr>
          <p:cNvPr id="986" name="Google Shape;986;p87:notes"/>
          <p:cNvSpPr txBox="1">
            <a:spLocks noGrp="1"/>
          </p:cNvSpPr>
          <p:nvPr>
            <p:ph type="sldNum" idx="12"/>
          </p:nvPr>
        </p:nvSpPr>
        <p:spPr>
          <a:xfrm>
            <a:off x="3884612" y="8685210"/>
            <a:ext cx="2968624" cy="454024"/>
          </a:xfrm>
          <a:prstGeom prst="rect">
            <a:avLst/>
          </a:prstGeom>
          <a:noFill/>
          <a:ln>
            <a:noFill/>
          </a:ln>
        </p:spPr>
        <p:txBody>
          <a:bodyPr spcFirstLastPara="1" wrap="square" lIns="90000" tIns="46800" rIns="90000" bIns="46800" anchor="b" anchorCtr="0">
            <a:noAutofit/>
          </a:bodyPr>
          <a:lstStyle/>
          <a:p>
            <a:pPr marL="215900" marR="0" lvl="0" indent="-215900" algn="r" rtl="0">
              <a:lnSpc>
                <a:spcPct val="100000"/>
              </a:lnSpc>
              <a:spcBef>
                <a:spcPts val="0"/>
              </a:spcBef>
              <a:spcAft>
                <a:spcPts val="0"/>
              </a:spcAft>
              <a:buClr>
                <a:srgbClr val="000000"/>
              </a:buClr>
              <a:buSzPts val="300"/>
              <a:buFont typeface="Times New Roman"/>
              <a:buNone/>
            </a:pPr>
            <a:fld id="{00000000-1234-1234-1234-123412341234}" type="slidenum">
              <a:rPr lang="en-US" sz="1200" b="0" i="0" u="none" strike="noStrike" cap="none">
                <a:solidFill>
                  <a:srgbClr val="000000"/>
                </a:solidFill>
                <a:latin typeface="Times New Roman"/>
                <a:ea typeface="Times New Roman"/>
                <a:cs typeface="Times New Roman"/>
                <a:sym typeface="Times New Roman"/>
              </a:rPr>
              <a:t>105</a:t>
            </a:fld>
            <a:endParaRPr sz="1200" b="0" i="0" u="none" strike="noStrike" cap="non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2"/>
        <p:cNvGrpSpPr/>
        <p:nvPr/>
      </p:nvGrpSpPr>
      <p:grpSpPr>
        <a:xfrm>
          <a:off x="0" y="0"/>
          <a:ext cx="0" cy="0"/>
          <a:chOff x="0" y="0"/>
          <a:chExt cx="0" cy="0"/>
        </a:xfrm>
      </p:grpSpPr>
      <p:sp>
        <p:nvSpPr>
          <p:cNvPr id="1003" name="Google Shape;1003;p88:notes"/>
          <p:cNvSpPr>
            <a:spLocks noGrp="1" noRot="1" noChangeAspect="1"/>
          </p:cNvSpPr>
          <p:nvPr>
            <p:ph type="sldImg" idx="2"/>
          </p:nvPr>
        </p:nvSpPr>
        <p:spPr>
          <a:xfrm>
            <a:off x="1143000" y="685800"/>
            <a:ext cx="4568825" cy="3425825"/>
          </a:xfrm>
          <a:custGeom>
            <a:avLst/>
            <a:gdLst/>
            <a:ahLst/>
            <a:cxnLst/>
            <a:rect l="l" t="t" r="r" b="b"/>
            <a:pathLst>
              <a:path w="120000" h="120000" extrusionOk="0">
                <a:moveTo>
                  <a:pt x="0" y="0"/>
                </a:moveTo>
                <a:lnTo>
                  <a:pt x="120000" y="0"/>
                </a:lnTo>
                <a:lnTo>
                  <a:pt x="120000" y="120000"/>
                </a:lnTo>
                <a:lnTo>
                  <a:pt x="0" y="120000"/>
                </a:lnTo>
                <a:close/>
              </a:path>
            </a:pathLst>
          </a:custGeom>
          <a:noFill/>
          <a:ln w="9525" cap="sq" cmpd="sng">
            <a:solidFill>
              <a:srgbClr val="000000"/>
            </a:solidFill>
            <a:prstDash val="solid"/>
            <a:miter lim="8000"/>
            <a:headEnd type="none" w="sm" len="sm"/>
            <a:tailEnd type="none" w="sm" len="sm"/>
          </a:ln>
        </p:spPr>
      </p:sp>
      <p:sp>
        <p:nvSpPr>
          <p:cNvPr id="1004" name="Google Shape;1004;p88:notes"/>
          <p:cNvSpPr txBox="1">
            <a:spLocks noGrp="1"/>
          </p:cNvSpPr>
          <p:nvPr>
            <p:ph type="body" idx="1"/>
          </p:nvPr>
        </p:nvSpPr>
        <p:spPr>
          <a:xfrm>
            <a:off x="685800" y="4343400"/>
            <a:ext cx="5483224" cy="4111625"/>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450"/>
              <a:buFont typeface="Arial"/>
              <a:buNone/>
            </a:pPr>
            <a:r>
              <a:rPr lang="en-US" sz="1800" b="0" i="0" u="none" strike="noStrike" cap="none">
                <a:solidFill>
                  <a:schemeClr val="dk1"/>
                </a:solidFill>
                <a:latin typeface="Arial"/>
                <a:ea typeface="Arial"/>
                <a:cs typeface="Arial"/>
                <a:sym typeface="Arial"/>
              </a:rPr>
              <a:t>When I give this lecture in person I ALWAYS wear a pink shirt and bright pink tie.  I ask at this point in the lecture whether or not anyone in the audience thought about the fact that my shirt was pink, and considered that odd or even thought about the gender issues involved in it. Invariably, multiple people always raise their hands. I always bring to light the fact that they were thinking in gender stereotypes. </a:t>
            </a:r>
            <a:endParaRPr sz="1800" b="0" i="0" u="none" strike="noStrike" cap="none">
              <a:solidFill>
                <a:schemeClr val="dk1"/>
              </a:solidFill>
              <a:latin typeface="Arial"/>
              <a:ea typeface="Arial"/>
              <a:cs typeface="Arial"/>
              <a:sym typeface="Arial"/>
            </a:endParaRPr>
          </a:p>
        </p:txBody>
      </p:sp>
      <p:sp>
        <p:nvSpPr>
          <p:cNvPr id="1005" name="Google Shape;1005;p88:notes"/>
          <p:cNvSpPr txBox="1">
            <a:spLocks noGrp="1"/>
          </p:cNvSpPr>
          <p:nvPr>
            <p:ph type="sldNum" idx="12"/>
          </p:nvPr>
        </p:nvSpPr>
        <p:spPr>
          <a:xfrm>
            <a:off x="3884612" y="8685210"/>
            <a:ext cx="2968624" cy="454024"/>
          </a:xfrm>
          <a:prstGeom prst="rect">
            <a:avLst/>
          </a:prstGeom>
          <a:noFill/>
          <a:ln>
            <a:noFill/>
          </a:ln>
        </p:spPr>
        <p:txBody>
          <a:bodyPr spcFirstLastPara="1" wrap="square" lIns="90000" tIns="46800" rIns="90000" bIns="46800" anchor="b" anchorCtr="0">
            <a:noAutofit/>
          </a:bodyPr>
          <a:lstStyle/>
          <a:p>
            <a:pPr marL="215900" marR="0" lvl="0" indent="-215900" algn="r" rtl="0">
              <a:lnSpc>
                <a:spcPct val="100000"/>
              </a:lnSpc>
              <a:spcBef>
                <a:spcPts val="0"/>
              </a:spcBef>
              <a:spcAft>
                <a:spcPts val="0"/>
              </a:spcAft>
              <a:buClr>
                <a:srgbClr val="000000"/>
              </a:buClr>
              <a:buSzPts val="300"/>
              <a:buFont typeface="Times New Roman"/>
              <a:buNone/>
            </a:pPr>
            <a:fld id="{00000000-1234-1234-1234-123412341234}" type="slidenum">
              <a:rPr lang="en-US" sz="1200" b="0" i="0" u="none" strike="noStrike" cap="none">
                <a:solidFill>
                  <a:srgbClr val="000000"/>
                </a:solidFill>
                <a:latin typeface="Times New Roman"/>
                <a:ea typeface="Times New Roman"/>
                <a:cs typeface="Times New Roman"/>
                <a:sym typeface="Times New Roman"/>
              </a:rPr>
              <a:t>106</a:t>
            </a:fld>
            <a:endParaRPr sz="1200" b="0" i="0" u="none" strike="noStrike" cap="non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2"/>
        <p:cNvGrpSpPr/>
        <p:nvPr/>
      </p:nvGrpSpPr>
      <p:grpSpPr>
        <a:xfrm>
          <a:off x="0" y="0"/>
          <a:ext cx="0" cy="0"/>
          <a:chOff x="0" y="0"/>
          <a:chExt cx="0" cy="0"/>
        </a:xfrm>
      </p:grpSpPr>
      <p:sp>
        <p:nvSpPr>
          <p:cNvPr id="1013" name="Google Shape;1013;p89:notes"/>
          <p:cNvSpPr txBox="1">
            <a:spLocks noGrp="1"/>
          </p:cNvSpPr>
          <p:nvPr>
            <p:ph type="body" idx="1"/>
          </p:nvPr>
        </p:nvSpPr>
        <p:spPr>
          <a:xfrm>
            <a:off x="685800" y="4343400"/>
            <a:ext cx="5483224" cy="4111625"/>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450"/>
              <a:buFont typeface="Arial"/>
              <a:buNone/>
            </a:pPr>
            <a:endParaRPr sz="1800" b="0" i="0" u="none" strike="noStrike" cap="none">
              <a:solidFill>
                <a:schemeClr val="dk1"/>
              </a:solidFill>
              <a:latin typeface="Arial"/>
              <a:ea typeface="Arial"/>
              <a:cs typeface="Arial"/>
              <a:sym typeface="Arial"/>
            </a:endParaRPr>
          </a:p>
        </p:txBody>
      </p:sp>
      <p:sp>
        <p:nvSpPr>
          <p:cNvPr id="1014" name="Google Shape;1014;p89:notes"/>
          <p:cNvSpPr>
            <a:spLocks noGrp="1" noRot="1" noChangeAspect="1"/>
          </p:cNvSpPr>
          <p:nvPr>
            <p:ph type="sldImg" idx="2"/>
          </p:nvPr>
        </p:nvSpPr>
        <p:spPr>
          <a:xfrm>
            <a:off x="1143000" y="685800"/>
            <a:ext cx="4568825" cy="3425825"/>
          </a:xfrm>
          <a:custGeom>
            <a:avLst/>
            <a:gdLst/>
            <a:ahLst/>
            <a:cxnLst/>
            <a:rect l="l" t="t" r="r" b="b"/>
            <a:pathLst>
              <a:path w="120000" h="120000" extrusionOk="0">
                <a:moveTo>
                  <a:pt x="0" y="0"/>
                </a:moveTo>
                <a:lnTo>
                  <a:pt x="120000" y="0"/>
                </a:lnTo>
                <a:lnTo>
                  <a:pt x="120000" y="120000"/>
                </a:lnTo>
                <a:lnTo>
                  <a:pt x="0" y="120000"/>
                </a:lnTo>
                <a:close/>
              </a:path>
            </a:pathLst>
          </a:custGeom>
          <a:noFill/>
          <a:ln w="9525" cap="sq" cmpd="sng">
            <a:solidFill>
              <a:srgbClr val="000000"/>
            </a:solidFill>
            <a:prstDash val="solid"/>
            <a:miter lim="8000"/>
            <a:headEnd type="none" w="sm" len="sm"/>
            <a:tailEnd type="none" w="sm" len="sm"/>
          </a:ln>
        </p:spPr>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8"/>
        <p:cNvGrpSpPr/>
        <p:nvPr/>
      </p:nvGrpSpPr>
      <p:grpSpPr>
        <a:xfrm>
          <a:off x="0" y="0"/>
          <a:ext cx="0" cy="0"/>
          <a:chOff x="0" y="0"/>
          <a:chExt cx="0" cy="0"/>
        </a:xfrm>
      </p:grpSpPr>
      <p:sp>
        <p:nvSpPr>
          <p:cNvPr id="1019" name="Google Shape;1019;p90:notes"/>
          <p:cNvSpPr txBox="1">
            <a:spLocks noGrp="1"/>
          </p:cNvSpPr>
          <p:nvPr>
            <p:ph type="body" idx="1"/>
          </p:nvPr>
        </p:nvSpPr>
        <p:spPr>
          <a:xfrm>
            <a:off x="685800" y="4343400"/>
            <a:ext cx="5483224" cy="4111625"/>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020" name="Google Shape;1020;p90:notes"/>
          <p:cNvSpPr>
            <a:spLocks noGrp="1" noRot="1" noChangeAspect="1"/>
          </p:cNvSpPr>
          <p:nvPr>
            <p:ph type="sldImg" idx="2"/>
          </p:nvPr>
        </p:nvSpPr>
        <p:spPr>
          <a:xfrm>
            <a:off x="1143000" y="685800"/>
            <a:ext cx="4568825" cy="3425825"/>
          </a:xfrm>
          <a:custGeom>
            <a:avLst/>
            <a:gdLst/>
            <a:ahLst/>
            <a:cxnLst/>
            <a:rect l="l" t="t" r="r" b="b"/>
            <a:pathLst>
              <a:path w="120000" h="120000" extrusionOk="0">
                <a:moveTo>
                  <a:pt x="0" y="0"/>
                </a:moveTo>
                <a:lnTo>
                  <a:pt x="120000" y="0"/>
                </a:lnTo>
                <a:lnTo>
                  <a:pt x="120000" y="120000"/>
                </a:lnTo>
                <a:lnTo>
                  <a:pt x="0" y="120000"/>
                </a:lnTo>
                <a:close/>
              </a:path>
            </a:pathLst>
          </a:custGeom>
          <a:noFill/>
          <a:ln w="9525" cap="sq" cmpd="sng">
            <a:solidFill>
              <a:srgbClr val="000000"/>
            </a:solidFill>
            <a:prstDash val="solid"/>
            <a:miter lim="8000"/>
            <a:headEnd type="none" w="sm" len="sm"/>
            <a:tailEnd type="none" w="sm" len="sm"/>
          </a:ln>
        </p:spPr>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5"/>
        <p:cNvGrpSpPr/>
        <p:nvPr/>
      </p:nvGrpSpPr>
      <p:grpSpPr>
        <a:xfrm>
          <a:off x="0" y="0"/>
          <a:ext cx="0" cy="0"/>
          <a:chOff x="0" y="0"/>
          <a:chExt cx="0" cy="0"/>
        </a:xfrm>
      </p:grpSpPr>
      <p:sp>
        <p:nvSpPr>
          <p:cNvPr id="1026" name="Google Shape;1026;p91:notes"/>
          <p:cNvSpPr txBox="1">
            <a:spLocks noGrp="1"/>
          </p:cNvSpPr>
          <p:nvPr>
            <p:ph type="body" idx="1"/>
          </p:nvPr>
        </p:nvSpPr>
        <p:spPr>
          <a:xfrm>
            <a:off x="685800" y="4343400"/>
            <a:ext cx="5483224" cy="4111625"/>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027" name="Google Shape;1027;p91:notes"/>
          <p:cNvSpPr>
            <a:spLocks noGrp="1" noRot="1" noChangeAspect="1"/>
          </p:cNvSpPr>
          <p:nvPr>
            <p:ph type="sldImg" idx="2"/>
          </p:nvPr>
        </p:nvSpPr>
        <p:spPr>
          <a:xfrm>
            <a:off x="1143000" y="685800"/>
            <a:ext cx="4568825" cy="3425825"/>
          </a:xfrm>
          <a:custGeom>
            <a:avLst/>
            <a:gdLst/>
            <a:ahLst/>
            <a:cxnLst/>
            <a:rect l="l" t="t" r="r" b="b"/>
            <a:pathLst>
              <a:path w="120000" h="120000" extrusionOk="0">
                <a:moveTo>
                  <a:pt x="0" y="0"/>
                </a:moveTo>
                <a:lnTo>
                  <a:pt x="120000" y="0"/>
                </a:lnTo>
                <a:lnTo>
                  <a:pt x="120000" y="120000"/>
                </a:lnTo>
                <a:lnTo>
                  <a:pt x="0" y="120000"/>
                </a:lnTo>
                <a:close/>
              </a:path>
            </a:pathLst>
          </a:custGeom>
          <a:noFill/>
          <a:ln w="9525" cap="sq" cmpd="sng">
            <a:solidFill>
              <a:srgbClr val="000000"/>
            </a:solidFill>
            <a:prstDash val="solid"/>
            <a:miter lim="8000"/>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9:notes"/>
          <p:cNvSpPr txBox="1"/>
          <p:nvPr/>
        </p:nvSpPr>
        <p:spPr>
          <a:xfrm>
            <a:off x="3884612" y="8685210"/>
            <a:ext cx="2968624" cy="454024"/>
          </a:xfrm>
          <a:prstGeom prst="rect">
            <a:avLst/>
          </a:prstGeom>
          <a:noFill/>
          <a:ln>
            <a:noFill/>
          </a:ln>
        </p:spPr>
        <p:txBody>
          <a:bodyPr spcFirstLastPara="1" wrap="square" lIns="90000" tIns="46800" rIns="90000" bIns="46800" anchor="b" anchorCtr="0">
            <a:noAutofit/>
          </a:bodyPr>
          <a:lstStyle/>
          <a:p>
            <a:pPr marL="215900" marR="0" lvl="0" indent="-215900" algn="r" rtl="0">
              <a:lnSpc>
                <a:spcPct val="100000"/>
              </a:lnSpc>
              <a:spcBef>
                <a:spcPts val="0"/>
              </a:spcBef>
              <a:spcAft>
                <a:spcPts val="0"/>
              </a:spcAft>
              <a:buClr>
                <a:srgbClr val="000000"/>
              </a:buClr>
              <a:buSzPts val="600"/>
              <a:buFont typeface="Arial"/>
              <a:buNone/>
            </a:pPr>
            <a:fld id="{00000000-1234-1234-1234-123412341234}" type="slidenum">
              <a:rPr lang="en-US" sz="2400" b="0" i="0" u="none" strike="noStrike" cap="none">
                <a:solidFill>
                  <a:srgbClr val="000000"/>
                </a:solidFill>
                <a:latin typeface="Arial"/>
                <a:ea typeface="Arial"/>
                <a:cs typeface="Arial"/>
                <a:sym typeface="Arial"/>
              </a:rPr>
              <a:t>11</a:t>
            </a:fld>
            <a:endParaRPr sz="2400" b="0" i="0" u="none" strike="noStrike" cap="none">
              <a:solidFill>
                <a:srgbClr val="000000"/>
              </a:solidFill>
              <a:latin typeface="Arial"/>
              <a:ea typeface="Arial"/>
              <a:cs typeface="Arial"/>
              <a:sym typeface="Arial"/>
            </a:endParaRPr>
          </a:p>
        </p:txBody>
      </p:sp>
      <p:sp>
        <p:nvSpPr>
          <p:cNvPr id="219" name="Google Shape;219;p9:notes"/>
          <p:cNvSpPr>
            <a:spLocks noGrp="1" noRot="1" noChangeAspect="1"/>
          </p:cNvSpPr>
          <p:nvPr>
            <p:ph type="sldImg" idx="2"/>
          </p:nvPr>
        </p:nvSpPr>
        <p:spPr>
          <a:xfrm>
            <a:off x="1143000" y="685800"/>
            <a:ext cx="4570413" cy="3427413"/>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220" name="Google Shape;220;p9:notes"/>
          <p:cNvSpPr txBox="1">
            <a:spLocks noGrp="1"/>
          </p:cNvSpPr>
          <p:nvPr>
            <p:ph type="body" idx="1"/>
          </p:nvPr>
        </p:nvSpPr>
        <p:spPr>
          <a:xfrm>
            <a:off x="685800" y="4343400"/>
            <a:ext cx="5484812" cy="4113211"/>
          </a:xfrm>
          <a:prstGeom prst="rect">
            <a:avLst/>
          </a:prstGeom>
          <a:noFill/>
          <a:ln>
            <a:noFill/>
          </a:ln>
        </p:spPr>
        <p:txBody>
          <a:bodyPr spcFirstLastPara="1" wrap="square" lIns="90000" tIns="46800" rIns="90000" bIns="46800" anchor="ctr" anchorCtr="0">
            <a:noAutofit/>
          </a:bodyPr>
          <a:lstStyle/>
          <a:p>
            <a:pPr marL="0" marR="0" lvl="0" indent="0" algn="l" rtl="0">
              <a:lnSpc>
                <a:spcPct val="100000"/>
              </a:lnSpc>
              <a:spcBef>
                <a:spcPts val="0"/>
              </a:spcBef>
              <a:spcAft>
                <a:spcPts val="0"/>
              </a:spcAft>
              <a:buClr>
                <a:schemeClr val="dk1"/>
              </a:buClr>
              <a:buSzPts val="450"/>
              <a:buFont typeface="Arial"/>
              <a:buNone/>
            </a:pPr>
            <a:endParaRPr sz="1800" b="0" i="0" u="none" strike="noStrike" cap="none">
              <a:solidFill>
                <a:schemeClr val="dk1"/>
              </a:solidFill>
              <a:latin typeface="Arial"/>
              <a:ea typeface="Arial"/>
              <a:cs typeface="Arial"/>
              <a:sym typeface="Arial"/>
            </a:endParaRPr>
          </a:p>
        </p:txBody>
      </p:sp>
      <p:sp>
        <p:nvSpPr>
          <p:cNvPr id="221" name="Google Shape;221;p9:notes"/>
          <p:cNvSpPr txBox="1"/>
          <p:nvPr/>
        </p:nvSpPr>
        <p:spPr>
          <a:xfrm>
            <a:off x="3884612" y="8685210"/>
            <a:ext cx="2970211" cy="455612"/>
          </a:xfrm>
          <a:prstGeom prst="rect">
            <a:avLst/>
          </a:prstGeom>
          <a:noFill/>
          <a:ln>
            <a:noFill/>
          </a:ln>
        </p:spPr>
        <p:txBody>
          <a:bodyPr spcFirstLastPara="1" wrap="square" lIns="90000" tIns="46800" rIns="90000" bIns="46800" anchor="b" anchorCtr="0">
            <a:noAutofit/>
          </a:bodyPr>
          <a:lstStyle/>
          <a:p>
            <a:pPr marL="215900" marR="0" lvl="0" indent="-215900" algn="r" rtl="0">
              <a:lnSpc>
                <a:spcPct val="100000"/>
              </a:lnSpc>
              <a:spcBef>
                <a:spcPts val="0"/>
              </a:spcBef>
              <a:spcAft>
                <a:spcPts val="0"/>
              </a:spcAft>
              <a:buClr>
                <a:srgbClr val="000000"/>
              </a:buClr>
              <a:buSzPts val="600"/>
              <a:buFont typeface="Arial"/>
              <a:buNone/>
            </a:pPr>
            <a:fld id="{00000000-1234-1234-1234-123412341234}" type="slidenum">
              <a:rPr lang="en-US" sz="2400" b="0" i="0" u="none" strike="noStrike" cap="none">
                <a:solidFill>
                  <a:srgbClr val="000000"/>
                </a:solidFill>
                <a:latin typeface="Arial"/>
                <a:ea typeface="Arial"/>
                <a:cs typeface="Arial"/>
                <a:sym typeface="Arial"/>
              </a:rPr>
              <a:t>11</a:t>
            </a:fld>
            <a:endParaRPr sz="2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2"/>
        <p:cNvGrpSpPr/>
        <p:nvPr/>
      </p:nvGrpSpPr>
      <p:grpSpPr>
        <a:xfrm>
          <a:off x="0" y="0"/>
          <a:ext cx="0" cy="0"/>
          <a:chOff x="0" y="0"/>
          <a:chExt cx="0" cy="0"/>
        </a:xfrm>
      </p:grpSpPr>
      <p:sp>
        <p:nvSpPr>
          <p:cNvPr id="1033" name="Google Shape;1033;p92:notes"/>
          <p:cNvSpPr txBox="1">
            <a:spLocks noGrp="1"/>
          </p:cNvSpPr>
          <p:nvPr>
            <p:ph type="body" idx="1"/>
          </p:nvPr>
        </p:nvSpPr>
        <p:spPr>
          <a:xfrm>
            <a:off x="685800" y="4343400"/>
            <a:ext cx="5483224" cy="4111625"/>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034" name="Google Shape;1034;p92:notes"/>
          <p:cNvSpPr>
            <a:spLocks noGrp="1" noRot="1" noChangeAspect="1"/>
          </p:cNvSpPr>
          <p:nvPr>
            <p:ph type="sldImg" idx="2"/>
          </p:nvPr>
        </p:nvSpPr>
        <p:spPr>
          <a:xfrm>
            <a:off x="1143000" y="685800"/>
            <a:ext cx="4568825" cy="3425825"/>
          </a:xfrm>
          <a:custGeom>
            <a:avLst/>
            <a:gdLst/>
            <a:ahLst/>
            <a:cxnLst/>
            <a:rect l="l" t="t" r="r" b="b"/>
            <a:pathLst>
              <a:path w="120000" h="120000" extrusionOk="0">
                <a:moveTo>
                  <a:pt x="0" y="0"/>
                </a:moveTo>
                <a:lnTo>
                  <a:pt x="120000" y="0"/>
                </a:lnTo>
                <a:lnTo>
                  <a:pt x="120000" y="120000"/>
                </a:lnTo>
                <a:lnTo>
                  <a:pt x="0" y="120000"/>
                </a:lnTo>
                <a:close/>
              </a:path>
            </a:pathLst>
          </a:custGeom>
          <a:noFill/>
          <a:ln w="9525" cap="sq" cmpd="sng">
            <a:solidFill>
              <a:srgbClr val="000000"/>
            </a:solidFill>
            <a:prstDash val="solid"/>
            <a:miter lim="8000"/>
            <a:headEnd type="none" w="sm" len="sm"/>
            <a:tailEnd type="none" w="sm" len="sm"/>
          </a:ln>
        </p:spPr>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0"/>
        <p:cNvGrpSpPr/>
        <p:nvPr/>
      </p:nvGrpSpPr>
      <p:grpSpPr>
        <a:xfrm>
          <a:off x="0" y="0"/>
          <a:ext cx="0" cy="0"/>
          <a:chOff x="0" y="0"/>
          <a:chExt cx="0" cy="0"/>
        </a:xfrm>
      </p:grpSpPr>
      <p:sp>
        <p:nvSpPr>
          <p:cNvPr id="1041" name="Google Shape;1041;p93:notes"/>
          <p:cNvSpPr txBox="1">
            <a:spLocks noGrp="1"/>
          </p:cNvSpPr>
          <p:nvPr>
            <p:ph type="body" idx="1"/>
          </p:nvPr>
        </p:nvSpPr>
        <p:spPr>
          <a:xfrm>
            <a:off x="685800" y="4343400"/>
            <a:ext cx="5483224" cy="4111625"/>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042" name="Google Shape;1042;p93:notes"/>
          <p:cNvSpPr>
            <a:spLocks noGrp="1" noRot="1" noChangeAspect="1"/>
          </p:cNvSpPr>
          <p:nvPr>
            <p:ph type="sldImg" idx="2"/>
          </p:nvPr>
        </p:nvSpPr>
        <p:spPr>
          <a:xfrm>
            <a:off x="1143000" y="685800"/>
            <a:ext cx="4568825" cy="3425825"/>
          </a:xfrm>
          <a:custGeom>
            <a:avLst/>
            <a:gdLst/>
            <a:ahLst/>
            <a:cxnLst/>
            <a:rect l="l" t="t" r="r" b="b"/>
            <a:pathLst>
              <a:path w="120000" h="120000" extrusionOk="0">
                <a:moveTo>
                  <a:pt x="0" y="0"/>
                </a:moveTo>
                <a:lnTo>
                  <a:pt x="120000" y="0"/>
                </a:lnTo>
                <a:lnTo>
                  <a:pt x="120000" y="120000"/>
                </a:lnTo>
                <a:lnTo>
                  <a:pt x="0" y="120000"/>
                </a:lnTo>
                <a:close/>
              </a:path>
            </a:pathLst>
          </a:custGeom>
          <a:noFill/>
          <a:ln w="9525" cap="sq" cmpd="sng">
            <a:solidFill>
              <a:srgbClr val="000000"/>
            </a:solidFill>
            <a:prstDash val="solid"/>
            <a:miter lim="8000"/>
            <a:headEnd type="none" w="sm" len="sm"/>
            <a:tailEnd type="none" w="sm" len="sm"/>
          </a:ln>
        </p:spPr>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9"/>
        <p:cNvGrpSpPr/>
        <p:nvPr/>
      </p:nvGrpSpPr>
      <p:grpSpPr>
        <a:xfrm>
          <a:off x="0" y="0"/>
          <a:ext cx="0" cy="0"/>
          <a:chOff x="0" y="0"/>
          <a:chExt cx="0" cy="0"/>
        </a:xfrm>
      </p:grpSpPr>
      <p:sp>
        <p:nvSpPr>
          <p:cNvPr id="1050" name="Google Shape;1050;p94:notes"/>
          <p:cNvSpPr txBox="1">
            <a:spLocks noGrp="1"/>
          </p:cNvSpPr>
          <p:nvPr>
            <p:ph type="body" idx="1"/>
          </p:nvPr>
        </p:nvSpPr>
        <p:spPr>
          <a:xfrm>
            <a:off x="685800" y="4343400"/>
            <a:ext cx="5483224" cy="4111625"/>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051" name="Google Shape;1051;p94:notes"/>
          <p:cNvSpPr>
            <a:spLocks noGrp="1" noRot="1" noChangeAspect="1"/>
          </p:cNvSpPr>
          <p:nvPr>
            <p:ph type="sldImg" idx="2"/>
          </p:nvPr>
        </p:nvSpPr>
        <p:spPr>
          <a:xfrm>
            <a:off x="1143000" y="685800"/>
            <a:ext cx="4568825" cy="3425825"/>
          </a:xfrm>
          <a:custGeom>
            <a:avLst/>
            <a:gdLst/>
            <a:ahLst/>
            <a:cxnLst/>
            <a:rect l="l" t="t" r="r" b="b"/>
            <a:pathLst>
              <a:path w="120000" h="120000" extrusionOk="0">
                <a:moveTo>
                  <a:pt x="0" y="0"/>
                </a:moveTo>
                <a:lnTo>
                  <a:pt x="120000" y="0"/>
                </a:lnTo>
                <a:lnTo>
                  <a:pt x="120000" y="120000"/>
                </a:lnTo>
                <a:lnTo>
                  <a:pt x="0" y="120000"/>
                </a:lnTo>
                <a:close/>
              </a:path>
            </a:pathLst>
          </a:custGeom>
          <a:noFill/>
          <a:ln w="9525" cap="sq" cmpd="sng">
            <a:solidFill>
              <a:srgbClr val="000000"/>
            </a:solidFill>
            <a:prstDash val="solid"/>
            <a:miter lim="8000"/>
            <a:headEnd type="none" w="sm" len="sm"/>
            <a:tailEnd type="none" w="sm" len="sm"/>
          </a:ln>
        </p:spPr>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5"/>
        <p:cNvGrpSpPr/>
        <p:nvPr/>
      </p:nvGrpSpPr>
      <p:grpSpPr>
        <a:xfrm>
          <a:off x="0" y="0"/>
          <a:ext cx="0" cy="0"/>
          <a:chOff x="0" y="0"/>
          <a:chExt cx="0" cy="0"/>
        </a:xfrm>
      </p:grpSpPr>
      <p:sp>
        <p:nvSpPr>
          <p:cNvPr id="1056" name="Google Shape;1056;p95:notes"/>
          <p:cNvSpPr>
            <a:spLocks noGrp="1" noRot="1" noChangeAspect="1"/>
          </p:cNvSpPr>
          <p:nvPr>
            <p:ph type="sldImg" idx="2"/>
          </p:nvPr>
        </p:nvSpPr>
        <p:spPr>
          <a:xfrm>
            <a:off x="1143000" y="685800"/>
            <a:ext cx="4568825" cy="3425825"/>
          </a:xfrm>
          <a:custGeom>
            <a:avLst/>
            <a:gdLst/>
            <a:ahLst/>
            <a:cxnLst/>
            <a:rect l="l" t="t" r="r" b="b"/>
            <a:pathLst>
              <a:path w="120000" h="120000" extrusionOk="0">
                <a:moveTo>
                  <a:pt x="0" y="0"/>
                </a:moveTo>
                <a:lnTo>
                  <a:pt x="120000" y="0"/>
                </a:lnTo>
                <a:lnTo>
                  <a:pt x="120000" y="120000"/>
                </a:lnTo>
                <a:lnTo>
                  <a:pt x="0" y="120000"/>
                </a:lnTo>
                <a:close/>
              </a:path>
            </a:pathLst>
          </a:custGeom>
          <a:noFill/>
          <a:ln w="9525" cap="sq" cmpd="sng">
            <a:solidFill>
              <a:srgbClr val="000000"/>
            </a:solidFill>
            <a:prstDash val="solid"/>
            <a:miter lim="8000"/>
            <a:headEnd type="none" w="sm" len="sm"/>
            <a:tailEnd type="none" w="sm" len="sm"/>
          </a:ln>
        </p:spPr>
      </p:sp>
      <p:sp>
        <p:nvSpPr>
          <p:cNvPr id="1057" name="Google Shape;1057;p95:notes"/>
          <p:cNvSpPr txBox="1">
            <a:spLocks noGrp="1"/>
          </p:cNvSpPr>
          <p:nvPr>
            <p:ph type="body" idx="1"/>
          </p:nvPr>
        </p:nvSpPr>
        <p:spPr>
          <a:xfrm>
            <a:off x="685800" y="4343400"/>
            <a:ext cx="5483224" cy="4111625"/>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450"/>
              <a:buFont typeface="Arial"/>
              <a:buNone/>
            </a:pPr>
            <a:endParaRPr sz="1800" b="0" i="0" u="none" strike="noStrike" cap="none">
              <a:solidFill>
                <a:schemeClr val="dk1"/>
              </a:solidFill>
              <a:latin typeface="Arial"/>
              <a:ea typeface="Arial"/>
              <a:cs typeface="Arial"/>
              <a:sym typeface="Arial"/>
            </a:endParaRPr>
          </a:p>
        </p:txBody>
      </p:sp>
      <p:sp>
        <p:nvSpPr>
          <p:cNvPr id="1058" name="Google Shape;1058;p95:notes"/>
          <p:cNvSpPr txBox="1">
            <a:spLocks noGrp="1"/>
          </p:cNvSpPr>
          <p:nvPr>
            <p:ph type="sldNum" idx="12"/>
          </p:nvPr>
        </p:nvSpPr>
        <p:spPr>
          <a:xfrm>
            <a:off x="3884612" y="8685210"/>
            <a:ext cx="2968624" cy="454024"/>
          </a:xfrm>
          <a:prstGeom prst="rect">
            <a:avLst/>
          </a:prstGeom>
          <a:noFill/>
          <a:ln>
            <a:noFill/>
          </a:ln>
        </p:spPr>
        <p:txBody>
          <a:bodyPr spcFirstLastPara="1" wrap="square" lIns="90000" tIns="46800" rIns="90000" bIns="46800" anchor="b" anchorCtr="0">
            <a:noAutofit/>
          </a:bodyPr>
          <a:lstStyle/>
          <a:p>
            <a:pPr marL="215900" marR="0" lvl="0" indent="-215900" algn="r" rtl="0">
              <a:lnSpc>
                <a:spcPct val="100000"/>
              </a:lnSpc>
              <a:spcBef>
                <a:spcPts val="0"/>
              </a:spcBef>
              <a:spcAft>
                <a:spcPts val="0"/>
              </a:spcAft>
              <a:buClr>
                <a:srgbClr val="000000"/>
              </a:buClr>
              <a:buSzPts val="300"/>
              <a:buFont typeface="Times New Roman"/>
              <a:buNone/>
            </a:pPr>
            <a:fld id="{00000000-1234-1234-1234-123412341234}" type="slidenum">
              <a:rPr lang="en-US" sz="1200" b="0" i="0" u="none" strike="noStrike" cap="none">
                <a:solidFill>
                  <a:srgbClr val="000000"/>
                </a:solidFill>
                <a:latin typeface="Times New Roman"/>
                <a:ea typeface="Times New Roman"/>
                <a:cs typeface="Times New Roman"/>
                <a:sym typeface="Times New Roman"/>
              </a:rPr>
              <a:t>113</a:t>
            </a:fld>
            <a:endParaRPr sz="1200" b="0" i="0" u="none" strike="noStrike" cap="non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5"/>
        <p:cNvGrpSpPr/>
        <p:nvPr/>
      </p:nvGrpSpPr>
      <p:grpSpPr>
        <a:xfrm>
          <a:off x="0" y="0"/>
          <a:ext cx="0" cy="0"/>
          <a:chOff x="0" y="0"/>
          <a:chExt cx="0" cy="0"/>
        </a:xfrm>
      </p:grpSpPr>
      <p:sp>
        <p:nvSpPr>
          <p:cNvPr id="1066" name="Google Shape;1066;p96:notes"/>
          <p:cNvSpPr txBox="1">
            <a:spLocks noGrp="1"/>
          </p:cNvSpPr>
          <p:nvPr>
            <p:ph type="body" idx="1"/>
          </p:nvPr>
        </p:nvSpPr>
        <p:spPr>
          <a:xfrm>
            <a:off x="685800" y="4343400"/>
            <a:ext cx="5483224" cy="4111625"/>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067" name="Google Shape;1067;p96:notes"/>
          <p:cNvSpPr>
            <a:spLocks noGrp="1" noRot="1" noChangeAspect="1"/>
          </p:cNvSpPr>
          <p:nvPr>
            <p:ph type="sldImg" idx="2"/>
          </p:nvPr>
        </p:nvSpPr>
        <p:spPr>
          <a:xfrm>
            <a:off x="1143000" y="685800"/>
            <a:ext cx="4568825" cy="3425825"/>
          </a:xfrm>
          <a:custGeom>
            <a:avLst/>
            <a:gdLst/>
            <a:ahLst/>
            <a:cxnLst/>
            <a:rect l="l" t="t" r="r" b="b"/>
            <a:pathLst>
              <a:path w="120000" h="120000" extrusionOk="0">
                <a:moveTo>
                  <a:pt x="0" y="0"/>
                </a:moveTo>
                <a:lnTo>
                  <a:pt x="120000" y="0"/>
                </a:lnTo>
                <a:lnTo>
                  <a:pt x="120000" y="120000"/>
                </a:lnTo>
                <a:lnTo>
                  <a:pt x="0" y="120000"/>
                </a:lnTo>
                <a:close/>
              </a:path>
            </a:pathLst>
          </a:custGeom>
          <a:noFill/>
          <a:ln w="9525" cap="sq" cmpd="sng">
            <a:solidFill>
              <a:srgbClr val="000000"/>
            </a:solidFill>
            <a:prstDash val="solid"/>
            <a:miter lim="8000"/>
            <a:headEnd type="none" w="sm" len="sm"/>
            <a:tailEnd type="none" w="sm" len="sm"/>
          </a:ln>
        </p:spPr>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2"/>
        <p:cNvGrpSpPr/>
        <p:nvPr/>
      </p:nvGrpSpPr>
      <p:grpSpPr>
        <a:xfrm>
          <a:off x="0" y="0"/>
          <a:ext cx="0" cy="0"/>
          <a:chOff x="0" y="0"/>
          <a:chExt cx="0" cy="0"/>
        </a:xfrm>
      </p:grpSpPr>
      <p:sp>
        <p:nvSpPr>
          <p:cNvPr id="1073" name="Google Shape;1073;p97:notes"/>
          <p:cNvSpPr txBox="1">
            <a:spLocks noGrp="1"/>
          </p:cNvSpPr>
          <p:nvPr>
            <p:ph type="body" idx="1"/>
          </p:nvPr>
        </p:nvSpPr>
        <p:spPr>
          <a:xfrm>
            <a:off x="685800" y="4343400"/>
            <a:ext cx="5483224" cy="4111625"/>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074" name="Google Shape;1074;p97:notes"/>
          <p:cNvSpPr>
            <a:spLocks noGrp="1" noRot="1" noChangeAspect="1"/>
          </p:cNvSpPr>
          <p:nvPr>
            <p:ph type="sldImg" idx="2"/>
          </p:nvPr>
        </p:nvSpPr>
        <p:spPr>
          <a:xfrm>
            <a:off x="1143000" y="685800"/>
            <a:ext cx="4568825" cy="3425825"/>
          </a:xfrm>
          <a:custGeom>
            <a:avLst/>
            <a:gdLst/>
            <a:ahLst/>
            <a:cxnLst/>
            <a:rect l="l" t="t" r="r" b="b"/>
            <a:pathLst>
              <a:path w="120000" h="120000" extrusionOk="0">
                <a:moveTo>
                  <a:pt x="0" y="0"/>
                </a:moveTo>
                <a:lnTo>
                  <a:pt x="120000" y="0"/>
                </a:lnTo>
                <a:lnTo>
                  <a:pt x="120000" y="120000"/>
                </a:lnTo>
                <a:lnTo>
                  <a:pt x="0" y="120000"/>
                </a:lnTo>
                <a:close/>
              </a:path>
            </a:pathLst>
          </a:custGeom>
          <a:noFill/>
          <a:ln w="9525" cap="sq" cmpd="sng">
            <a:solidFill>
              <a:srgbClr val="000000"/>
            </a:solidFill>
            <a:prstDash val="solid"/>
            <a:miter lim="8000"/>
            <a:headEnd type="none" w="sm" len="sm"/>
            <a:tailEnd type="none" w="sm" len="sm"/>
          </a:ln>
        </p:spPr>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0"/>
        <p:cNvGrpSpPr/>
        <p:nvPr/>
      </p:nvGrpSpPr>
      <p:grpSpPr>
        <a:xfrm>
          <a:off x="0" y="0"/>
          <a:ext cx="0" cy="0"/>
          <a:chOff x="0" y="0"/>
          <a:chExt cx="0" cy="0"/>
        </a:xfrm>
      </p:grpSpPr>
      <p:sp>
        <p:nvSpPr>
          <p:cNvPr id="1081" name="Google Shape;1081;p98:notes"/>
          <p:cNvSpPr txBox="1">
            <a:spLocks noGrp="1"/>
          </p:cNvSpPr>
          <p:nvPr>
            <p:ph type="body" idx="1"/>
          </p:nvPr>
        </p:nvSpPr>
        <p:spPr>
          <a:xfrm>
            <a:off x="685800" y="4343400"/>
            <a:ext cx="5483224" cy="4111625"/>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082" name="Google Shape;1082;p98:notes"/>
          <p:cNvSpPr>
            <a:spLocks noGrp="1" noRot="1" noChangeAspect="1"/>
          </p:cNvSpPr>
          <p:nvPr>
            <p:ph type="sldImg" idx="2"/>
          </p:nvPr>
        </p:nvSpPr>
        <p:spPr>
          <a:xfrm>
            <a:off x="1143000" y="685800"/>
            <a:ext cx="4568825" cy="3425825"/>
          </a:xfrm>
          <a:custGeom>
            <a:avLst/>
            <a:gdLst/>
            <a:ahLst/>
            <a:cxnLst/>
            <a:rect l="l" t="t" r="r" b="b"/>
            <a:pathLst>
              <a:path w="120000" h="120000" extrusionOk="0">
                <a:moveTo>
                  <a:pt x="0" y="0"/>
                </a:moveTo>
                <a:lnTo>
                  <a:pt x="120000" y="0"/>
                </a:lnTo>
                <a:lnTo>
                  <a:pt x="120000" y="120000"/>
                </a:lnTo>
                <a:lnTo>
                  <a:pt x="0" y="120000"/>
                </a:lnTo>
                <a:close/>
              </a:path>
            </a:pathLst>
          </a:custGeom>
          <a:noFill/>
          <a:ln w="9525" cap="sq" cmpd="sng">
            <a:solidFill>
              <a:srgbClr val="000000"/>
            </a:solidFill>
            <a:prstDash val="solid"/>
            <a:miter lim="8000"/>
            <a:headEnd type="none" w="sm" len="sm"/>
            <a:tailEnd type="none" w="sm" len="sm"/>
          </a:ln>
        </p:spPr>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8"/>
        <p:cNvGrpSpPr/>
        <p:nvPr/>
      </p:nvGrpSpPr>
      <p:grpSpPr>
        <a:xfrm>
          <a:off x="0" y="0"/>
          <a:ext cx="0" cy="0"/>
          <a:chOff x="0" y="0"/>
          <a:chExt cx="0" cy="0"/>
        </a:xfrm>
      </p:grpSpPr>
      <p:sp>
        <p:nvSpPr>
          <p:cNvPr id="1089" name="Google Shape;1089;p99:notes"/>
          <p:cNvSpPr txBox="1">
            <a:spLocks noGrp="1"/>
          </p:cNvSpPr>
          <p:nvPr>
            <p:ph type="body" idx="1"/>
          </p:nvPr>
        </p:nvSpPr>
        <p:spPr>
          <a:xfrm>
            <a:off x="685800" y="4343400"/>
            <a:ext cx="5483224" cy="4111625"/>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090" name="Google Shape;1090;p99:notes"/>
          <p:cNvSpPr>
            <a:spLocks noGrp="1" noRot="1" noChangeAspect="1"/>
          </p:cNvSpPr>
          <p:nvPr>
            <p:ph type="sldImg" idx="2"/>
          </p:nvPr>
        </p:nvSpPr>
        <p:spPr>
          <a:xfrm>
            <a:off x="1143000" y="685800"/>
            <a:ext cx="4568825" cy="3425825"/>
          </a:xfrm>
          <a:custGeom>
            <a:avLst/>
            <a:gdLst/>
            <a:ahLst/>
            <a:cxnLst/>
            <a:rect l="l" t="t" r="r" b="b"/>
            <a:pathLst>
              <a:path w="120000" h="120000" extrusionOk="0">
                <a:moveTo>
                  <a:pt x="0" y="0"/>
                </a:moveTo>
                <a:lnTo>
                  <a:pt x="120000" y="0"/>
                </a:lnTo>
                <a:lnTo>
                  <a:pt x="120000" y="120000"/>
                </a:lnTo>
                <a:lnTo>
                  <a:pt x="0" y="120000"/>
                </a:lnTo>
                <a:close/>
              </a:path>
            </a:pathLst>
          </a:custGeom>
          <a:noFill/>
          <a:ln w="9525" cap="sq" cmpd="sng">
            <a:solidFill>
              <a:srgbClr val="000000"/>
            </a:solidFill>
            <a:prstDash val="solid"/>
            <a:miter lim="8000"/>
            <a:headEnd type="none" w="sm" len="sm"/>
            <a:tailEnd type="none" w="sm" len="sm"/>
          </a:ln>
        </p:spPr>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6"/>
        <p:cNvGrpSpPr/>
        <p:nvPr/>
      </p:nvGrpSpPr>
      <p:grpSpPr>
        <a:xfrm>
          <a:off x="0" y="0"/>
          <a:ext cx="0" cy="0"/>
          <a:chOff x="0" y="0"/>
          <a:chExt cx="0" cy="0"/>
        </a:xfrm>
      </p:grpSpPr>
      <p:sp>
        <p:nvSpPr>
          <p:cNvPr id="1097" name="Google Shape;1097;p100:notes"/>
          <p:cNvSpPr txBox="1">
            <a:spLocks noGrp="1"/>
          </p:cNvSpPr>
          <p:nvPr>
            <p:ph type="body" idx="1"/>
          </p:nvPr>
        </p:nvSpPr>
        <p:spPr>
          <a:xfrm>
            <a:off x="685800" y="4343400"/>
            <a:ext cx="5483224" cy="4111625"/>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098" name="Google Shape;1098;p100:notes"/>
          <p:cNvSpPr>
            <a:spLocks noGrp="1" noRot="1" noChangeAspect="1"/>
          </p:cNvSpPr>
          <p:nvPr>
            <p:ph type="sldImg" idx="2"/>
          </p:nvPr>
        </p:nvSpPr>
        <p:spPr>
          <a:xfrm>
            <a:off x="1143000" y="685800"/>
            <a:ext cx="4568825" cy="3425825"/>
          </a:xfrm>
          <a:custGeom>
            <a:avLst/>
            <a:gdLst/>
            <a:ahLst/>
            <a:cxnLst/>
            <a:rect l="l" t="t" r="r" b="b"/>
            <a:pathLst>
              <a:path w="120000" h="120000" extrusionOk="0">
                <a:moveTo>
                  <a:pt x="0" y="0"/>
                </a:moveTo>
                <a:lnTo>
                  <a:pt x="120000" y="0"/>
                </a:lnTo>
                <a:lnTo>
                  <a:pt x="120000" y="120000"/>
                </a:lnTo>
                <a:lnTo>
                  <a:pt x="0" y="120000"/>
                </a:lnTo>
                <a:close/>
              </a:path>
            </a:pathLst>
          </a:custGeom>
          <a:noFill/>
          <a:ln w="9525" cap="sq" cmpd="sng">
            <a:solidFill>
              <a:srgbClr val="000000"/>
            </a:solidFill>
            <a:prstDash val="solid"/>
            <a:miter lim="8000"/>
            <a:headEnd type="none" w="sm" len="sm"/>
            <a:tailEnd type="none" w="sm" len="sm"/>
          </a:ln>
        </p:spPr>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4"/>
        <p:cNvGrpSpPr/>
        <p:nvPr/>
      </p:nvGrpSpPr>
      <p:grpSpPr>
        <a:xfrm>
          <a:off x="0" y="0"/>
          <a:ext cx="0" cy="0"/>
          <a:chOff x="0" y="0"/>
          <a:chExt cx="0" cy="0"/>
        </a:xfrm>
      </p:grpSpPr>
      <p:sp>
        <p:nvSpPr>
          <p:cNvPr id="1105" name="Google Shape;1105;p101:notes"/>
          <p:cNvSpPr txBox="1">
            <a:spLocks noGrp="1"/>
          </p:cNvSpPr>
          <p:nvPr>
            <p:ph type="body" idx="1"/>
          </p:nvPr>
        </p:nvSpPr>
        <p:spPr>
          <a:xfrm>
            <a:off x="685800" y="4343400"/>
            <a:ext cx="5483224" cy="4111625"/>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106" name="Google Shape;1106;p101:notes"/>
          <p:cNvSpPr>
            <a:spLocks noGrp="1" noRot="1" noChangeAspect="1"/>
          </p:cNvSpPr>
          <p:nvPr>
            <p:ph type="sldImg" idx="2"/>
          </p:nvPr>
        </p:nvSpPr>
        <p:spPr>
          <a:xfrm>
            <a:off x="1143000" y="685800"/>
            <a:ext cx="4568825" cy="3425825"/>
          </a:xfrm>
          <a:custGeom>
            <a:avLst/>
            <a:gdLst/>
            <a:ahLst/>
            <a:cxnLst/>
            <a:rect l="l" t="t" r="r" b="b"/>
            <a:pathLst>
              <a:path w="120000" h="120000" extrusionOk="0">
                <a:moveTo>
                  <a:pt x="0" y="0"/>
                </a:moveTo>
                <a:lnTo>
                  <a:pt x="120000" y="0"/>
                </a:lnTo>
                <a:lnTo>
                  <a:pt x="120000" y="120000"/>
                </a:lnTo>
                <a:lnTo>
                  <a:pt x="0" y="120000"/>
                </a:lnTo>
                <a:close/>
              </a:path>
            </a:pathLst>
          </a:custGeom>
          <a:noFill/>
          <a:ln w="9525" cap="sq" cmpd="sng">
            <a:solidFill>
              <a:srgbClr val="000000"/>
            </a:solidFill>
            <a:prstDash val="solid"/>
            <a:miter lim="8000"/>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10:notes"/>
          <p:cNvSpPr txBox="1"/>
          <p:nvPr/>
        </p:nvSpPr>
        <p:spPr>
          <a:xfrm>
            <a:off x="3884612" y="8685210"/>
            <a:ext cx="2968624" cy="454024"/>
          </a:xfrm>
          <a:prstGeom prst="rect">
            <a:avLst/>
          </a:prstGeom>
          <a:noFill/>
          <a:ln>
            <a:noFill/>
          </a:ln>
        </p:spPr>
        <p:txBody>
          <a:bodyPr spcFirstLastPara="1" wrap="square" lIns="90000" tIns="46800" rIns="90000" bIns="46800" anchor="b" anchorCtr="0">
            <a:noAutofit/>
          </a:bodyPr>
          <a:lstStyle/>
          <a:p>
            <a:pPr marL="215900" marR="0" lvl="0" indent="-215900" algn="r" rtl="0">
              <a:lnSpc>
                <a:spcPct val="100000"/>
              </a:lnSpc>
              <a:spcBef>
                <a:spcPts val="0"/>
              </a:spcBef>
              <a:spcAft>
                <a:spcPts val="0"/>
              </a:spcAft>
              <a:buClr>
                <a:srgbClr val="000000"/>
              </a:buClr>
              <a:buSzPts val="600"/>
              <a:buFont typeface="Arial"/>
              <a:buNone/>
            </a:pPr>
            <a:fld id="{00000000-1234-1234-1234-123412341234}" type="slidenum">
              <a:rPr lang="en-US" sz="2400" b="0" i="0" u="none" strike="noStrike" cap="none">
                <a:solidFill>
                  <a:srgbClr val="000000"/>
                </a:solidFill>
                <a:latin typeface="Arial"/>
                <a:ea typeface="Arial"/>
                <a:cs typeface="Arial"/>
                <a:sym typeface="Arial"/>
              </a:rPr>
              <a:t>12</a:t>
            </a:fld>
            <a:endParaRPr sz="2400" b="0" i="0" u="none" strike="noStrike" cap="none">
              <a:solidFill>
                <a:srgbClr val="000000"/>
              </a:solidFill>
              <a:latin typeface="Arial"/>
              <a:ea typeface="Arial"/>
              <a:cs typeface="Arial"/>
              <a:sym typeface="Arial"/>
            </a:endParaRPr>
          </a:p>
        </p:txBody>
      </p:sp>
      <p:sp>
        <p:nvSpPr>
          <p:cNvPr id="232" name="Google Shape;232;p10:notes"/>
          <p:cNvSpPr>
            <a:spLocks noGrp="1" noRot="1" noChangeAspect="1"/>
          </p:cNvSpPr>
          <p:nvPr>
            <p:ph type="sldImg" idx="2"/>
          </p:nvPr>
        </p:nvSpPr>
        <p:spPr>
          <a:xfrm>
            <a:off x="1143000" y="685800"/>
            <a:ext cx="4570413" cy="3427413"/>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233" name="Google Shape;233;p10:notes"/>
          <p:cNvSpPr txBox="1">
            <a:spLocks noGrp="1"/>
          </p:cNvSpPr>
          <p:nvPr>
            <p:ph type="body" idx="1"/>
          </p:nvPr>
        </p:nvSpPr>
        <p:spPr>
          <a:xfrm>
            <a:off x="685800" y="4343400"/>
            <a:ext cx="5484812" cy="4113211"/>
          </a:xfrm>
          <a:prstGeom prst="rect">
            <a:avLst/>
          </a:prstGeom>
          <a:noFill/>
          <a:ln>
            <a:noFill/>
          </a:ln>
        </p:spPr>
        <p:txBody>
          <a:bodyPr spcFirstLastPara="1" wrap="square" lIns="90000" tIns="46800" rIns="90000" bIns="46800" anchor="ctr" anchorCtr="0">
            <a:noAutofit/>
          </a:bodyPr>
          <a:lstStyle/>
          <a:p>
            <a:pPr marL="0" marR="0" lvl="0" indent="0" algn="l" rtl="0">
              <a:lnSpc>
                <a:spcPct val="100000"/>
              </a:lnSpc>
              <a:spcBef>
                <a:spcPts val="0"/>
              </a:spcBef>
              <a:spcAft>
                <a:spcPts val="0"/>
              </a:spcAft>
              <a:buClr>
                <a:schemeClr val="dk1"/>
              </a:buClr>
              <a:buSzPts val="450"/>
              <a:buFont typeface="Arial"/>
              <a:buNone/>
            </a:pPr>
            <a:endParaRPr sz="18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1"/>
        <p:cNvGrpSpPr/>
        <p:nvPr/>
      </p:nvGrpSpPr>
      <p:grpSpPr>
        <a:xfrm>
          <a:off x="0" y="0"/>
          <a:ext cx="0" cy="0"/>
          <a:chOff x="0" y="0"/>
          <a:chExt cx="0" cy="0"/>
        </a:xfrm>
      </p:grpSpPr>
      <p:sp>
        <p:nvSpPr>
          <p:cNvPr id="1112" name="Google Shape;1112;p102:notes"/>
          <p:cNvSpPr txBox="1">
            <a:spLocks noGrp="1"/>
          </p:cNvSpPr>
          <p:nvPr>
            <p:ph type="body" idx="1"/>
          </p:nvPr>
        </p:nvSpPr>
        <p:spPr>
          <a:xfrm>
            <a:off x="685800" y="4343400"/>
            <a:ext cx="5483224" cy="4111625"/>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113" name="Google Shape;1113;p102:notes"/>
          <p:cNvSpPr>
            <a:spLocks noGrp="1" noRot="1" noChangeAspect="1"/>
          </p:cNvSpPr>
          <p:nvPr>
            <p:ph type="sldImg" idx="2"/>
          </p:nvPr>
        </p:nvSpPr>
        <p:spPr>
          <a:xfrm>
            <a:off x="1143000" y="685800"/>
            <a:ext cx="4568825" cy="3425825"/>
          </a:xfrm>
          <a:custGeom>
            <a:avLst/>
            <a:gdLst/>
            <a:ahLst/>
            <a:cxnLst/>
            <a:rect l="l" t="t" r="r" b="b"/>
            <a:pathLst>
              <a:path w="120000" h="120000" extrusionOk="0">
                <a:moveTo>
                  <a:pt x="0" y="0"/>
                </a:moveTo>
                <a:lnTo>
                  <a:pt x="120000" y="0"/>
                </a:lnTo>
                <a:lnTo>
                  <a:pt x="120000" y="120000"/>
                </a:lnTo>
                <a:lnTo>
                  <a:pt x="0" y="120000"/>
                </a:lnTo>
                <a:close/>
              </a:path>
            </a:pathLst>
          </a:custGeom>
          <a:noFill/>
          <a:ln w="9525" cap="sq" cmpd="sng">
            <a:solidFill>
              <a:srgbClr val="000000"/>
            </a:solidFill>
            <a:prstDash val="solid"/>
            <a:miter lim="8000"/>
            <a:headEnd type="none" w="sm" len="sm"/>
            <a:tailEnd type="none" w="sm" len="sm"/>
          </a:ln>
        </p:spPr>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7"/>
        <p:cNvGrpSpPr/>
        <p:nvPr/>
      </p:nvGrpSpPr>
      <p:grpSpPr>
        <a:xfrm>
          <a:off x="0" y="0"/>
          <a:ext cx="0" cy="0"/>
          <a:chOff x="0" y="0"/>
          <a:chExt cx="0" cy="0"/>
        </a:xfrm>
      </p:grpSpPr>
      <p:sp>
        <p:nvSpPr>
          <p:cNvPr id="1118" name="Google Shape;1118;p103:notes"/>
          <p:cNvSpPr txBox="1">
            <a:spLocks noGrp="1"/>
          </p:cNvSpPr>
          <p:nvPr>
            <p:ph type="body" idx="1"/>
          </p:nvPr>
        </p:nvSpPr>
        <p:spPr>
          <a:xfrm>
            <a:off x="685800" y="4343400"/>
            <a:ext cx="5483224" cy="4111625"/>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119" name="Google Shape;1119;p103:notes"/>
          <p:cNvSpPr>
            <a:spLocks noGrp="1" noRot="1" noChangeAspect="1"/>
          </p:cNvSpPr>
          <p:nvPr>
            <p:ph type="sldImg" idx="2"/>
          </p:nvPr>
        </p:nvSpPr>
        <p:spPr>
          <a:xfrm>
            <a:off x="1143000" y="685800"/>
            <a:ext cx="4568825" cy="3425825"/>
          </a:xfrm>
          <a:custGeom>
            <a:avLst/>
            <a:gdLst/>
            <a:ahLst/>
            <a:cxnLst/>
            <a:rect l="l" t="t" r="r" b="b"/>
            <a:pathLst>
              <a:path w="120000" h="120000" extrusionOk="0">
                <a:moveTo>
                  <a:pt x="0" y="0"/>
                </a:moveTo>
                <a:lnTo>
                  <a:pt x="120000" y="0"/>
                </a:lnTo>
                <a:lnTo>
                  <a:pt x="120000" y="120000"/>
                </a:lnTo>
                <a:lnTo>
                  <a:pt x="0" y="120000"/>
                </a:lnTo>
                <a:close/>
              </a:path>
            </a:pathLst>
          </a:custGeom>
          <a:noFill/>
          <a:ln w="9525" cap="sq" cmpd="sng">
            <a:solidFill>
              <a:srgbClr val="000000"/>
            </a:solidFill>
            <a:prstDash val="solid"/>
            <a:miter lim="8000"/>
            <a:headEnd type="none" w="sm" len="sm"/>
            <a:tailEnd type="none" w="sm" len="sm"/>
          </a:ln>
        </p:spPr>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3"/>
        <p:cNvGrpSpPr/>
        <p:nvPr/>
      </p:nvGrpSpPr>
      <p:grpSpPr>
        <a:xfrm>
          <a:off x="0" y="0"/>
          <a:ext cx="0" cy="0"/>
          <a:chOff x="0" y="0"/>
          <a:chExt cx="0" cy="0"/>
        </a:xfrm>
      </p:grpSpPr>
      <p:sp>
        <p:nvSpPr>
          <p:cNvPr id="1124" name="Google Shape;1124;p104:notes"/>
          <p:cNvSpPr txBox="1">
            <a:spLocks noGrp="1"/>
          </p:cNvSpPr>
          <p:nvPr>
            <p:ph type="body" idx="1"/>
          </p:nvPr>
        </p:nvSpPr>
        <p:spPr>
          <a:xfrm>
            <a:off x="685800" y="4343400"/>
            <a:ext cx="5483224" cy="4111625"/>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800"/>
              <a:buFont typeface="Arial"/>
              <a:buNone/>
            </a:pPr>
            <a:r>
              <a:rPr lang="en-US" sz="1800" b="0" i="0" u="none" strike="noStrike" cap="none">
                <a:solidFill>
                  <a:schemeClr val="dk1"/>
                </a:solidFill>
                <a:latin typeface="Arial"/>
                <a:ea typeface="Arial"/>
                <a:cs typeface="Arial"/>
                <a:sym typeface="Arial"/>
              </a:rPr>
              <a:t>Note, BDSM by default is not necessarily an unsafe sexual practice, however injuries can occur when done improperly.  Anecdotally I note the most common “type” of transgender patient to experience a major sexual orientation change are young trans men 16-30 who are short, of slight build, sharply defined facies and have a low BMI. I’m unsure how this is in any way related but I have overwhelmingly seen it happen to these young trans men who previously were attracted only to women but who when placed on testosterone become gay trans men attracted only to men. </a:t>
            </a:r>
            <a:endParaRPr/>
          </a:p>
          <a:p>
            <a:pPr marL="0" marR="0" lvl="0" indent="0" algn="l" rtl="0">
              <a:lnSpc>
                <a:spcPct val="100000"/>
              </a:lnSpc>
              <a:spcBef>
                <a:spcPts val="0"/>
              </a:spcBef>
              <a:spcAft>
                <a:spcPts val="0"/>
              </a:spcAft>
              <a:buClr>
                <a:schemeClr val="dk1"/>
              </a:buClr>
              <a:buSzPts val="1800"/>
              <a:buFont typeface="Arial"/>
              <a:buNone/>
            </a:pPr>
            <a:r>
              <a:rPr lang="en-US" sz="1800" b="0" i="0" u="none" strike="noStrike" cap="none">
                <a:solidFill>
                  <a:schemeClr val="dk1"/>
                </a:solidFill>
                <a:latin typeface="Arial"/>
                <a:ea typeface="Arial"/>
                <a:cs typeface="Arial"/>
                <a:sym typeface="Arial"/>
              </a:rPr>
              <a:t>But I have overwhelmingly seen young trans men fitting that description who pre-T are attracted only to women and post 6 months of T are attracted only to men. </a:t>
            </a:r>
            <a:endParaRPr sz="1800" b="0" i="0" u="none" strike="noStrike" cap="none">
              <a:solidFill>
                <a:schemeClr val="dk1"/>
              </a:solidFill>
              <a:latin typeface="Arial"/>
              <a:ea typeface="Arial"/>
              <a:cs typeface="Arial"/>
              <a:sym typeface="Arial"/>
            </a:endParaRPr>
          </a:p>
        </p:txBody>
      </p:sp>
      <p:sp>
        <p:nvSpPr>
          <p:cNvPr id="1125" name="Google Shape;1125;p104:notes"/>
          <p:cNvSpPr>
            <a:spLocks noGrp="1" noRot="1" noChangeAspect="1"/>
          </p:cNvSpPr>
          <p:nvPr>
            <p:ph type="sldImg" idx="2"/>
          </p:nvPr>
        </p:nvSpPr>
        <p:spPr>
          <a:xfrm>
            <a:off x="1143000" y="685800"/>
            <a:ext cx="4568825" cy="3425825"/>
          </a:xfrm>
          <a:custGeom>
            <a:avLst/>
            <a:gdLst/>
            <a:ahLst/>
            <a:cxnLst/>
            <a:rect l="l" t="t" r="r" b="b"/>
            <a:pathLst>
              <a:path w="120000" h="120000" extrusionOk="0">
                <a:moveTo>
                  <a:pt x="0" y="0"/>
                </a:moveTo>
                <a:lnTo>
                  <a:pt x="120000" y="0"/>
                </a:lnTo>
                <a:lnTo>
                  <a:pt x="120000" y="120000"/>
                </a:lnTo>
                <a:lnTo>
                  <a:pt x="0" y="120000"/>
                </a:lnTo>
                <a:close/>
              </a:path>
            </a:pathLst>
          </a:custGeom>
          <a:noFill/>
          <a:ln w="9525" cap="sq" cmpd="sng">
            <a:solidFill>
              <a:srgbClr val="000000"/>
            </a:solidFill>
            <a:prstDash val="solid"/>
            <a:miter lim="8000"/>
            <a:headEnd type="none" w="sm" len="sm"/>
            <a:tailEnd type="none" w="sm" len="sm"/>
          </a:ln>
        </p:spPr>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0"/>
        <p:cNvGrpSpPr/>
        <p:nvPr/>
      </p:nvGrpSpPr>
      <p:grpSpPr>
        <a:xfrm>
          <a:off x="0" y="0"/>
          <a:ext cx="0" cy="0"/>
          <a:chOff x="0" y="0"/>
          <a:chExt cx="0" cy="0"/>
        </a:xfrm>
      </p:grpSpPr>
      <p:sp>
        <p:nvSpPr>
          <p:cNvPr id="1131" name="Google Shape;1131;p105:notes"/>
          <p:cNvSpPr txBox="1">
            <a:spLocks noGrp="1"/>
          </p:cNvSpPr>
          <p:nvPr>
            <p:ph type="body" idx="1"/>
          </p:nvPr>
        </p:nvSpPr>
        <p:spPr>
          <a:xfrm>
            <a:off x="685800" y="4343400"/>
            <a:ext cx="5483224" cy="4111625"/>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132" name="Google Shape;1132;p105:notes"/>
          <p:cNvSpPr>
            <a:spLocks noGrp="1" noRot="1" noChangeAspect="1"/>
          </p:cNvSpPr>
          <p:nvPr>
            <p:ph type="sldImg" idx="2"/>
          </p:nvPr>
        </p:nvSpPr>
        <p:spPr>
          <a:xfrm>
            <a:off x="1143000" y="685800"/>
            <a:ext cx="4568825" cy="3425825"/>
          </a:xfrm>
          <a:custGeom>
            <a:avLst/>
            <a:gdLst/>
            <a:ahLst/>
            <a:cxnLst/>
            <a:rect l="l" t="t" r="r" b="b"/>
            <a:pathLst>
              <a:path w="120000" h="120000" extrusionOk="0">
                <a:moveTo>
                  <a:pt x="0" y="0"/>
                </a:moveTo>
                <a:lnTo>
                  <a:pt x="120000" y="0"/>
                </a:lnTo>
                <a:lnTo>
                  <a:pt x="120000" y="120000"/>
                </a:lnTo>
                <a:lnTo>
                  <a:pt x="0" y="120000"/>
                </a:lnTo>
                <a:close/>
              </a:path>
            </a:pathLst>
          </a:custGeom>
          <a:noFill/>
          <a:ln w="9525" cap="sq" cmpd="sng">
            <a:solidFill>
              <a:srgbClr val="000000"/>
            </a:solidFill>
            <a:prstDash val="solid"/>
            <a:miter lim="8000"/>
            <a:headEnd type="none" w="sm" len="sm"/>
            <a:tailEnd type="none" w="sm" len="sm"/>
          </a:ln>
        </p:spPr>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6"/>
        <p:cNvGrpSpPr/>
        <p:nvPr/>
      </p:nvGrpSpPr>
      <p:grpSpPr>
        <a:xfrm>
          <a:off x="0" y="0"/>
          <a:ext cx="0" cy="0"/>
          <a:chOff x="0" y="0"/>
          <a:chExt cx="0" cy="0"/>
        </a:xfrm>
      </p:grpSpPr>
      <p:sp>
        <p:nvSpPr>
          <p:cNvPr id="1137" name="Google Shape;1137;p106:notes"/>
          <p:cNvSpPr txBox="1">
            <a:spLocks noGrp="1"/>
          </p:cNvSpPr>
          <p:nvPr>
            <p:ph type="body" idx="1"/>
          </p:nvPr>
        </p:nvSpPr>
        <p:spPr>
          <a:xfrm>
            <a:off x="685800" y="4343400"/>
            <a:ext cx="5483224" cy="4111625"/>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138" name="Google Shape;1138;p106:notes"/>
          <p:cNvSpPr>
            <a:spLocks noGrp="1" noRot="1" noChangeAspect="1"/>
          </p:cNvSpPr>
          <p:nvPr>
            <p:ph type="sldImg" idx="2"/>
          </p:nvPr>
        </p:nvSpPr>
        <p:spPr>
          <a:xfrm>
            <a:off x="1143000" y="685800"/>
            <a:ext cx="4568825" cy="3425825"/>
          </a:xfrm>
          <a:custGeom>
            <a:avLst/>
            <a:gdLst/>
            <a:ahLst/>
            <a:cxnLst/>
            <a:rect l="l" t="t" r="r" b="b"/>
            <a:pathLst>
              <a:path w="120000" h="120000" extrusionOk="0">
                <a:moveTo>
                  <a:pt x="0" y="0"/>
                </a:moveTo>
                <a:lnTo>
                  <a:pt x="120000" y="0"/>
                </a:lnTo>
                <a:lnTo>
                  <a:pt x="120000" y="120000"/>
                </a:lnTo>
                <a:lnTo>
                  <a:pt x="0" y="120000"/>
                </a:lnTo>
                <a:close/>
              </a:path>
            </a:pathLst>
          </a:custGeom>
          <a:noFill/>
          <a:ln w="9525" cap="sq" cmpd="sng">
            <a:solidFill>
              <a:srgbClr val="000000"/>
            </a:solidFill>
            <a:prstDash val="solid"/>
            <a:miter lim="8000"/>
            <a:headEnd type="none" w="sm" len="sm"/>
            <a:tailEnd type="none" w="sm" len="sm"/>
          </a:ln>
        </p:spPr>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2"/>
        <p:cNvGrpSpPr/>
        <p:nvPr/>
      </p:nvGrpSpPr>
      <p:grpSpPr>
        <a:xfrm>
          <a:off x="0" y="0"/>
          <a:ext cx="0" cy="0"/>
          <a:chOff x="0" y="0"/>
          <a:chExt cx="0" cy="0"/>
        </a:xfrm>
      </p:grpSpPr>
      <p:sp>
        <p:nvSpPr>
          <p:cNvPr id="1143" name="Google Shape;1143;p107:notes"/>
          <p:cNvSpPr txBox="1">
            <a:spLocks noGrp="1"/>
          </p:cNvSpPr>
          <p:nvPr>
            <p:ph type="body" idx="1"/>
          </p:nvPr>
        </p:nvSpPr>
        <p:spPr>
          <a:xfrm>
            <a:off x="685800" y="4343400"/>
            <a:ext cx="5483224" cy="4111625"/>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144" name="Google Shape;1144;p107:notes"/>
          <p:cNvSpPr>
            <a:spLocks noGrp="1" noRot="1" noChangeAspect="1"/>
          </p:cNvSpPr>
          <p:nvPr>
            <p:ph type="sldImg" idx="2"/>
          </p:nvPr>
        </p:nvSpPr>
        <p:spPr>
          <a:xfrm>
            <a:off x="1143000" y="685800"/>
            <a:ext cx="4568825" cy="3425825"/>
          </a:xfrm>
          <a:custGeom>
            <a:avLst/>
            <a:gdLst/>
            <a:ahLst/>
            <a:cxnLst/>
            <a:rect l="l" t="t" r="r" b="b"/>
            <a:pathLst>
              <a:path w="120000" h="120000" extrusionOk="0">
                <a:moveTo>
                  <a:pt x="0" y="0"/>
                </a:moveTo>
                <a:lnTo>
                  <a:pt x="120000" y="0"/>
                </a:lnTo>
                <a:lnTo>
                  <a:pt x="120000" y="120000"/>
                </a:lnTo>
                <a:lnTo>
                  <a:pt x="0" y="120000"/>
                </a:lnTo>
                <a:close/>
              </a:path>
            </a:pathLst>
          </a:custGeom>
          <a:noFill/>
          <a:ln w="9525" cap="sq" cmpd="sng">
            <a:solidFill>
              <a:srgbClr val="000000"/>
            </a:solidFill>
            <a:prstDash val="solid"/>
            <a:miter lim="8000"/>
            <a:headEnd type="none" w="sm" len="sm"/>
            <a:tailEnd type="none" w="sm" len="sm"/>
          </a:ln>
        </p:spPr>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8"/>
        <p:cNvGrpSpPr/>
        <p:nvPr/>
      </p:nvGrpSpPr>
      <p:grpSpPr>
        <a:xfrm>
          <a:off x="0" y="0"/>
          <a:ext cx="0" cy="0"/>
          <a:chOff x="0" y="0"/>
          <a:chExt cx="0" cy="0"/>
        </a:xfrm>
      </p:grpSpPr>
      <p:sp>
        <p:nvSpPr>
          <p:cNvPr id="1149" name="Google Shape;1149;p108:notes"/>
          <p:cNvSpPr txBox="1">
            <a:spLocks noGrp="1"/>
          </p:cNvSpPr>
          <p:nvPr>
            <p:ph type="body" idx="1"/>
          </p:nvPr>
        </p:nvSpPr>
        <p:spPr>
          <a:xfrm>
            <a:off x="685800" y="4343400"/>
            <a:ext cx="5483224" cy="4111625"/>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150" name="Google Shape;1150;p108:notes"/>
          <p:cNvSpPr>
            <a:spLocks noGrp="1" noRot="1" noChangeAspect="1"/>
          </p:cNvSpPr>
          <p:nvPr>
            <p:ph type="sldImg" idx="2"/>
          </p:nvPr>
        </p:nvSpPr>
        <p:spPr>
          <a:xfrm>
            <a:off x="1143000" y="685800"/>
            <a:ext cx="4568825" cy="3425825"/>
          </a:xfrm>
          <a:custGeom>
            <a:avLst/>
            <a:gdLst/>
            <a:ahLst/>
            <a:cxnLst/>
            <a:rect l="l" t="t" r="r" b="b"/>
            <a:pathLst>
              <a:path w="120000" h="120000" extrusionOk="0">
                <a:moveTo>
                  <a:pt x="0" y="0"/>
                </a:moveTo>
                <a:lnTo>
                  <a:pt x="120000" y="0"/>
                </a:lnTo>
                <a:lnTo>
                  <a:pt x="120000" y="120000"/>
                </a:lnTo>
                <a:lnTo>
                  <a:pt x="0" y="120000"/>
                </a:lnTo>
                <a:close/>
              </a:path>
            </a:pathLst>
          </a:custGeom>
          <a:noFill/>
          <a:ln w="9525" cap="sq" cmpd="sng">
            <a:solidFill>
              <a:srgbClr val="000000"/>
            </a:solidFill>
            <a:prstDash val="solid"/>
            <a:miter lim="8000"/>
            <a:headEnd type="none" w="sm" len="sm"/>
            <a:tailEnd type="none" w="sm" len="sm"/>
          </a:ln>
        </p:spPr>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8"/>
        <p:cNvGrpSpPr/>
        <p:nvPr/>
      </p:nvGrpSpPr>
      <p:grpSpPr>
        <a:xfrm>
          <a:off x="0" y="0"/>
          <a:ext cx="0" cy="0"/>
          <a:chOff x="0" y="0"/>
          <a:chExt cx="0" cy="0"/>
        </a:xfrm>
      </p:grpSpPr>
      <p:sp>
        <p:nvSpPr>
          <p:cNvPr id="1159" name="Google Shape;1159;p109:notes"/>
          <p:cNvSpPr txBox="1">
            <a:spLocks noGrp="1"/>
          </p:cNvSpPr>
          <p:nvPr>
            <p:ph type="body" idx="1"/>
          </p:nvPr>
        </p:nvSpPr>
        <p:spPr>
          <a:xfrm>
            <a:off x="685800" y="4343400"/>
            <a:ext cx="5483224" cy="4111625"/>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160" name="Google Shape;1160;p109:notes"/>
          <p:cNvSpPr>
            <a:spLocks noGrp="1" noRot="1" noChangeAspect="1"/>
          </p:cNvSpPr>
          <p:nvPr>
            <p:ph type="sldImg" idx="2"/>
          </p:nvPr>
        </p:nvSpPr>
        <p:spPr>
          <a:xfrm>
            <a:off x="1143000" y="685800"/>
            <a:ext cx="4568825" cy="3425825"/>
          </a:xfrm>
          <a:custGeom>
            <a:avLst/>
            <a:gdLst/>
            <a:ahLst/>
            <a:cxnLst/>
            <a:rect l="l" t="t" r="r" b="b"/>
            <a:pathLst>
              <a:path w="120000" h="120000" extrusionOk="0">
                <a:moveTo>
                  <a:pt x="0" y="0"/>
                </a:moveTo>
                <a:lnTo>
                  <a:pt x="120000" y="0"/>
                </a:lnTo>
                <a:lnTo>
                  <a:pt x="120000" y="120000"/>
                </a:lnTo>
                <a:lnTo>
                  <a:pt x="0" y="120000"/>
                </a:lnTo>
                <a:close/>
              </a:path>
            </a:pathLst>
          </a:custGeom>
          <a:noFill/>
          <a:ln w="9525" cap="sq" cmpd="sng">
            <a:solidFill>
              <a:srgbClr val="000000"/>
            </a:solidFill>
            <a:prstDash val="solid"/>
            <a:miter lim="8000"/>
            <a:headEnd type="none" w="sm" len="sm"/>
            <a:tailEnd type="none" w="sm" len="sm"/>
          </a:ln>
        </p:spPr>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4"/>
        <p:cNvGrpSpPr/>
        <p:nvPr/>
      </p:nvGrpSpPr>
      <p:grpSpPr>
        <a:xfrm>
          <a:off x="0" y="0"/>
          <a:ext cx="0" cy="0"/>
          <a:chOff x="0" y="0"/>
          <a:chExt cx="0" cy="0"/>
        </a:xfrm>
      </p:grpSpPr>
      <p:sp>
        <p:nvSpPr>
          <p:cNvPr id="1165" name="Google Shape;1165;p110:notes"/>
          <p:cNvSpPr txBox="1">
            <a:spLocks noGrp="1"/>
          </p:cNvSpPr>
          <p:nvPr>
            <p:ph type="body" idx="1"/>
          </p:nvPr>
        </p:nvSpPr>
        <p:spPr>
          <a:xfrm>
            <a:off x="685800" y="4343400"/>
            <a:ext cx="5483224" cy="4111625"/>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166" name="Google Shape;1166;p110:notes"/>
          <p:cNvSpPr>
            <a:spLocks noGrp="1" noRot="1" noChangeAspect="1"/>
          </p:cNvSpPr>
          <p:nvPr>
            <p:ph type="sldImg" idx="2"/>
          </p:nvPr>
        </p:nvSpPr>
        <p:spPr>
          <a:xfrm>
            <a:off x="1143000" y="685800"/>
            <a:ext cx="4568825" cy="3425825"/>
          </a:xfrm>
          <a:custGeom>
            <a:avLst/>
            <a:gdLst/>
            <a:ahLst/>
            <a:cxnLst/>
            <a:rect l="l" t="t" r="r" b="b"/>
            <a:pathLst>
              <a:path w="120000" h="120000" extrusionOk="0">
                <a:moveTo>
                  <a:pt x="0" y="0"/>
                </a:moveTo>
                <a:lnTo>
                  <a:pt x="120000" y="0"/>
                </a:lnTo>
                <a:lnTo>
                  <a:pt x="120000" y="120000"/>
                </a:lnTo>
                <a:lnTo>
                  <a:pt x="0" y="120000"/>
                </a:lnTo>
                <a:close/>
              </a:path>
            </a:pathLst>
          </a:custGeom>
          <a:noFill/>
          <a:ln w="9525" cap="sq" cmpd="sng">
            <a:solidFill>
              <a:srgbClr val="000000"/>
            </a:solidFill>
            <a:prstDash val="solid"/>
            <a:miter lim="8000"/>
            <a:headEnd type="none" w="sm" len="sm"/>
            <a:tailEnd type="none" w="sm" len="sm"/>
          </a:ln>
        </p:spPr>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7"/>
        <p:cNvGrpSpPr/>
        <p:nvPr/>
      </p:nvGrpSpPr>
      <p:grpSpPr>
        <a:xfrm>
          <a:off x="0" y="0"/>
          <a:ext cx="0" cy="0"/>
          <a:chOff x="0" y="0"/>
          <a:chExt cx="0" cy="0"/>
        </a:xfrm>
      </p:grpSpPr>
      <p:sp>
        <p:nvSpPr>
          <p:cNvPr id="1198" name="Google Shape;1198;p111:notes"/>
          <p:cNvSpPr txBox="1">
            <a:spLocks noGrp="1"/>
          </p:cNvSpPr>
          <p:nvPr>
            <p:ph type="body" idx="1"/>
          </p:nvPr>
        </p:nvSpPr>
        <p:spPr>
          <a:xfrm>
            <a:off x="685800" y="4343400"/>
            <a:ext cx="5483224" cy="4111625"/>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199" name="Google Shape;1199;p111:notes"/>
          <p:cNvSpPr>
            <a:spLocks noGrp="1" noRot="1" noChangeAspect="1"/>
          </p:cNvSpPr>
          <p:nvPr>
            <p:ph type="sldImg" idx="2"/>
          </p:nvPr>
        </p:nvSpPr>
        <p:spPr>
          <a:xfrm>
            <a:off x="1143000" y="685800"/>
            <a:ext cx="4568825" cy="3425825"/>
          </a:xfrm>
          <a:custGeom>
            <a:avLst/>
            <a:gdLst/>
            <a:ahLst/>
            <a:cxnLst/>
            <a:rect l="l" t="t" r="r" b="b"/>
            <a:pathLst>
              <a:path w="120000" h="120000" extrusionOk="0">
                <a:moveTo>
                  <a:pt x="0" y="0"/>
                </a:moveTo>
                <a:lnTo>
                  <a:pt x="120000" y="0"/>
                </a:lnTo>
                <a:lnTo>
                  <a:pt x="120000" y="120000"/>
                </a:lnTo>
                <a:lnTo>
                  <a:pt x="0" y="120000"/>
                </a:lnTo>
                <a:close/>
              </a:path>
            </a:pathLst>
          </a:custGeom>
          <a:noFill/>
          <a:ln w="9525" cap="sq" cmpd="sng">
            <a:solidFill>
              <a:srgbClr val="000000"/>
            </a:solidFill>
            <a:prstDash val="solid"/>
            <a:miter lim="8000"/>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11:notes"/>
          <p:cNvSpPr txBox="1">
            <a:spLocks noGrp="1"/>
          </p:cNvSpPr>
          <p:nvPr>
            <p:ph type="body" idx="1"/>
          </p:nvPr>
        </p:nvSpPr>
        <p:spPr>
          <a:xfrm>
            <a:off x="685800" y="4343400"/>
            <a:ext cx="5483224" cy="4111625"/>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450"/>
              <a:buFont typeface="Arial"/>
              <a:buNone/>
            </a:pPr>
            <a:r>
              <a:rPr lang="en-US" sz="1100" u="sng" dirty="0">
                <a:solidFill>
                  <a:schemeClr val="hlink"/>
                </a:solidFill>
                <a:hlinkClick r:id="rId3"/>
              </a:rPr>
              <a:t>https://diethylstilbestrol.co.uk/studies/des-and-gender-identity/</a:t>
            </a:r>
            <a:endParaRPr dirty="0"/>
          </a:p>
          <a:p>
            <a:pPr marL="0" marR="0" lvl="0" indent="0" algn="l" rtl="0">
              <a:lnSpc>
                <a:spcPct val="100000"/>
              </a:lnSpc>
              <a:spcBef>
                <a:spcPts val="0"/>
              </a:spcBef>
              <a:spcAft>
                <a:spcPts val="0"/>
              </a:spcAft>
              <a:buClr>
                <a:schemeClr val="dk1"/>
              </a:buClr>
              <a:buSzPts val="450"/>
              <a:buFont typeface="Arial"/>
              <a:buNone/>
            </a:pPr>
            <a:r>
              <a:rPr lang="en-US" sz="1100" u="sng" dirty="0">
                <a:solidFill>
                  <a:schemeClr val="hlink"/>
                </a:solidFill>
                <a:hlinkClick r:id="rId4"/>
              </a:rPr>
              <a:t>https://www.ncbi.nlm.nih.gov/pubmed/30905417</a:t>
            </a:r>
            <a:endParaRPr dirty="0"/>
          </a:p>
          <a:p>
            <a:pPr marL="0" marR="0" lvl="0" indent="0" algn="l" rtl="0">
              <a:lnSpc>
                <a:spcPct val="100000"/>
              </a:lnSpc>
              <a:spcBef>
                <a:spcPts val="0"/>
              </a:spcBef>
              <a:spcAft>
                <a:spcPts val="0"/>
              </a:spcAft>
              <a:buClr>
                <a:schemeClr val="dk1"/>
              </a:buClr>
              <a:buSzPts val="450"/>
              <a:buFont typeface="Arial"/>
              <a:buNone/>
            </a:pPr>
            <a:r>
              <a:rPr lang="en-US" sz="1100" u="sng" dirty="0">
                <a:solidFill>
                  <a:schemeClr val="hlink"/>
                </a:solidFill>
                <a:hlinkClick r:id="rId5"/>
              </a:rPr>
              <a:t>https://academic.oup.com/jcem/article/83/4/1348/2865608</a:t>
            </a:r>
            <a:endParaRPr sz="1800" b="0" i="0" u="none" strike="noStrike" cap="none" dirty="0">
              <a:solidFill>
                <a:schemeClr val="dk1"/>
              </a:solidFill>
              <a:latin typeface="Arial"/>
              <a:ea typeface="Arial"/>
              <a:cs typeface="Arial"/>
              <a:sym typeface="Arial"/>
            </a:endParaRPr>
          </a:p>
        </p:txBody>
      </p:sp>
      <p:sp>
        <p:nvSpPr>
          <p:cNvPr id="239" name="Google Shape;239;p11:notes"/>
          <p:cNvSpPr>
            <a:spLocks noGrp="1" noRot="1" noChangeAspect="1"/>
          </p:cNvSpPr>
          <p:nvPr>
            <p:ph type="sldImg" idx="2"/>
          </p:nvPr>
        </p:nvSpPr>
        <p:spPr>
          <a:xfrm>
            <a:off x="1143000" y="685800"/>
            <a:ext cx="4568825" cy="3425825"/>
          </a:xfrm>
          <a:custGeom>
            <a:avLst/>
            <a:gdLst/>
            <a:ahLst/>
            <a:cxnLst/>
            <a:rect l="l" t="t" r="r" b="b"/>
            <a:pathLst>
              <a:path w="120000" h="120000" extrusionOk="0">
                <a:moveTo>
                  <a:pt x="0" y="0"/>
                </a:moveTo>
                <a:lnTo>
                  <a:pt x="120000" y="0"/>
                </a:lnTo>
                <a:lnTo>
                  <a:pt x="120000" y="120000"/>
                </a:lnTo>
                <a:lnTo>
                  <a:pt x="0" y="120000"/>
                </a:lnTo>
                <a:close/>
              </a:path>
            </a:pathLst>
          </a:custGeom>
          <a:noFill/>
          <a:ln w="9525" cap="sq" cmpd="sng">
            <a:solidFill>
              <a:srgbClr val="000000"/>
            </a:solidFill>
            <a:prstDash val="solid"/>
            <a:miter lim="8000"/>
            <a:headEnd type="none" w="sm" len="sm"/>
            <a:tailEnd type="none" w="sm" len="sm"/>
          </a:ln>
        </p:spPr>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4"/>
        <p:cNvGrpSpPr/>
        <p:nvPr/>
      </p:nvGrpSpPr>
      <p:grpSpPr>
        <a:xfrm>
          <a:off x="0" y="0"/>
          <a:ext cx="0" cy="0"/>
          <a:chOff x="0" y="0"/>
          <a:chExt cx="0" cy="0"/>
        </a:xfrm>
      </p:grpSpPr>
      <p:sp>
        <p:nvSpPr>
          <p:cNvPr id="1205" name="Google Shape;1205;p112:notes"/>
          <p:cNvSpPr txBox="1">
            <a:spLocks noGrp="1"/>
          </p:cNvSpPr>
          <p:nvPr>
            <p:ph type="body" idx="1"/>
          </p:nvPr>
        </p:nvSpPr>
        <p:spPr>
          <a:xfrm>
            <a:off x="685800" y="4343400"/>
            <a:ext cx="5483224" cy="4111625"/>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800"/>
              <a:buFont typeface="Arial"/>
              <a:buNone/>
            </a:pPr>
            <a:r>
              <a:rPr lang="en-US" sz="1800" b="0" i="0" u="none" strike="noStrike" cap="none">
                <a:solidFill>
                  <a:schemeClr val="dk1"/>
                </a:solidFill>
                <a:latin typeface="Arial"/>
                <a:ea typeface="Arial"/>
                <a:cs typeface="Arial"/>
                <a:sym typeface="Arial"/>
              </a:rPr>
              <a:t>That’s not a typo. Its really that high. If you get one of these patients in your practice and they are HIV-, put them on PREP! </a:t>
            </a:r>
            <a:endParaRPr sz="1800" b="0" i="0" u="none" strike="noStrike" cap="none">
              <a:solidFill>
                <a:schemeClr val="dk1"/>
              </a:solidFill>
              <a:latin typeface="Arial"/>
              <a:ea typeface="Arial"/>
              <a:cs typeface="Arial"/>
              <a:sym typeface="Arial"/>
            </a:endParaRPr>
          </a:p>
        </p:txBody>
      </p:sp>
      <p:sp>
        <p:nvSpPr>
          <p:cNvPr id="1206" name="Google Shape;1206;p112:notes"/>
          <p:cNvSpPr>
            <a:spLocks noGrp="1" noRot="1" noChangeAspect="1"/>
          </p:cNvSpPr>
          <p:nvPr>
            <p:ph type="sldImg" idx="2"/>
          </p:nvPr>
        </p:nvSpPr>
        <p:spPr>
          <a:xfrm>
            <a:off x="1143000" y="685800"/>
            <a:ext cx="4568825" cy="3425825"/>
          </a:xfrm>
          <a:custGeom>
            <a:avLst/>
            <a:gdLst/>
            <a:ahLst/>
            <a:cxnLst/>
            <a:rect l="l" t="t" r="r" b="b"/>
            <a:pathLst>
              <a:path w="120000" h="120000" extrusionOk="0">
                <a:moveTo>
                  <a:pt x="0" y="0"/>
                </a:moveTo>
                <a:lnTo>
                  <a:pt x="120000" y="0"/>
                </a:lnTo>
                <a:lnTo>
                  <a:pt x="120000" y="120000"/>
                </a:lnTo>
                <a:lnTo>
                  <a:pt x="0" y="120000"/>
                </a:lnTo>
                <a:close/>
              </a:path>
            </a:pathLst>
          </a:custGeom>
          <a:noFill/>
          <a:ln w="9525" cap="sq" cmpd="sng">
            <a:solidFill>
              <a:srgbClr val="000000"/>
            </a:solidFill>
            <a:prstDash val="solid"/>
            <a:miter lim="8000"/>
            <a:headEnd type="none" w="sm" len="sm"/>
            <a:tailEnd type="none" w="sm" len="sm"/>
          </a:ln>
        </p:spPr>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0"/>
        <p:cNvGrpSpPr/>
        <p:nvPr/>
      </p:nvGrpSpPr>
      <p:grpSpPr>
        <a:xfrm>
          <a:off x="0" y="0"/>
          <a:ext cx="0" cy="0"/>
          <a:chOff x="0" y="0"/>
          <a:chExt cx="0" cy="0"/>
        </a:xfrm>
      </p:grpSpPr>
      <p:sp>
        <p:nvSpPr>
          <p:cNvPr id="1211" name="Google Shape;1211;p113:notes"/>
          <p:cNvSpPr txBox="1">
            <a:spLocks noGrp="1"/>
          </p:cNvSpPr>
          <p:nvPr>
            <p:ph type="body" idx="1"/>
          </p:nvPr>
        </p:nvSpPr>
        <p:spPr>
          <a:xfrm>
            <a:off x="685800" y="4343400"/>
            <a:ext cx="5483224" cy="4111625"/>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212" name="Google Shape;1212;p113:notes"/>
          <p:cNvSpPr>
            <a:spLocks noGrp="1" noRot="1" noChangeAspect="1"/>
          </p:cNvSpPr>
          <p:nvPr>
            <p:ph type="sldImg" idx="2"/>
          </p:nvPr>
        </p:nvSpPr>
        <p:spPr>
          <a:xfrm>
            <a:off x="1143000" y="685800"/>
            <a:ext cx="4568825" cy="3425825"/>
          </a:xfrm>
          <a:custGeom>
            <a:avLst/>
            <a:gdLst/>
            <a:ahLst/>
            <a:cxnLst/>
            <a:rect l="l" t="t" r="r" b="b"/>
            <a:pathLst>
              <a:path w="120000" h="120000" extrusionOk="0">
                <a:moveTo>
                  <a:pt x="0" y="0"/>
                </a:moveTo>
                <a:lnTo>
                  <a:pt x="120000" y="0"/>
                </a:lnTo>
                <a:lnTo>
                  <a:pt x="120000" y="120000"/>
                </a:lnTo>
                <a:lnTo>
                  <a:pt x="0" y="120000"/>
                </a:lnTo>
                <a:close/>
              </a:path>
            </a:pathLst>
          </a:custGeom>
          <a:noFill/>
          <a:ln w="9525" cap="sq" cmpd="sng">
            <a:solidFill>
              <a:srgbClr val="000000"/>
            </a:solidFill>
            <a:prstDash val="solid"/>
            <a:miter lim="8000"/>
            <a:headEnd type="none" w="sm" len="sm"/>
            <a:tailEnd type="none" w="sm" len="sm"/>
          </a:ln>
        </p:spPr>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7"/>
        <p:cNvGrpSpPr/>
        <p:nvPr/>
      </p:nvGrpSpPr>
      <p:grpSpPr>
        <a:xfrm>
          <a:off x="0" y="0"/>
          <a:ext cx="0" cy="0"/>
          <a:chOff x="0" y="0"/>
          <a:chExt cx="0" cy="0"/>
        </a:xfrm>
      </p:grpSpPr>
      <p:sp>
        <p:nvSpPr>
          <p:cNvPr id="1218" name="Google Shape;1218;p114:notes"/>
          <p:cNvSpPr txBox="1">
            <a:spLocks noGrp="1"/>
          </p:cNvSpPr>
          <p:nvPr>
            <p:ph type="body" idx="1"/>
          </p:nvPr>
        </p:nvSpPr>
        <p:spPr>
          <a:xfrm>
            <a:off x="685800" y="4343400"/>
            <a:ext cx="5483224" cy="4111625"/>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219" name="Google Shape;1219;p114:notes"/>
          <p:cNvSpPr>
            <a:spLocks noGrp="1" noRot="1" noChangeAspect="1"/>
          </p:cNvSpPr>
          <p:nvPr>
            <p:ph type="sldImg" idx="2"/>
          </p:nvPr>
        </p:nvSpPr>
        <p:spPr>
          <a:xfrm>
            <a:off x="1143000" y="685800"/>
            <a:ext cx="4568825" cy="3425825"/>
          </a:xfrm>
          <a:custGeom>
            <a:avLst/>
            <a:gdLst/>
            <a:ahLst/>
            <a:cxnLst/>
            <a:rect l="l" t="t" r="r" b="b"/>
            <a:pathLst>
              <a:path w="120000" h="120000" extrusionOk="0">
                <a:moveTo>
                  <a:pt x="0" y="0"/>
                </a:moveTo>
                <a:lnTo>
                  <a:pt x="120000" y="0"/>
                </a:lnTo>
                <a:lnTo>
                  <a:pt x="120000" y="120000"/>
                </a:lnTo>
                <a:lnTo>
                  <a:pt x="0" y="120000"/>
                </a:lnTo>
                <a:close/>
              </a:path>
            </a:pathLst>
          </a:custGeom>
          <a:noFill/>
          <a:ln w="9525" cap="sq" cmpd="sng">
            <a:solidFill>
              <a:srgbClr val="000000"/>
            </a:solidFill>
            <a:prstDash val="solid"/>
            <a:miter lim="8000"/>
            <a:headEnd type="none" w="sm" len="sm"/>
            <a:tailEnd type="none" w="sm" len="sm"/>
          </a:ln>
        </p:spPr>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4"/>
        <p:cNvGrpSpPr/>
        <p:nvPr/>
      </p:nvGrpSpPr>
      <p:grpSpPr>
        <a:xfrm>
          <a:off x="0" y="0"/>
          <a:ext cx="0" cy="0"/>
          <a:chOff x="0" y="0"/>
          <a:chExt cx="0" cy="0"/>
        </a:xfrm>
      </p:grpSpPr>
      <p:sp>
        <p:nvSpPr>
          <p:cNvPr id="1225" name="Google Shape;1225;p115:notes"/>
          <p:cNvSpPr txBox="1">
            <a:spLocks noGrp="1"/>
          </p:cNvSpPr>
          <p:nvPr>
            <p:ph type="body" idx="1"/>
          </p:nvPr>
        </p:nvSpPr>
        <p:spPr>
          <a:xfrm>
            <a:off x="685800" y="4343400"/>
            <a:ext cx="5483224" cy="4111625"/>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800"/>
              <a:buFont typeface="Arial"/>
              <a:buNone/>
            </a:pPr>
            <a:r>
              <a:rPr lang="en-US" sz="1800" b="0" i="0" u="none" strike="noStrike" cap="none">
                <a:solidFill>
                  <a:schemeClr val="dk1"/>
                </a:solidFill>
                <a:latin typeface="Arial"/>
                <a:ea typeface="Arial"/>
                <a:cs typeface="Arial"/>
                <a:sym typeface="Arial"/>
              </a:rPr>
              <a:t>Transgender patients have often been waiting decades to live their lives in the way they wish to live them. Don’t make them wait longer! We all only get so many weeks to play the game of life for our one go at it! </a:t>
            </a:r>
            <a:endParaRPr sz="1800" b="0" i="0" u="none" strike="noStrike" cap="none">
              <a:solidFill>
                <a:schemeClr val="dk1"/>
              </a:solidFill>
              <a:latin typeface="Arial"/>
              <a:ea typeface="Arial"/>
              <a:cs typeface="Arial"/>
              <a:sym typeface="Arial"/>
            </a:endParaRPr>
          </a:p>
        </p:txBody>
      </p:sp>
      <p:sp>
        <p:nvSpPr>
          <p:cNvPr id="1226" name="Google Shape;1226;p115:notes"/>
          <p:cNvSpPr>
            <a:spLocks noGrp="1" noRot="1" noChangeAspect="1"/>
          </p:cNvSpPr>
          <p:nvPr>
            <p:ph type="sldImg" idx="2"/>
          </p:nvPr>
        </p:nvSpPr>
        <p:spPr>
          <a:xfrm>
            <a:off x="1143000" y="685800"/>
            <a:ext cx="4568825" cy="3425825"/>
          </a:xfrm>
          <a:custGeom>
            <a:avLst/>
            <a:gdLst/>
            <a:ahLst/>
            <a:cxnLst/>
            <a:rect l="l" t="t" r="r" b="b"/>
            <a:pathLst>
              <a:path w="120000" h="120000" extrusionOk="0">
                <a:moveTo>
                  <a:pt x="0" y="0"/>
                </a:moveTo>
                <a:lnTo>
                  <a:pt x="120000" y="0"/>
                </a:lnTo>
                <a:lnTo>
                  <a:pt x="120000" y="120000"/>
                </a:lnTo>
                <a:lnTo>
                  <a:pt x="0" y="120000"/>
                </a:lnTo>
                <a:close/>
              </a:path>
            </a:pathLst>
          </a:custGeom>
          <a:noFill/>
          <a:ln w="9525" cap="sq" cmpd="sng">
            <a:solidFill>
              <a:srgbClr val="000000"/>
            </a:solidFill>
            <a:prstDash val="solid"/>
            <a:miter lim="8000"/>
            <a:headEnd type="none" w="sm" len="sm"/>
            <a:tailEnd type="none" w="sm" len="sm"/>
          </a:ln>
        </p:spPr>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1"/>
        <p:cNvGrpSpPr/>
        <p:nvPr/>
      </p:nvGrpSpPr>
      <p:grpSpPr>
        <a:xfrm>
          <a:off x="0" y="0"/>
          <a:ext cx="0" cy="0"/>
          <a:chOff x="0" y="0"/>
          <a:chExt cx="0" cy="0"/>
        </a:xfrm>
      </p:grpSpPr>
      <p:sp>
        <p:nvSpPr>
          <p:cNvPr id="1232" name="Google Shape;1232;p116:notes"/>
          <p:cNvSpPr txBox="1">
            <a:spLocks noGrp="1"/>
          </p:cNvSpPr>
          <p:nvPr>
            <p:ph type="body" idx="1"/>
          </p:nvPr>
        </p:nvSpPr>
        <p:spPr>
          <a:xfrm>
            <a:off x="685800" y="4343400"/>
            <a:ext cx="5483224" cy="4111625"/>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233" name="Google Shape;1233;p116:notes"/>
          <p:cNvSpPr>
            <a:spLocks noGrp="1" noRot="1" noChangeAspect="1"/>
          </p:cNvSpPr>
          <p:nvPr>
            <p:ph type="sldImg" idx="2"/>
          </p:nvPr>
        </p:nvSpPr>
        <p:spPr>
          <a:xfrm>
            <a:off x="1143000" y="685800"/>
            <a:ext cx="4568825" cy="3425825"/>
          </a:xfrm>
          <a:custGeom>
            <a:avLst/>
            <a:gdLst/>
            <a:ahLst/>
            <a:cxnLst/>
            <a:rect l="l" t="t" r="r" b="b"/>
            <a:pathLst>
              <a:path w="120000" h="120000" extrusionOk="0">
                <a:moveTo>
                  <a:pt x="0" y="0"/>
                </a:moveTo>
                <a:lnTo>
                  <a:pt x="120000" y="0"/>
                </a:lnTo>
                <a:lnTo>
                  <a:pt x="120000" y="120000"/>
                </a:lnTo>
                <a:lnTo>
                  <a:pt x="0" y="120000"/>
                </a:lnTo>
                <a:close/>
              </a:path>
            </a:pathLst>
          </a:custGeom>
          <a:noFill/>
          <a:ln w="9525" cap="sq" cmpd="sng">
            <a:solidFill>
              <a:srgbClr val="000000"/>
            </a:solidFill>
            <a:prstDash val="solid"/>
            <a:miter lim="8000"/>
            <a:headEnd type="none" w="sm" len="sm"/>
            <a:tailEnd type="none" w="sm" len="sm"/>
          </a:ln>
        </p:spPr>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2"/>
        <p:cNvGrpSpPr/>
        <p:nvPr/>
      </p:nvGrpSpPr>
      <p:grpSpPr>
        <a:xfrm>
          <a:off x="0" y="0"/>
          <a:ext cx="0" cy="0"/>
          <a:chOff x="0" y="0"/>
          <a:chExt cx="0" cy="0"/>
        </a:xfrm>
      </p:grpSpPr>
      <p:sp>
        <p:nvSpPr>
          <p:cNvPr id="1243" name="Google Shape;1243;p117:notes"/>
          <p:cNvSpPr txBox="1">
            <a:spLocks noGrp="1"/>
          </p:cNvSpPr>
          <p:nvPr>
            <p:ph type="body" idx="1"/>
          </p:nvPr>
        </p:nvSpPr>
        <p:spPr>
          <a:xfrm>
            <a:off x="685800" y="4343400"/>
            <a:ext cx="5483224" cy="4111625"/>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450"/>
              <a:buFont typeface="Arial"/>
              <a:buNone/>
            </a:pPr>
            <a:endParaRPr sz="1800" b="0" i="0" u="none" strike="noStrike" cap="none">
              <a:solidFill>
                <a:schemeClr val="dk1"/>
              </a:solidFill>
              <a:latin typeface="Arial"/>
              <a:ea typeface="Arial"/>
              <a:cs typeface="Arial"/>
              <a:sym typeface="Arial"/>
            </a:endParaRPr>
          </a:p>
        </p:txBody>
      </p:sp>
      <p:sp>
        <p:nvSpPr>
          <p:cNvPr id="1244" name="Google Shape;1244;p117:notes"/>
          <p:cNvSpPr>
            <a:spLocks noGrp="1" noRot="1" noChangeAspect="1"/>
          </p:cNvSpPr>
          <p:nvPr>
            <p:ph type="sldImg" idx="2"/>
          </p:nvPr>
        </p:nvSpPr>
        <p:spPr>
          <a:xfrm>
            <a:off x="1143000" y="685800"/>
            <a:ext cx="4568825" cy="3425825"/>
          </a:xfrm>
          <a:custGeom>
            <a:avLst/>
            <a:gdLst/>
            <a:ahLst/>
            <a:cxnLst/>
            <a:rect l="l" t="t" r="r" b="b"/>
            <a:pathLst>
              <a:path w="120000" h="120000" extrusionOk="0">
                <a:moveTo>
                  <a:pt x="0" y="0"/>
                </a:moveTo>
                <a:lnTo>
                  <a:pt x="120000" y="0"/>
                </a:lnTo>
                <a:lnTo>
                  <a:pt x="120000" y="120000"/>
                </a:lnTo>
                <a:lnTo>
                  <a:pt x="0" y="120000"/>
                </a:lnTo>
                <a:close/>
              </a:path>
            </a:pathLst>
          </a:custGeom>
          <a:noFill/>
          <a:ln w="9525" cap="sq" cmpd="sng">
            <a:solidFill>
              <a:srgbClr val="000000"/>
            </a:solidFill>
            <a:prstDash val="solid"/>
            <a:miter lim="8000"/>
            <a:headEnd type="none" w="sm" len="sm"/>
            <a:tailEnd type="none" w="sm" len="sm"/>
          </a:ln>
        </p:spPr>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1"/>
        <p:cNvGrpSpPr/>
        <p:nvPr/>
      </p:nvGrpSpPr>
      <p:grpSpPr>
        <a:xfrm>
          <a:off x="0" y="0"/>
          <a:ext cx="0" cy="0"/>
          <a:chOff x="0" y="0"/>
          <a:chExt cx="0" cy="0"/>
        </a:xfrm>
      </p:grpSpPr>
      <p:sp>
        <p:nvSpPr>
          <p:cNvPr id="1252" name="Google Shape;1252;p118:notes"/>
          <p:cNvSpPr txBox="1">
            <a:spLocks noGrp="1"/>
          </p:cNvSpPr>
          <p:nvPr>
            <p:ph type="body" idx="1"/>
          </p:nvPr>
        </p:nvSpPr>
        <p:spPr>
          <a:xfrm>
            <a:off x="685800" y="4343400"/>
            <a:ext cx="5483224" cy="4111625"/>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450"/>
              <a:buFont typeface="Arial"/>
              <a:buNone/>
            </a:pPr>
            <a:endParaRPr sz="1800" b="0" i="0" u="none" strike="noStrike" cap="none">
              <a:solidFill>
                <a:schemeClr val="dk1"/>
              </a:solidFill>
              <a:latin typeface="Arial"/>
              <a:ea typeface="Arial"/>
              <a:cs typeface="Arial"/>
              <a:sym typeface="Arial"/>
            </a:endParaRPr>
          </a:p>
        </p:txBody>
      </p:sp>
      <p:sp>
        <p:nvSpPr>
          <p:cNvPr id="1253" name="Google Shape;1253;p118:notes"/>
          <p:cNvSpPr>
            <a:spLocks noGrp="1" noRot="1" noChangeAspect="1"/>
          </p:cNvSpPr>
          <p:nvPr>
            <p:ph type="sldImg" idx="2"/>
          </p:nvPr>
        </p:nvSpPr>
        <p:spPr>
          <a:xfrm>
            <a:off x="1143000" y="685800"/>
            <a:ext cx="4568825" cy="3425825"/>
          </a:xfrm>
          <a:custGeom>
            <a:avLst/>
            <a:gdLst/>
            <a:ahLst/>
            <a:cxnLst/>
            <a:rect l="l" t="t" r="r" b="b"/>
            <a:pathLst>
              <a:path w="120000" h="120000" extrusionOk="0">
                <a:moveTo>
                  <a:pt x="0" y="0"/>
                </a:moveTo>
                <a:lnTo>
                  <a:pt x="120000" y="0"/>
                </a:lnTo>
                <a:lnTo>
                  <a:pt x="120000" y="120000"/>
                </a:lnTo>
                <a:lnTo>
                  <a:pt x="0" y="120000"/>
                </a:lnTo>
                <a:close/>
              </a:path>
            </a:pathLst>
          </a:custGeom>
          <a:noFill/>
          <a:ln w="9525" cap="sq" cmpd="sng">
            <a:solidFill>
              <a:srgbClr val="000000"/>
            </a:solidFill>
            <a:prstDash val="solid"/>
            <a:miter lim="8000"/>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12:notes"/>
          <p:cNvSpPr txBox="1">
            <a:spLocks noGrp="1"/>
          </p:cNvSpPr>
          <p:nvPr>
            <p:ph type="body" idx="1"/>
          </p:nvPr>
        </p:nvSpPr>
        <p:spPr>
          <a:xfrm>
            <a:off x="685800" y="4343400"/>
            <a:ext cx="5483224" cy="4111625"/>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450"/>
              <a:buFont typeface="Arial"/>
              <a:buNone/>
            </a:pPr>
            <a:endParaRPr dirty="0"/>
          </a:p>
          <a:p>
            <a:pPr marL="0" lvl="0" indent="0" algn="l" rtl="0">
              <a:spcBef>
                <a:spcPts val="0"/>
              </a:spcBef>
              <a:spcAft>
                <a:spcPts val="0"/>
              </a:spcAft>
              <a:buClr>
                <a:schemeClr val="dk1"/>
              </a:buClr>
              <a:buSzPts val="450"/>
              <a:buFont typeface="Arial"/>
              <a:buNone/>
            </a:pPr>
            <a:r>
              <a:rPr lang="en-US" dirty="0"/>
              <a:t>I add Abuse history here as I have one patient who was AFAB and abused physically/sexually/emotionally throughout childhood. They now identify as non-binary as the idea of identifying as female makes them feel weak or vulnerable. This is rare, but for this patient, their story is relevant and real, and so I share it here. A history of childhood abuse of any kind is not normally viewed as a risk factor for gender dysphoria. </a:t>
            </a:r>
            <a:endParaRPr dirty="0"/>
          </a:p>
          <a:p>
            <a:pPr marL="0" marR="0" lvl="0" indent="0" algn="l" rtl="0">
              <a:lnSpc>
                <a:spcPct val="100000"/>
              </a:lnSpc>
              <a:spcBef>
                <a:spcPts val="0"/>
              </a:spcBef>
              <a:spcAft>
                <a:spcPts val="0"/>
              </a:spcAft>
              <a:buClr>
                <a:schemeClr val="dk1"/>
              </a:buClr>
              <a:buSzPts val="450"/>
              <a:buFont typeface="Arial"/>
              <a:buNone/>
            </a:pPr>
            <a:endParaRPr dirty="0"/>
          </a:p>
        </p:txBody>
      </p:sp>
      <p:sp>
        <p:nvSpPr>
          <p:cNvPr id="245" name="Google Shape;245;p12:notes"/>
          <p:cNvSpPr>
            <a:spLocks noGrp="1" noRot="1" noChangeAspect="1"/>
          </p:cNvSpPr>
          <p:nvPr>
            <p:ph type="sldImg" idx="2"/>
          </p:nvPr>
        </p:nvSpPr>
        <p:spPr>
          <a:xfrm>
            <a:off x="1143000" y="685800"/>
            <a:ext cx="4568825" cy="3425825"/>
          </a:xfrm>
          <a:custGeom>
            <a:avLst/>
            <a:gdLst/>
            <a:ahLst/>
            <a:cxnLst/>
            <a:rect l="l" t="t" r="r" b="b"/>
            <a:pathLst>
              <a:path w="120000" h="120000" extrusionOk="0">
                <a:moveTo>
                  <a:pt x="0" y="0"/>
                </a:moveTo>
                <a:lnTo>
                  <a:pt x="120000" y="0"/>
                </a:lnTo>
                <a:lnTo>
                  <a:pt x="120000" y="120000"/>
                </a:lnTo>
                <a:lnTo>
                  <a:pt x="0" y="120000"/>
                </a:lnTo>
                <a:close/>
              </a:path>
            </a:pathLst>
          </a:custGeom>
          <a:noFill/>
          <a:ln w="9525" cap="sq" cmpd="sng">
            <a:solidFill>
              <a:srgbClr val="000000"/>
            </a:solidFill>
            <a:prstDash val="solid"/>
            <a:miter lim="8000"/>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13:notes"/>
          <p:cNvSpPr txBox="1">
            <a:spLocks noGrp="1"/>
          </p:cNvSpPr>
          <p:nvPr>
            <p:ph type="body" idx="1"/>
          </p:nvPr>
        </p:nvSpPr>
        <p:spPr>
          <a:xfrm>
            <a:off x="685800" y="4343400"/>
            <a:ext cx="5483224" cy="4111625"/>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450"/>
              <a:buFont typeface="Arial"/>
              <a:buNone/>
            </a:pPr>
            <a:r>
              <a:rPr lang="en-US" sz="1800" b="0" i="0" u="none" strike="noStrike" cap="none">
                <a:solidFill>
                  <a:schemeClr val="dk1"/>
                </a:solidFill>
                <a:latin typeface="Arial"/>
                <a:ea typeface="Arial"/>
                <a:cs typeface="Arial"/>
                <a:sym typeface="Arial"/>
              </a:rPr>
              <a:t>Sexual orientation and gender identity are not the same, but they are thought to arise due to similar signaling mechanisms in utero (androgen/estrogen exposure in utero can modulate the outcome of this). </a:t>
            </a:r>
            <a:endParaRPr sz="1800" b="0" i="0" u="none" strike="noStrike" cap="none">
              <a:solidFill>
                <a:schemeClr val="dk1"/>
              </a:solidFill>
              <a:latin typeface="Arial"/>
              <a:ea typeface="Arial"/>
              <a:cs typeface="Arial"/>
              <a:sym typeface="Arial"/>
            </a:endParaRPr>
          </a:p>
        </p:txBody>
      </p:sp>
      <p:sp>
        <p:nvSpPr>
          <p:cNvPr id="251" name="Google Shape;251;p13:notes"/>
          <p:cNvSpPr>
            <a:spLocks noGrp="1" noRot="1" noChangeAspect="1"/>
          </p:cNvSpPr>
          <p:nvPr>
            <p:ph type="sldImg" idx="2"/>
          </p:nvPr>
        </p:nvSpPr>
        <p:spPr>
          <a:xfrm>
            <a:off x="1143000" y="685800"/>
            <a:ext cx="4568825" cy="3425825"/>
          </a:xfrm>
          <a:custGeom>
            <a:avLst/>
            <a:gdLst/>
            <a:ahLst/>
            <a:cxnLst/>
            <a:rect l="l" t="t" r="r" b="b"/>
            <a:pathLst>
              <a:path w="120000" h="120000" extrusionOk="0">
                <a:moveTo>
                  <a:pt x="0" y="0"/>
                </a:moveTo>
                <a:lnTo>
                  <a:pt x="120000" y="0"/>
                </a:lnTo>
                <a:lnTo>
                  <a:pt x="120000" y="120000"/>
                </a:lnTo>
                <a:lnTo>
                  <a:pt x="0" y="120000"/>
                </a:lnTo>
                <a:close/>
              </a:path>
            </a:pathLst>
          </a:custGeom>
          <a:noFill/>
          <a:ln w="9525" cap="sq" cmpd="sng">
            <a:solidFill>
              <a:srgbClr val="000000"/>
            </a:solidFill>
            <a:prstDash val="solid"/>
            <a:miter lim="8000"/>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14:notes"/>
          <p:cNvSpPr txBox="1">
            <a:spLocks noGrp="1"/>
          </p:cNvSpPr>
          <p:nvPr>
            <p:ph type="body" idx="1"/>
          </p:nvPr>
        </p:nvSpPr>
        <p:spPr>
          <a:xfrm>
            <a:off x="685800" y="4343400"/>
            <a:ext cx="5483100" cy="4111499"/>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450"/>
              <a:buFont typeface="Arial"/>
              <a:buNone/>
            </a:pPr>
            <a:endParaRPr sz="1800" b="0" i="0" u="none" strike="noStrike" cap="none">
              <a:solidFill>
                <a:schemeClr val="dk1"/>
              </a:solidFill>
              <a:latin typeface="Arial"/>
              <a:ea typeface="Arial"/>
              <a:cs typeface="Arial"/>
              <a:sym typeface="Arial"/>
            </a:endParaRPr>
          </a:p>
        </p:txBody>
      </p:sp>
      <p:sp>
        <p:nvSpPr>
          <p:cNvPr id="259" name="Google Shape;259;p14:notes"/>
          <p:cNvSpPr>
            <a:spLocks noGrp="1" noRot="1" noChangeAspect="1"/>
          </p:cNvSpPr>
          <p:nvPr>
            <p:ph type="sldImg" idx="2"/>
          </p:nvPr>
        </p:nvSpPr>
        <p:spPr>
          <a:xfrm>
            <a:off x="1143000" y="685800"/>
            <a:ext cx="4568825" cy="3425825"/>
          </a:xfrm>
          <a:custGeom>
            <a:avLst/>
            <a:gdLst/>
            <a:ahLst/>
            <a:cxnLst/>
            <a:rect l="l" t="t" r="r" b="b"/>
            <a:pathLst>
              <a:path w="120000" h="120000" extrusionOk="0">
                <a:moveTo>
                  <a:pt x="0" y="0"/>
                </a:moveTo>
                <a:lnTo>
                  <a:pt x="120000" y="0"/>
                </a:lnTo>
                <a:lnTo>
                  <a:pt x="120000" y="120000"/>
                </a:lnTo>
                <a:lnTo>
                  <a:pt x="0" y="120000"/>
                </a:lnTo>
                <a:close/>
              </a:path>
            </a:pathLst>
          </a:custGeom>
          <a:noFill/>
          <a:ln w="9525" cap="sq" cmpd="sng">
            <a:solidFill>
              <a:srgbClr val="000000"/>
            </a:solidFill>
            <a:prstDash val="solid"/>
            <a:miter lim="8000"/>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62b87874d9_0_0:notes"/>
          <p:cNvSpPr txBox="1">
            <a:spLocks noGrp="1"/>
          </p:cNvSpPr>
          <p:nvPr>
            <p:ph type="body" idx="1"/>
          </p:nvPr>
        </p:nvSpPr>
        <p:spPr>
          <a:xfrm>
            <a:off x="685800" y="4343400"/>
            <a:ext cx="5483100" cy="4111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450"/>
              <a:buFont typeface="Arial"/>
              <a:buNone/>
            </a:pPr>
            <a:endParaRPr sz="1800" b="0" i="0" u="none" strike="noStrike" cap="none">
              <a:solidFill>
                <a:schemeClr val="dk1"/>
              </a:solidFill>
              <a:latin typeface="Arial"/>
              <a:ea typeface="Arial"/>
              <a:cs typeface="Arial"/>
              <a:sym typeface="Arial"/>
            </a:endParaRPr>
          </a:p>
        </p:txBody>
      </p:sp>
      <p:sp>
        <p:nvSpPr>
          <p:cNvPr id="265" name="Google Shape;265;g62b87874d9_0_0:notes"/>
          <p:cNvSpPr>
            <a:spLocks noGrp="1" noRot="1" noChangeAspect="1"/>
          </p:cNvSpPr>
          <p:nvPr>
            <p:ph type="sldImg" idx="2"/>
          </p:nvPr>
        </p:nvSpPr>
        <p:spPr>
          <a:xfrm>
            <a:off x="1143000" y="685800"/>
            <a:ext cx="4568825" cy="3425825"/>
          </a:xfrm>
          <a:custGeom>
            <a:avLst/>
            <a:gdLst/>
            <a:ahLst/>
            <a:cxnLst/>
            <a:rect l="l" t="t" r="r" b="b"/>
            <a:pathLst>
              <a:path w="120000" h="120000" extrusionOk="0">
                <a:moveTo>
                  <a:pt x="0" y="0"/>
                </a:moveTo>
                <a:lnTo>
                  <a:pt x="120000" y="0"/>
                </a:lnTo>
                <a:lnTo>
                  <a:pt x="120000" y="120000"/>
                </a:lnTo>
                <a:lnTo>
                  <a:pt x="0" y="120000"/>
                </a:lnTo>
                <a:close/>
              </a:path>
            </a:pathLst>
          </a:custGeom>
          <a:noFill/>
          <a:ln w="9525" cap="sq" cmpd="sng">
            <a:solidFill>
              <a:srgbClr val="000000"/>
            </a:solidFill>
            <a:prstDash val="solid"/>
            <a:miter lim="8000"/>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645832a77d_0_14:notes"/>
          <p:cNvSpPr txBox="1">
            <a:spLocks noGrp="1"/>
          </p:cNvSpPr>
          <p:nvPr>
            <p:ph type="body" idx="1"/>
          </p:nvPr>
        </p:nvSpPr>
        <p:spPr>
          <a:xfrm>
            <a:off x="685800" y="4343400"/>
            <a:ext cx="5483100" cy="4111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450"/>
              <a:buFont typeface="Arial"/>
              <a:buNone/>
            </a:pPr>
            <a:endParaRPr sz="1800" b="0" i="0" u="none" strike="noStrike" cap="none">
              <a:solidFill>
                <a:schemeClr val="dk1"/>
              </a:solidFill>
              <a:latin typeface="Arial"/>
              <a:ea typeface="Arial"/>
              <a:cs typeface="Arial"/>
              <a:sym typeface="Arial"/>
            </a:endParaRPr>
          </a:p>
        </p:txBody>
      </p:sp>
      <p:sp>
        <p:nvSpPr>
          <p:cNvPr id="272" name="Google Shape;272;g645832a77d_0_14:notes"/>
          <p:cNvSpPr>
            <a:spLocks noGrp="1" noRot="1" noChangeAspect="1"/>
          </p:cNvSpPr>
          <p:nvPr>
            <p:ph type="sldImg" idx="2"/>
          </p:nvPr>
        </p:nvSpPr>
        <p:spPr>
          <a:xfrm>
            <a:off x="1143000" y="685800"/>
            <a:ext cx="4568825" cy="3425825"/>
          </a:xfrm>
          <a:custGeom>
            <a:avLst/>
            <a:gdLst/>
            <a:ahLst/>
            <a:cxnLst/>
            <a:rect l="l" t="t" r="r" b="b"/>
            <a:pathLst>
              <a:path w="120000" h="120000" extrusionOk="0">
                <a:moveTo>
                  <a:pt x="0" y="0"/>
                </a:moveTo>
                <a:lnTo>
                  <a:pt x="120000" y="0"/>
                </a:lnTo>
                <a:lnTo>
                  <a:pt x="120000" y="120000"/>
                </a:lnTo>
                <a:lnTo>
                  <a:pt x="0" y="120000"/>
                </a:lnTo>
                <a:close/>
              </a:path>
            </a:pathLst>
          </a:custGeom>
          <a:noFill/>
          <a:ln w="9525" cap="sq" cmpd="sng">
            <a:solidFill>
              <a:srgbClr val="000000"/>
            </a:solidFill>
            <a:prstDash val="solid"/>
            <a:miter lim="8000"/>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15:notes"/>
          <p:cNvSpPr txBox="1">
            <a:spLocks noGrp="1"/>
          </p:cNvSpPr>
          <p:nvPr>
            <p:ph type="body" idx="1"/>
          </p:nvPr>
        </p:nvSpPr>
        <p:spPr>
          <a:xfrm>
            <a:off x="685800" y="4343400"/>
            <a:ext cx="5483100" cy="4111499"/>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450"/>
              <a:buFont typeface="Arial"/>
              <a:buNone/>
            </a:pPr>
            <a:endParaRPr sz="1800" b="0" i="0" u="none" strike="noStrike" cap="none">
              <a:solidFill>
                <a:schemeClr val="dk1"/>
              </a:solidFill>
              <a:latin typeface="Arial"/>
              <a:ea typeface="Arial"/>
              <a:cs typeface="Arial"/>
              <a:sym typeface="Arial"/>
            </a:endParaRPr>
          </a:p>
        </p:txBody>
      </p:sp>
      <p:sp>
        <p:nvSpPr>
          <p:cNvPr id="278" name="Google Shape;278;p15:notes"/>
          <p:cNvSpPr>
            <a:spLocks noGrp="1" noRot="1" noChangeAspect="1"/>
          </p:cNvSpPr>
          <p:nvPr>
            <p:ph type="sldImg" idx="2"/>
          </p:nvPr>
        </p:nvSpPr>
        <p:spPr>
          <a:xfrm>
            <a:off x="1143000" y="685800"/>
            <a:ext cx="4568825" cy="3425825"/>
          </a:xfrm>
          <a:custGeom>
            <a:avLst/>
            <a:gdLst/>
            <a:ahLst/>
            <a:cxnLst/>
            <a:rect l="l" t="t" r="r" b="b"/>
            <a:pathLst>
              <a:path w="120000" h="120000" extrusionOk="0">
                <a:moveTo>
                  <a:pt x="0" y="0"/>
                </a:moveTo>
                <a:lnTo>
                  <a:pt x="120000" y="0"/>
                </a:lnTo>
                <a:lnTo>
                  <a:pt x="120000" y="120000"/>
                </a:lnTo>
                <a:lnTo>
                  <a:pt x="0" y="120000"/>
                </a:lnTo>
                <a:close/>
              </a:path>
            </a:pathLst>
          </a:custGeom>
          <a:noFill/>
          <a:ln w="9525" cap="sq" cmpd="sng">
            <a:solidFill>
              <a:srgbClr val="000000"/>
            </a:solidFill>
            <a:prstDash val="solid"/>
            <a:miter lim="8000"/>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2:notes"/>
          <p:cNvSpPr txBox="1">
            <a:spLocks noGrp="1"/>
          </p:cNvSpPr>
          <p:nvPr>
            <p:ph type="body" idx="1"/>
          </p:nvPr>
        </p:nvSpPr>
        <p:spPr>
          <a:xfrm>
            <a:off x="685800" y="4343400"/>
            <a:ext cx="5483224" cy="4111625"/>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57" name="Google Shape;157;p2:notes"/>
          <p:cNvSpPr>
            <a:spLocks noGrp="1" noRot="1" noChangeAspect="1"/>
          </p:cNvSpPr>
          <p:nvPr>
            <p:ph type="sldImg" idx="2"/>
          </p:nvPr>
        </p:nvSpPr>
        <p:spPr>
          <a:xfrm>
            <a:off x="1143000" y="685800"/>
            <a:ext cx="4568825" cy="3425825"/>
          </a:xfrm>
          <a:custGeom>
            <a:avLst/>
            <a:gdLst/>
            <a:ahLst/>
            <a:cxnLst/>
            <a:rect l="l" t="t" r="r" b="b"/>
            <a:pathLst>
              <a:path w="120000" h="120000" extrusionOk="0">
                <a:moveTo>
                  <a:pt x="0" y="0"/>
                </a:moveTo>
                <a:lnTo>
                  <a:pt x="120000" y="0"/>
                </a:lnTo>
                <a:lnTo>
                  <a:pt x="120000" y="120000"/>
                </a:lnTo>
                <a:lnTo>
                  <a:pt x="0" y="120000"/>
                </a:lnTo>
                <a:close/>
              </a:path>
            </a:pathLst>
          </a:custGeom>
          <a:noFill/>
          <a:ln w="9525" cap="sq" cmpd="sng">
            <a:solidFill>
              <a:srgbClr val="000000"/>
            </a:solidFill>
            <a:prstDash val="solid"/>
            <a:miter lim="8000"/>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645832a77d_0_3:notes"/>
          <p:cNvSpPr txBox="1">
            <a:spLocks noGrp="1"/>
          </p:cNvSpPr>
          <p:nvPr>
            <p:ph type="body" idx="1"/>
          </p:nvPr>
        </p:nvSpPr>
        <p:spPr>
          <a:xfrm>
            <a:off x="685800" y="4343400"/>
            <a:ext cx="5483100" cy="4111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450"/>
              <a:buFont typeface="Arial"/>
              <a:buNone/>
            </a:pPr>
            <a:endParaRPr sz="1800" b="0" i="0" u="none" strike="noStrike" cap="none">
              <a:solidFill>
                <a:schemeClr val="dk1"/>
              </a:solidFill>
              <a:latin typeface="Arial"/>
              <a:ea typeface="Arial"/>
              <a:cs typeface="Arial"/>
              <a:sym typeface="Arial"/>
            </a:endParaRPr>
          </a:p>
        </p:txBody>
      </p:sp>
      <p:sp>
        <p:nvSpPr>
          <p:cNvPr id="285" name="Google Shape;285;g645832a77d_0_3:notes"/>
          <p:cNvSpPr>
            <a:spLocks noGrp="1" noRot="1" noChangeAspect="1"/>
          </p:cNvSpPr>
          <p:nvPr>
            <p:ph type="sldImg" idx="2"/>
          </p:nvPr>
        </p:nvSpPr>
        <p:spPr>
          <a:xfrm>
            <a:off x="1143000" y="685800"/>
            <a:ext cx="4568825" cy="3425825"/>
          </a:xfrm>
          <a:custGeom>
            <a:avLst/>
            <a:gdLst/>
            <a:ahLst/>
            <a:cxnLst/>
            <a:rect l="l" t="t" r="r" b="b"/>
            <a:pathLst>
              <a:path w="120000" h="120000" extrusionOk="0">
                <a:moveTo>
                  <a:pt x="0" y="0"/>
                </a:moveTo>
                <a:lnTo>
                  <a:pt x="120000" y="0"/>
                </a:lnTo>
                <a:lnTo>
                  <a:pt x="120000" y="120000"/>
                </a:lnTo>
                <a:lnTo>
                  <a:pt x="0" y="120000"/>
                </a:lnTo>
                <a:close/>
              </a:path>
            </a:pathLst>
          </a:custGeom>
          <a:noFill/>
          <a:ln w="9525" cap="sq" cmpd="sng">
            <a:solidFill>
              <a:srgbClr val="000000"/>
            </a:solidFill>
            <a:prstDash val="solid"/>
            <a:miter lim="8000"/>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p16:notes"/>
          <p:cNvSpPr txBox="1">
            <a:spLocks noGrp="1"/>
          </p:cNvSpPr>
          <p:nvPr>
            <p:ph type="body" idx="1"/>
          </p:nvPr>
        </p:nvSpPr>
        <p:spPr>
          <a:xfrm>
            <a:off x="685800" y="4343400"/>
            <a:ext cx="5483100" cy="4111499"/>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450"/>
              <a:buFont typeface="Arial"/>
              <a:buNone/>
            </a:pPr>
            <a:endParaRPr sz="1800" b="0" i="0" u="none" strike="noStrike" cap="none">
              <a:solidFill>
                <a:schemeClr val="dk1"/>
              </a:solidFill>
              <a:latin typeface="Arial"/>
              <a:ea typeface="Arial"/>
              <a:cs typeface="Arial"/>
              <a:sym typeface="Arial"/>
            </a:endParaRPr>
          </a:p>
        </p:txBody>
      </p:sp>
      <p:sp>
        <p:nvSpPr>
          <p:cNvPr id="293" name="Google Shape;293;p16:notes"/>
          <p:cNvSpPr>
            <a:spLocks noGrp="1" noRot="1" noChangeAspect="1"/>
          </p:cNvSpPr>
          <p:nvPr>
            <p:ph type="sldImg" idx="2"/>
          </p:nvPr>
        </p:nvSpPr>
        <p:spPr>
          <a:xfrm>
            <a:off x="1143000" y="685800"/>
            <a:ext cx="4568825" cy="3425825"/>
          </a:xfrm>
          <a:custGeom>
            <a:avLst/>
            <a:gdLst/>
            <a:ahLst/>
            <a:cxnLst/>
            <a:rect l="l" t="t" r="r" b="b"/>
            <a:pathLst>
              <a:path w="120000" h="120000" extrusionOk="0">
                <a:moveTo>
                  <a:pt x="0" y="0"/>
                </a:moveTo>
                <a:lnTo>
                  <a:pt x="120000" y="0"/>
                </a:lnTo>
                <a:lnTo>
                  <a:pt x="120000" y="120000"/>
                </a:lnTo>
                <a:lnTo>
                  <a:pt x="0" y="120000"/>
                </a:lnTo>
                <a:close/>
              </a:path>
            </a:pathLst>
          </a:custGeom>
          <a:noFill/>
          <a:ln w="9525" cap="sq" cmpd="sng">
            <a:solidFill>
              <a:srgbClr val="000000"/>
            </a:solidFill>
            <a:prstDash val="solid"/>
            <a:miter lim="8000"/>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p17:notes"/>
          <p:cNvSpPr txBox="1">
            <a:spLocks noGrp="1"/>
          </p:cNvSpPr>
          <p:nvPr>
            <p:ph type="body" idx="1"/>
          </p:nvPr>
        </p:nvSpPr>
        <p:spPr>
          <a:xfrm>
            <a:off x="685800" y="4343400"/>
            <a:ext cx="5483100" cy="4111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450"/>
              <a:buFont typeface="Arial"/>
              <a:buNone/>
            </a:pPr>
            <a:endParaRPr sz="1800" b="0" i="0" u="none" strike="noStrike" cap="none">
              <a:solidFill>
                <a:schemeClr val="dk1"/>
              </a:solidFill>
              <a:latin typeface="Arial"/>
              <a:ea typeface="Arial"/>
              <a:cs typeface="Arial"/>
              <a:sym typeface="Arial"/>
            </a:endParaRPr>
          </a:p>
        </p:txBody>
      </p:sp>
      <p:sp>
        <p:nvSpPr>
          <p:cNvPr id="300" name="Google Shape;300;p17:notes"/>
          <p:cNvSpPr>
            <a:spLocks noGrp="1" noRot="1" noChangeAspect="1"/>
          </p:cNvSpPr>
          <p:nvPr>
            <p:ph type="sldImg" idx="2"/>
          </p:nvPr>
        </p:nvSpPr>
        <p:spPr>
          <a:xfrm>
            <a:off x="1143000" y="685800"/>
            <a:ext cx="4568825" cy="3425825"/>
          </a:xfrm>
          <a:custGeom>
            <a:avLst/>
            <a:gdLst/>
            <a:ahLst/>
            <a:cxnLst/>
            <a:rect l="l" t="t" r="r" b="b"/>
            <a:pathLst>
              <a:path w="120000" h="120000" extrusionOk="0">
                <a:moveTo>
                  <a:pt x="0" y="0"/>
                </a:moveTo>
                <a:lnTo>
                  <a:pt x="120000" y="0"/>
                </a:lnTo>
                <a:lnTo>
                  <a:pt x="120000" y="120000"/>
                </a:lnTo>
                <a:lnTo>
                  <a:pt x="0" y="120000"/>
                </a:lnTo>
                <a:close/>
              </a:path>
            </a:pathLst>
          </a:custGeom>
          <a:noFill/>
          <a:ln w="9525" cap="sq" cmpd="sng">
            <a:solidFill>
              <a:srgbClr val="000000"/>
            </a:solidFill>
            <a:prstDash val="solid"/>
            <a:miter lim="8000"/>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19:notes"/>
          <p:cNvSpPr txBox="1">
            <a:spLocks noGrp="1"/>
          </p:cNvSpPr>
          <p:nvPr>
            <p:ph type="body" idx="1"/>
          </p:nvPr>
        </p:nvSpPr>
        <p:spPr>
          <a:xfrm>
            <a:off x="685800" y="4343400"/>
            <a:ext cx="5483224" cy="4111625"/>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450"/>
              <a:buFont typeface="Arial"/>
              <a:buNone/>
            </a:pPr>
            <a:r>
              <a:rPr lang="en-US" sz="1800" b="0" i="0" u="none" strike="noStrike" cap="none">
                <a:solidFill>
                  <a:schemeClr val="dk1"/>
                </a:solidFill>
                <a:latin typeface="Arial"/>
                <a:ea typeface="Arial"/>
                <a:cs typeface="Arial"/>
                <a:sym typeface="Arial"/>
              </a:rPr>
              <a:t>Its important to note that of all the 767 people there was only a 2.2% regret rate, and that rate was note to decline over time (though the study never specified to what degree). Lasik eye surgery has a much higher regret rate than that. </a:t>
            </a:r>
            <a:endParaRPr sz="1800" b="0" i="0" u="none" strike="noStrike" cap="none">
              <a:solidFill>
                <a:schemeClr val="dk1"/>
              </a:solidFill>
              <a:latin typeface="Arial"/>
              <a:ea typeface="Arial"/>
              <a:cs typeface="Arial"/>
              <a:sym typeface="Arial"/>
            </a:endParaRPr>
          </a:p>
        </p:txBody>
      </p:sp>
      <p:sp>
        <p:nvSpPr>
          <p:cNvPr id="306" name="Google Shape;306;p19:notes"/>
          <p:cNvSpPr>
            <a:spLocks noGrp="1" noRot="1" noChangeAspect="1"/>
          </p:cNvSpPr>
          <p:nvPr>
            <p:ph type="sldImg" idx="2"/>
          </p:nvPr>
        </p:nvSpPr>
        <p:spPr>
          <a:xfrm>
            <a:off x="1143000" y="685800"/>
            <a:ext cx="4568825" cy="3425825"/>
          </a:xfrm>
          <a:custGeom>
            <a:avLst/>
            <a:gdLst/>
            <a:ahLst/>
            <a:cxnLst/>
            <a:rect l="l" t="t" r="r" b="b"/>
            <a:pathLst>
              <a:path w="120000" h="120000" extrusionOk="0">
                <a:moveTo>
                  <a:pt x="0" y="0"/>
                </a:moveTo>
                <a:lnTo>
                  <a:pt x="120000" y="0"/>
                </a:lnTo>
                <a:lnTo>
                  <a:pt x="120000" y="120000"/>
                </a:lnTo>
                <a:lnTo>
                  <a:pt x="0" y="120000"/>
                </a:lnTo>
                <a:close/>
              </a:path>
            </a:pathLst>
          </a:custGeom>
          <a:noFill/>
          <a:ln w="9525" cap="sq" cmpd="sng">
            <a:solidFill>
              <a:srgbClr val="000000"/>
            </a:solidFill>
            <a:prstDash val="solid"/>
            <a:miter lim="8000"/>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645832a77d_0_20:notes"/>
          <p:cNvSpPr txBox="1">
            <a:spLocks noGrp="1"/>
          </p:cNvSpPr>
          <p:nvPr>
            <p:ph type="body" idx="1"/>
          </p:nvPr>
        </p:nvSpPr>
        <p:spPr>
          <a:xfrm>
            <a:off x="685800" y="4343400"/>
            <a:ext cx="5483100" cy="4111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450"/>
              <a:buFont typeface="Arial"/>
              <a:buNone/>
            </a:pPr>
            <a:endParaRPr sz="1800" b="0" i="0" u="none" strike="noStrike" cap="none">
              <a:solidFill>
                <a:schemeClr val="dk1"/>
              </a:solidFill>
              <a:latin typeface="Arial"/>
              <a:ea typeface="Arial"/>
              <a:cs typeface="Arial"/>
              <a:sym typeface="Arial"/>
            </a:endParaRPr>
          </a:p>
        </p:txBody>
      </p:sp>
      <p:sp>
        <p:nvSpPr>
          <p:cNvPr id="316" name="Google Shape;316;g645832a77d_0_20:notes"/>
          <p:cNvSpPr>
            <a:spLocks noGrp="1" noRot="1" noChangeAspect="1"/>
          </p:cNvSpPr>
          <p:nvPr>
            <p:ph type="sldImg" idx="2"/>
          </p:nvPr>
        </p:nvSpPr>
        <p:spPr>
          <a:xfrm>
            <a:off x="1143000" y="685800"/>
            <a:ext cx="4568825" cy="3425825"/>
          </a:xfrm>
          <a:custGeom>
            <a:avLst/>
            <a:gdLst/>
            <a:ahLst/>
            <a:cxnLst/>
            <a:rect l="l" t="t" r="r" b="b"/>
            <a:pathLst>
              <a:path w="120000" h="120000" extrusionOk="0">
                <a:moveTo>
                  <a:pt x="0" y="0"/>
                </a:moveTo>
                <a:lnTo>
                  <a:pt x="120000" y="0"/>
                </a:lnTo>
                <a:lnTo>
                  <a:pt x="120000" y="120000"/>
                </a:lnTo>
                <a:lnTo>
                  <a:pt x="0" y="120000"/>
                </a:lnTo>
                <a:close/>
              </a:path>
            </a:pathLst>
          </a:custGeom>
          <a:noFill/>
          <a:ln w="9525" cap="sq" cmpd="sng">
            <a:solidFill>
              <a:srgbClr val="000000"/>
            </a:solidFill>
            <a:prstDash val="solid"/>
            <a:miter lim="8000"/>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p20:notes"/>
          <p:cNvSpPr txBox="1">
            <a:spLocks noGrp="1"/>
          </p:cNvSpPr>
          <p:nvPr>
            <p:ph type="body" idx="1"/>
          </p:nvPr>
        </p:nvSpPr>
        <p:spPr>
          <a:xfrm>
            <a:off x="685800" y="4343400"/>
            <a:ext cx="5483224" cy="4111625"/>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450"/>
              <a:buFont typeface="Arial"/>
              <a:buNone/>
            </a:pPr>
            <a:endParaRPr sz="1800" b="0" i="0" u="none" strike="noStrike" cap="none">
              <a:solidFill>
                <a:schemeClr val="dk1"/>
              </a:solidFill>
              <a:latin typeface="Arial"/>
              <a:ea typeface="Arial"/>
              <a:cs typeface="Arial"/>
              <a:sym typeface="Arial"/>
            </a:endParaRPr>
          </a:p>
        </p:txBody>
      </p:sp>
      <p:sp>
        <p:nvSpPr>
          <p:cNvPr id="324" name="Google Shape;324;p20:notes"/>
          <p:cNvSpPr>
            <a:spLocks noGrp="1" noRot="1" noChangeAspect="1"/>
          </p:cNvSpPr>
          <p:nvPr>
            <p:ph type="sldImg" idx="2"/>
          </p:nvPr>
        </p:nvSpPr>
        <p:spPr>
          <a:xfrm>
            <a:off x="1143000" y="685800"/>
            <a:ext cx="4568825" cy="3425825"/>
          </a:xfrm>
          <a:custGeom>
            <a:avLst/>
            <a:gdLst/>
            <a:ahLst/>
            <a:cxnLst/>
            <a:rect l="l" t="t" r="r" b="b"/>
            <a:pathLst>
              <a:path w="120000" h="120000" extrusionOk="0">
                <a:moveTo>
                  <a:pt x="0" y="0"/>
                </a:moveTo>
                <a:lnTo>
                  <a:pt x="120000" y="0"/>
                </a:lnTo>
                <a:lnTo>
                  <a:pt x="120000" y="120000"/>
                </a:lnTo>
                <a:lnTo>
                  <a:pt x="0" y="120000"/>
                </a:lnTo>
                <a:close/>
              </a:path>
            </a:pathLst>
          </a:custGeom>
          <a:noFill/>
          <a:ln w="9525" cap="sq" cmpd="sng">
            <a:solidFill>
              <a:srgbClr val="000000"/>
            </a:solidFill>
            <a:prstDash val="solid"/>
            <a:miter lim="8000"/>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p21:notes"/>
          <p:cNvSpPr txBox="1">
            <a:spLocks noGrp="1"/>
          </p:cNvSpPr>
          <p:nvPr>
            <p:ph type="body" idx="1"/>
          </p:nvPr>
        </p:nvSpPr>
        <p:spPr>
          <a:xfrm>
            <a:off x="685800" y="4343400"/>
            <a:ext cx="5483224" cy="4111625"/>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800"/>
              <a:buFont typeface="Arial"/>
              <a:buNone/>
            </a:pPr>
            <a:r>
              <a:rPr lang="en-US" sz="1800" b="0" i="0" u="none" strike="noStrike" cap="none">
                <a:solidFill>
                  <a:schemeClr val="dk1"/>
                </a:solidFill>
                <a:latin typeface="Arial"/>
                <a:ea typeface="Arial"/>
                <a:cs typeface="Arial"/>
                <a:sym typeface="Arial"/>
              </a:rPr>
              <a:t>This chart is actually incorrect at the estradiol-estrone metabolism, as I will later demonstrate.</a:t>
            </a:r>
            <a:endParaRPr sz="1800" b="0" i="0" u="none" strike="noStrike" cap="none">
              <a:solidFill>
                <a:schemeClr val="dk1"/>
              </a:solidFill>
              <a:latin typeface="Arial"/>
              <a:ea typeface="Arial"/>
              <a:cs typeface="Arial"/>
              <a:sym typeface="Arial"/>
            </a:endParaRPr>
          </a:p>
        </p:txBody>
      </p:sp>
      <p:sp>
        <p:nvSpPr>
          <p:cNvPr id="330" name="Google Shape;330;p21:notes"/>
          <p:cNvSpPr>
            <a:spLocks noGrp="1" noRot="1" noChangeAspect="1"/>
          </p:cNvSpPr>
          <p:nvPr>
            <p:ph type="sldImg" idx="2"/>
          </p:nvPr>
        </p:nvSpPr>
        <p:spPr>
          <a:xfrm>
            <a:off x="1143000" y="685800"/>
            <a:ext cx="4568825" cy="3425825"/>
          </a:xfrm>
          <a:custGeom>
            <a:avLst/>
            <a:gdLst/>
            <a:ahLst/>
            <a:cxnLst/>
            <a:rect l="l" t="t" r="r" b="b"/>
            <a:pathLst>
              <a:path w="120000" h="120000" extrusionOk="0">
                <a:moveTo>
                  <a:pt x="0" y="0"/>
                </a:moveTo>
                <a:lnTo>
                  <a:pt x="120000" y="0"/>
                </a:lnTo>
                <a:lnTo>
                  <a:pt x="120000" y="120000"/>
                </a:lnTo>
                <a:lnTo>
                  <a:pt x="0" y="120000"/>
                </a:lnTo>
                <a:close/>
              </a:path>
            </a:pathLst>
          </a:custGeom>
          <a:noFill/>
          <a:ln w="9525" cap="sq" cmpd="sng">
            <a:solidFill>
              <a:srgbClr val="000000"/>
            </a:solidFill>
            <a:prstDash val="solid"/>
            <a:miter lim="8000"/>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p22:notes"/>
          <p:cNvSpPr txBox="1">
            <a:spLocks noGrp="1"/>
          </p:cNvSpPr>
          <p:nvPr>
            <p:ph type="body" idx="1"/>
          </p:nvPr>
        </p:nvSpPr>
        <p:spPr>
          <a:xfrm>
            <a:off x="685800" y="4343400"/>
            <a:ext cx="5483224" cy="4111625"/>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450"/>
              <a:buFont typeface="Arial"/>
              <a:buNone/>
            </a:pPr>
            <a:endParaRPr sz="1800" b="0" i="0" u="none" strike="noStrike" cap="none">
              <a:solidFill>
                <a:schemeClr val="dk1"/>
              </a:solidFill>
              <a:latin typeface="Arial"/>
              <a:ea typeface="Arial"/>
              <a:cs typeface="Arial"/>
              <a:sym typeface="Arial"/>
            </a:endParaRPr>
          </a:p>
        </p:txBody>
      </p:sp>
      <p:sp>
        <p:nvSpPr>
          <p:cNvPr id="337" name="Google Shape;337;p22:notes"/>
          <p:cNvSpPr>
            <a:spLocks noGrp="1" noRot="1" noChangeAspect="1"/>
          </p:cNvSpPr>
          <p:nvPr>
            <p:ph type="sldImg" idx="2"/>
          </p:nvPr>
        </p:nvSpPr>
        <p:spPr>
          <a:xfrm>
            <a:off x="1143000" y="685800"/>
            <a:ext cx="4568825" cy="3425825"/>
          </a:xfrm>
          <a:custGeom>
            <a:avLst/>
            <a:gdLst/>
            <a:ahLst/>
            <a:cxnLst/>
            <a:rect l="l" t="t" r="r" b="b"/>
            <a:pathLst>
              <a:path w="120000" h="120000" extrusionOk="0">
                <a:moveTo>
                  <a:pt x="0" y="0"/>
                </a:moveTo>
                <a:lnTo>
                  <a:pt x="120000" y="0"/>
                </a:lnTo>
                <a:lnTo>
                  <a:pt x="120000" y="120000"/>
                </a:lnTo>
                <a:lnTo>
                  <a:pt x="0" y="120000"/>
                </a:lnTo>
                <a:close/>
              </a:path>
            </a:pathLst>
          </a:custGeom>
          <a:noFill/>
          <a:ln w="9525" cap="sq" cmpd="sng">
            <a:solidFill>
              <a:srgbClr val="000000"/>
            </a:solidFill>
            <a:prstDash val="solid"/>
            <a:miter lim="8000"/>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p23:notes"/>
          <p:cNvSpPr txBox="1">
            <a:spLocks noGrp="1"/>
          </p:cNvSpPr>
          <p:nvPr>
            <p:ph type="body" idx="1"/>
          </p:nvPr>
        </p:nvSpPr>
        <p:spPr>
          <a:xfrm>
            <a:off x="685800" y="4343400"/>
            <a:ext cx="5483224" cy="4111625"/>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450"/>
              <a:buFont typeface="Arial"/>
              <a:buNone/>
            </a:pPr>
            <a:endParaRPr sz="1800" b="0" i="0" u="none" strike="noStrike" cap="none">
              <a:solidFill>
                <a:schemeClr val="dk1"/>
              </a:solidFill>
              <a:latin typeface="Arial"/>
              <a:ea typeface="Arial"/>
              <a:cs typeface="Arial"/>
              <a:sym typeface="Arial"/>
            </a:endParaRPr>
          </a:p>
        </p:txBody>
      </p:sp>
      <p:sp>
        <p:nvSpPr>
          <p:cNvPr id="344" name="Google Shape;344;p23:notes"/>
          <p:cNvSpPr>
            <a:spLocks noGrp="1" noRot="1" noChangeAspect="1"/>
          </p:cNvSpPr>
          <p:nvPr>
            <p:ph type="sldImg" idx="2"/>
          </p:nvPr>
        </p:nvSpPr>
        <p:spPr>
          <a:xfrm>
            <a:off x="1143000" y="685800"/>
            <a:ext cx="4568825" cy="3425825"/>
          </a:xfrm>
          <a:custGeom>
            <a:avLst/>
            <a:gdLst/>
            <a:ahLst/>
            <a:cxnLst/>
            <a:rect l="l" t="t" r="r" b="b"/>
            <a:pathLst>
              <a:path w="120000" h="120000" extrusionOk="0">
                <a:moveTo>
                  <a:pt x="0" y="0"/>
                </a:moveTo>
                <a:lnTo>
                  <a:pt x="120000" y="0"/>
                </a:lnTo>
                <a:lnTo>
                  <a:pt x="120000" y="120000"/>
                </a:lnTo>
                <a:lnTo>
                  <a:pt x="0" y="120000"/>
                </a:lnTo>
                <a:close/>
              </a:path>
            </a:pathLst>
          </a:custGeom>
          <a:noFill/>
          <a:ln w="9525" cap="sq" cmpd="sng">
            <a:solidFill>
              <a:srgbClr val="000000"/>
            </a:solidFill>
            <a:prstDash val="solid"/>
            <a:miter lim="8000"/>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p23:notes"/>
          <p:cNvSpPr txBox="1">
            <a:spLocks noGrp="1"/>
          </p:cNvSpPr>
          <p:nvPr>
            <p:ph type="body" idx="1"/>
          </p:nvPr>
        </p:nvSpPr>
        <p:spPr>
          <a:xfrm>
            <a:off x="685800" y="4343400"/>
            <a:ext cx="5483224" cy="4111625"/>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450"/>
              <a:buFont typeface="Arial"/>
              <a:buNone/>
            </a:pPr>
            <a:endParaRPr sz="1800" b="0" i="0" u="none" strike="noStrike" cap="none">
              <a:solidFill>
                <a:schemeClr val="dk1"/>
              </a:solidFill>
              <a:latin typeface="Arial"/>
              <a:ea typeface="Arial"/>
              <a:cs typeface="Arial"/>
              <a:sym typeface="Arial"/>
            </a:endParaRPr>
          </a:p>
        </p:txBody>
      </p:sp>
      <p:sp>
        <p:nvSpPr>
          <p:cNvPr id="344" name="Google Shape;344;p23:notes"/>
          <p:cNvSpPr>
            <a:spLocks noGrp="1" noRot="1" noChangeAspect="1"/>
          </p:cNvSpPr>
          <p:nvPr>
            <p:ph type="sldImg" idx="2"/>
          </p:nvPr>
        </p:nvSpPr>
        <p:spPr>
          <a:xfrm>
            <a:off x="1143000" y="685800"/>
            <a:ext cx="4568825" cy="3425825"/>
          </a:xfrm>
          <a:custGeom>
            <a:avLst/>
            <a:gdLst/>
            <a:ahLst/>
            <a:cxnLst/>
            <a:rect l="l" t="t" r="r" b="b"/>
            <a:pathLst>
              <a:path w="120000" h="120000" extrusionOk="0">
                <a:moveTo>
                  <a:pt x="0" y="0"/>
                </a:moveTo>
                <a:lnTo>
                  <a:pt x="120000" y="0"/>
                </a:lnTo>
                <a:lnTo>
                  <a:pt x="120000" y="120000"/>
                </a:lnTo>
                <a:lnTo>
                  <a:pt x="0" y="120000"/>
                </a:lnTo>
                <a:close/>
              </a:path>
            </a:pathLst>
          </a:custGeom>
          <a:noFill/>
          <a:ln w="9525" cap="sq" cmpd="sng">
            <a:solidFill>
              <a:srgbClr val="000000"/>
            </a:solidFill>
            <a:prstDash val="solid"/>
            <a:miter lim="8000"/>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3:notes"/>
          <p:cNvSpPr txBox="1">
            <a:spLocks noGrp="1"/>
          </p:cNvSpPr>
          <p:nvPr>
            <p:ph type="body" idx="1"/>
          </p:nvPr>
        </p:nvSpPr>
        <p:spPr>
          <a:xfrm>
            <a:off x="685800" y="4343400"/>
            <a:ext cx="5483224" cy="4111625"/>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800"/>
              <a:buFont typeface="Arial"/>
              <a:buNone/>
            </a:pPr>
            <a:r>
              <a:rPr lang="en-US" dirty="0"/>
              <a:t>For example, I literally cannot get DHT for my patients as its not an available </a:t>
            </a:r>
            <a:r>
              <a:rPr lang="en-US" dirty="0" smtClean="0"/>
              <a:t>drug in the USA, </a:t>
            </a:r>
            <a:r>
              <a:rPr lang="en-US" dirty="0"/>
              <a:t>even to compound. </a:t>
            </a:r>
            <a:endParaRPr sz="1800" b="0" i="0" u="none" strike="noStrike" cap="none" dirty="0">
              <a:solidFill>
                <a:schemeClr val="dk1"/>
              </a:solidFill>
              <a:latin typeface="Arial"/>
              <a:ea typeface="Arial"/>
              <a:cs typeface="Arial"/>
              <a:sym typeface="Arial"/>
            </a:endParaRPr>
          </a:p>
        </p:txBody>
      </p:sp>
      <p:sp>
        <p:nvSpPr>
          <p:cNvPr id="166" name="Google Shape;166;p3:notes"/>
          <p:cNvSpPr>
            <a:spLocks noGrp="1" noRot="1" noChangeAspect="1"/>
          </p:cNvSpPr>
          <p:nvPr>
            <p:ph type="sldImg" idx="2"/>
          </p:nvPr>
        </p:nvSpPr>
        <p:spPr>
          <a:xfrm>
            <a:off x="1143000" y="685800"/>
            <a:ext cx="4568825" cy="3425825"/>
          </a:xfrm>
          <a:custGeom>
            <a:avLst/>
            <a:gdLst/>
            <a:ahLst/>
            <a:cxnLst/>
            <a:rect l="l" t="t" r="r" b="b"/>
            <a:pathLst>
              <a:path w="120000" h="120000" extrusionOk="0">
                <a:moveTo>
                  <a:pt x="0" y="0"/>
                </a:moveTo>
                <a:lnTo>
                  <a:pt x="120000" y="0"/>
                </a:lnTo>
                <a:lnTo>
                  <a:pt x="120000" y="120000"/>
                </a:lnTo>
                <a:lnTo>
                  <a:pt x="0" y="120000"/>
                </a:lnTo>
                <a:close/>
              </a:path>
            </a:pathLst>
          </a:custGeom>
          <a:noFill/>
          <a:ln w="9525" cap="sq" cmpd="sng">
            <a:solidFill>
              <a:srgbClr val="000000"/>
            </a:solidFill>
            <a:prstDash val="solid"/>
            <a:miter lim="8000"/>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p24:notes"/>
          <p:cNvSpPr txBox="1">
            <a:spLocks noGrp="1"/>
          </p:cNvSpPr>
          <p:nvPr>
            <p:ph type="body" idx="1"/>
          </p:nvPr>
        </p:nvSpPr>
        <p:spPr>
          <a:xfrm>
            <a:off x="685800" y="4343400"/>
            <a:ext cx="5483100" cy="4111499"/>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450"/>
              <a:buFont typeface="Arial"/>
              <a:buNone/>
            </a:pPr>
            <a:endParaRPr sz="1800" b="0" i="0" u="none" strike="noStrike" cap="none">
              <a:solidFill>
                <a:schemeClr val="dk1"/>
              </a:solidFill>
              <a:latin typeface="Arial"/>
              <a:ea typeface="Arial"/>
              <a:cs typeface="Arial"/>
              <a:sym typeface="Arial"/>
            </a:endParaRPr>
          </a:p>
        </p:txBody>
      </p:sp>
      <p:sp>
        <p:nvSpPr>
          <p:cNvPr id="351" name="Google Shape;351;p24:notes"/>
          <p:cNvSpPr>
            <a:spLocks noGrp="1" noRot="1" noChangeAspect="1"/>
          </p:cNvSpPr>
          <p:nvPr>
            <p:ph type="sldImg" idx="2"/>
          </p:nvPr>
        </p:nvSpPr>
        <p:spPr>
          <a:xfrm>
            <a:off x="1143000" y="685800"/>
            <a:ext cx="4568825" cy="3425825"/>
          </a:xfrm>
          <a:custGeom>
            <a:avLst/>
            <a:gdLst/>
            <a:ahLst/>
            <a:cxnLst/>
            <a:rect l="l" t="t" r="r" b="b"/>
            <a:pathLst>
              <a:path w="120000" h="120000" extrusionOk="0">
                <a:moveTo>
                  <a:pt x="0" y="0"/>
                </a:moveTo>
                <a:lnTo>
                  <a:pt x="120000" y="0"/>
                </a:lnTo>
                <a:lnTo>
                  <a:pt x="120000" y="120000"/>
                </a:lnTo>
                <a:lnTo>
                  <a:pt x="0" y="120000"/>
                </a:lnTo>
                <a:close/>
              </a:path>
            </a:pathLst>
          </a:custGeom>
          <a:noFill/>
          <a:ln w="9525" cap="sq" cmpd="sng">
            <a:solidFill>
              <a:srgbClr val="000000"/>
            </a:solidFill>
            <a:prstDash val="solid"/>
            <a:miter lim="8000"/>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62b87874d9_0_7:notes"/>
          <p:cNvSpPr txBox="1">
            <a:spLocks noGrp="1"/>
          </p:cNvSpPr>
          <p:nvPr>
            <p:ph type="body" idx="1"/>
          </p:nvPr>
        </p:nvSpPr>
        <p:spPr>
          <a:xfrm>
            <a:off x="685800" y="4343400"/>
            <a:ext cx="5483100" cy="4111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450"/>
              <a:buFont typeface="Arial"/>
              <a:buNone/>
            </a:pPr>
            <a:endParaRPr sz="1800" b="0" i="0" u="none" strike="noStrike" cap="none">
              <a:solidFill>
                <a:schemeClr val="dk1"/>
              </a:solidFill>
              <a:latin typeface="Arial"/>
              <a:ea typeface="Arial"/>
              <a:cs typeface="Arial"/>
              <a:sym typeface="Arial"/>
            </a:endParaRPr>
          </a:p>
        </p:txBody>
      </p:sp>
      <p:sp>
        <p:nvSpPr>
          <p:cNvPr id="358" name="Google Shape;358;g62b87874d9_0_7:notes"/>
          <p:cNvSpPr>
            <a:spLocks noGrp="1" noRot="1" noChangeAspect="1"/>
          </p:cNvSpPr>
          <p:nvPr>
            <p:ph type="sldImg" idx="2"/>
          </p:nvPr>
        </p:nvSpPr>
        <p:spPr>
          <a:xfrm>
            <a:off x="1143000" y="685800"/>
            <a:ext cx="4568825" cy="3425825"/>
          </a:xfrm>
          <a:custGeom>
            <a:avLst/>
            <a:gdLst/>
            <a:ahLst/>
            <a:cxnLst/>
            <a:rect l="l" t="t" r="r" b="b"/>
            <a:pathLst>
              <a:path w="120000" h="120000" extrusionOk="0">
                <a:moveTo>
                  <a:pt x="0" y="0"/>
                </a:moveTo>
                <a:lnTo>
                  <a:pt x="120000" y="0"/>
                </a:lnTo>
                <a:lnTo>
                  <a:pt x="120000" y="120000"/>
                </a:lnTo>
                <a:lnTo>
                  <a:pt x="0" y="120000"/>
                </a:lnTo>
                <a:close/>
              </a:path>
            </a:pathLst>
          </a:custGeom>
          <a:noFill/>
          <a:ln w="9525" cap="sq" cmpd="sng">
            <a:solidFill>
              <a:srgbClr val="000000"/>
            </a:solidFill>
            <a:prstDash val="solid"/>
            <a:miter lim="8000"/>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p25:notes"/>
          <p:cNvSpPr txBox="1">
            <a:spLocks noGrp="1"/>
          </p:cNvSpPr>
          <p:nvPr>
            <p:ph type="body" idx="1"/>
          </p:nvPr>
        </p:nvSpPr>
        <p:spPr>
          <a:xfrm>
            <a:off x="685800" y="4343400"/>
            <a:ext cx="5483224" cy="4111625"/>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450"/>
              <a:buFont typeface="Arial"/>
              <a:buNone/>
            </a:pPr>
            <a:r>
              <a:rPr lang="en-US" sz="1800" b="0" i="0" u="none" strike="noStrike" cap="none">
                <a:solidFill>
                  <a:schemeClr val="dk1"/>
                </a:solidFill>
                <a:latin typeface="Arial"/>
                <a:ea typeface="Arial"/>
                <a:cs typeface="Arial"/>
                <a:sym typeface="Arial"/>
              </a:rPr>
              <a:t>I don’t write minoxidil until the patient has some vellus hairs sprouting on the face. Its hard to convince someone to use an oily liquid on their face twice daily when its doing literally nothing. Its better to wait until the “fuzzies” pop and use the minoxidil to turn them into terminal hair. </a:t>
            </a:r>
            <a:endParaRPr/>
          </a:p>
          <a:p>
            <a:pPr marL="0" marR="0" lvl="0" indent="0" algn="l" rtl="0">
              <a:lnSpc>
                <a:spcPct val="100000"/>
              </a:lnSpc>
              <a:spcBef>
                <a:spcPts val="0"/>
              </a:spcBef>
              <a:spcAft>
                <a:spcPts val="0"/>
              </a:spcAft>
              <a:buClr>
                <a:schemeClr val="dk1"/>
              </a:buClr>
              <a:buSzPts val="450"/>
              <a:buFont typeface="Arial"/>
              <a:buNone/>
            </a:pPr>
            <a:endParaRPr sz="1800" b="0" i="0" u="none" strike="noStrike" cap="none">
              <a:solidFill>
                <a:schemeClr val="dk1"/>
              </a:solidFill>
              <a:latin typeface="Arial"/>
              <a:ea typeface="Arial"/>
              <a:cs typeface="Arial"/>
              <a:sym typeface="Arial"/>
            </a:endParaRPr>
          </a:p>
        </p:txBody>
      </p:sp>
      <p:sp>
        <p:nvSpPr>
          <p:cNvPr id="365" name="Google Shape;365;p25:notes"/>
          <p:cNvSpPr>
            <a:spLocks noGrp="1" noRot="1" noChangeAspect="1"/>
          </p:cNvSpPr>
          <p:nvPr>
            <p:ph type="sldImg" idx="2"/>
          </p:nvPr>
        </p:nvSpPr>
        <p:spPr>
          <a:xfrm>
            <a:off x="1143000" y="685800"/>
            <a:ext cx="4568825" cy="3425825"/>
          </a:xfrm>
          <a:custGeom>
            <a:avLst/>
            <a:gdLst/>
            <a:ahLst/>
            <a:cxnLst/>
            <a:rect l="l" t="t" r="r" b="b"/>
            <a:pathLst>
              <a:path w="120000" h="120000" extrusionOk="0">
                <a:moveTo>
                  <a:pt x="0" y="0"/>
                </a:moveTo>
                <a:lnTo>
                  <a:pt x="120000" y="0"/>
                </a:lnTo>
                <a:lnTo>
                  <a:pt x="120000" y="120000"/>
                </a:lnTo>
                <a:lnTo>
                  <a:pt x="0" y="120000"/>
                </a:lnTo>
                <a:close/>
              </a:path>
            </a:pathLst>
          </a:custGeom>
          <a:noFill/>
          <a:ln w="9525" cap="sq" cmpd="sng">
            <a:solidFill>
              <a:srgbClr val="000000"/>
            </a:solidFill>
            <a:prstDash val="solid"/>
            <a:miter lim="8000"/>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p26:notes"/>
          <p:cNvSpPr txBox="1">
            <a:spLocks noGrp="1"/>
          </p:cNvSpPr>
          <p:nvPr>
            <p:ph type="body" idx="1"/>
          </p:nvPr>
        </p:nvSpPr>
        <p:spPr>
          <a:xfrm>
            <a:off x="685800" y="4343400"/>
            <a:ext cx="5483100" cy="4111499"/>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450"/>
              <a:buFont typeface="Arial"/>
              <a:buNone/>
            </a:pPr>
            <a:r>
              <a:rPr lang="en-US" sz="1800" b="0" i="0" u="none" strike="noStrike" cap="none">
                <a:solidFill>
                  <a:schemeClr val="dk1"/>
                </a:solidFill>
                <a:latin typeface="Arial"/>
                <a:ea typeface="Arial"/>
                <a:cs typeface="Arial"/>
                <a:sym typeface="Arial"/>
              </a:rPr>
              <a:t>I don’t write minoxidil until the patient has some vellus hairs sprouting on the face. Its hard to convince someone to use an oily liquid on their face twice daily when its doing literally nothing. Its better to wait until the “fuzzies” pop and use the minoxidil to turn them into terminal hair. </a:t>
            </a:r>
            <a:endParaRPr sz="1800" b="0" i="0" u="none" strike="noStrike" cap="none">
              <a:solidFill>
                <a:schemeClr val="dk1"/>
              </a:solidFill>
              <a:latin typeface="Arial"/>
              <a:ea typeface="Arial"/>
              <a:cs typeface="Arial"/>
              <a:sym typeface="Arial"/>
            </a:endParaRPr>
          </a:p>
        </p:txBody>
      </p:sp>
      <p:sp>
        <p:nvSpPr>
          <p:cNvPr id="374" name="Google Shape;374;p26:notes"/>
          <p:cNvSpPr>
            <a:spLocks noGrp="1" noRot="1" noChangeAspect="1"/>
          </p:cNvSpPr>
          <p:nvPr>
            <p:ph type="sldImg" idx="2"/>
          </p:nvPr>
        </p:nvSpPr>
        <p:spPr>
          <a:xfrm>
            <a:off x="1143000" y="685800"/>
            <a:ext cx="4568825" cy="3425825"/>
          </a:xfrm>
          <a:custGeom>
            <a:avLst/>
            <a:gdLst/>
            <a:ahLst/>
            <a:cxnLst/>
            <a:rect l="l" t="t" r="r" b="b"/>
            <a:pathLst>
              <a:path w="120000" h="120000" extrusionOk="0">
                <a:moveTo>
                  <a:pt x="0" y="0"/>
                </a:moveTo>
                <a:lnTo>
                  <a:pt x="120000" y="0"/>
                </a:lnTo>
                <a:lnTo>
                  <a:pt x="120000" y="120000"/>
                </a:lnTo>
                <a:lnTo>
                  <a:pt x="0" y="120000"/>
                </a:lnTo>
                <a:close/>
              </a:path>
            </a:pathLst>
          </a:custGeom>
          <a:noFill/>
          <a:ln w="9525" cap="sq" cmpd="sng">
            <a:solidFill>
              <a:srgbClr val="000000"/>
            </a:solidFill>
            <a:prstDash val="solid"/>
            <a:miter lim="8000"/>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p27:notes"/>
          <p:cNvSpPr txBox="1">
            <a:spLocks noGrp="1"/>
          </p:cNvSpPr>
          <p:nvPr>
            <p:ph type="body" idx="1"/>
          </p:nvPr>
        </p:nvSpPr>
        <p:spPr>
          <a:xfrm>
            <a:off x="685800" y="4343400"/>
            <a:ext cx="5483100" cy="4111499"/>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450"/>
              <a:buFont typeface="Arial"/>
              <a:buNone/>
            </a:pPr>
            <a:endParaRPr sz="1800" b="0" i="0" u="none" strike="noStrike" cap="none">
              <a:solidFill>
                <a:schemeClr val="dk1"/>
              </a:solidFill>
              <a:latin typeface="Arial"/>
              <a:ea typeface="Arial"/>
              <a:cs typeface="Arial"/>
              <a:sym typeface="Arial"/>
            </a:endParaRPr>
          </a:p>
        </p:txBody>
      </p:sp>
      <p:sp>
        <p:nvSpPr>
          <p:cNvPr id="382" name="Google Shape;382;p27:notes"/>
          <p:cNvSpPr>
            <a:spLocks noGrp="1" noRot="1" noChangeAspect="1"/>
          </p:cNvSpPr>
          <p:nvPr>
            <p:ph type="sldImg" idx="2"/>
          </p:nvPr>
        </p:nvSpPr>
        <p:spPr>
          <a:xfrm>
            <a:off x="1143000" y="685800"/>
            <a:ext cx="4568825" cy="3425825"/>
          </a:xfrm>
          <a:custGeom>
            <a:avLst/>
            <a:gdLst/>
            <a:ahLst/>
            <a:cxnLst/>
            <a:rect l="l" t="t" r="r" b="b"/>
            <a:pathLst>
              <a:path w="120000" h="120000" extrusionOk="0">
                <a:moveTo>
                  <a:pt x="0" y="0"/>
                </a:moveTo>
                <a:lnTo>
                  <a:pt x="120000" y="0"/>
                </a:lnTo>
                <a:lnTo>
                  <a:pt x="120000" y="120000"/>
                </a:lnTo>
                <a:lnTo>
                  <a:pt x="0" y="120000"/>
                </a:lnTo>
                <a:close/>
              </a:path>
            </a:pathLst>
          </a:custGeom>
          <a:noFill/>
          <a:ln w="9525" cap="sq" cmpd="sng">
            <a:solidFill>
              <a:srgbClr val="000000"/>
            </a:solidFill>
            <a:prstDash val="solid"/>
            <a:miter lim="8000"/>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p27:notes"/>
          <p:cNvSpPr txBox="1">
            <a:spLocks noGrp="1"/>
          </p:cNvSpPr>
          <p:nvPr>
            <p:ph type="body" idx="1"/>
          </p:nvPr>
        </p:nvSpPr>
        <p:spPr>
          <a:xfrm>
            <a:off x="685800" y="4343400"/>
            <a:ext cx="5483100" cy="4111499"/>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450"/>
              <a:buFont typeface="Arial"/>
              <a:buNone/>
            </a:pPr>
            <a:endParaRPr sz="1800" b="0" i="0" u="none" strike="noStrike" cap="none">
              <a:solidFill>
                <a:schemeClr val="dk1"/>
              </a:solidFill>
              <a:latin typeface="Arial"/>
              <a:ea typeface="Arial"/>
              <a:cs typeface="Arial"/>
              <a:sym typeface="Arial"/>
            </a:endParaRPr>
          </a:p>
        </p:txBody>
      </p:sp>
      <p:sp>
        <p:nvSpPr>
          <p:cNvPr id="382" name="Google Shape;382;p27:notes"/>
          <p:cNvSpPr>
            <a:spLocks noGrp="1" noRot="1" noChangeAspect="1"/>
          </p:cNvSpPr>
          <p:nvPr>
            <p:ph type="sldImg" idx="2"/>
          </p:nvPr>
        </p:nvSpPr>
        <p:spPr>
          <a:xfrm>
            <a:off x="1143000" y="685800"/>
            <a:ext cx="4568825" cy="3425825"/>
          </a:xfrm>
          <a:custGeom>
            <a:avLst/>
            <a:gdLst/>
            <a:ahLst/>
            <a:cxnLst/>
            <a:rect l="l" t="t" r="r" b="b"/>
            <a:pathLst>
              <a:path w="120000" h="120000" extrusionOk="0">
                <a:moveTo>
                  <a:pt x="0" y="0"/>
                </a:moveTo>
                <a:lnTo>
                  <a:pt x="120000" y="0"/>
                </a:lnTo>
                <a:lnTo>
                  <a:pt x="120000" y="120000"/>
                </a:lnTo>
                <a:lnTo>
                  <a:pt x="0" y="120000"/>
                </a:lnTo>
                <a:close/>
              </a:path>
            </a:pathLst>
          </a:custGeom>
          <a:noFill/>
          <a:ln w="9525" cap="sq" cmpd="sng">
            <a:solidFill>
              <a:srgbClr val="000000"/>
            </a:solidFill>
            <a:prstDash val="solid"/>
            <a:miter lim="8000"/>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p28:notes"/>
          <p:cNvSpPr txBox="1">
            <a:spLocks noGrp="1"/>
          </p:cNvSpPr>
          <p:nvPr>
            <p:ph type="body" idx="1"/>
          </p:nvPr>
        </p:nvSpPr>
        <p:spPr>
          <a:xfrm>
            <a:off x="685800" y="4343400"/>
            <a:ext cx="5483224" cy="4111625"/>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450"/>
              <a:buFont typeface="Arial"/>
              <a:buNone/>
            </a:pPr>
            <a:endParaRPr sz="1800" b="0" i="0" u="none" strike="noStrike" cap="none">
              <a:solidFill>
                <a:schemeClr val="dk1"/>
              </a:solidFill>
              <a:latin typeface="Arial"/>
              <a:ea typeface="Arial"/>
              <a:cs typeface="Arial"/>
              <a:sym typeface="Arial"/>
            </a:endParaRPr>
          </a:p>
        </p:txBody>
      </p:sp>
      <p:sp>
        <p:nvSpPr>
          <p:cNvPr id="391" name="Google Shape;391;p28:notes"/>
          <p:cNvSpPr>
            <a:spLocks noGrp="1" noRot="1" noChangeAspect="1"/>
          </p:cNvSpPr>
          <p:nvPr>
            <p:ph type="sldImg" idx="2"/>
          </p:nvPr>
        </p:nvSpPr>
        <p:spPr>
          <a:xfrm>
            <a:off x="1143000" y="685800"/>
            <a:ext cx="4568825" cy="3425825"/>
          </a:xfrm>
          <a:custGeom>
            <a:avLst/>
            <a:gdLst/>
            <a:ahLst/>
            <a:cxnLst/>
            <a:rect l="l" t="t" r="r" b="b"/>
            <a:pathLst>
              <a:path w="120000" h="120000" extrusionOk="0">
                <a:moveTo>
                  <a:pt x="0" y="0"/>
                </a:moveTo>
                <a:lnTo>
                  <a:pt x="120000" y="0"/>
                </a:lnTo>
                <a:lnTo>
                  <a:pt x="120000" y="120000"/>
                </a:lnTo>
                <a:lnTo>
                  <a:pt x="0" y="120000"/>
                </a:lnTo>
                <a:close/>
              </a:path>
            </a:pathLst>
          </a:custGeom>
          <a:noFill/>
          <a:ln w="9525" cap="sq" cmpd="sng">
            <a:solidFill>
              <a:srgbClr val="000000"/>
            </a:solidFill>
            <a:prstDash val="solid"/>
            <a:miter lim="8000"/>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29:notes"/>
          <p:cNvSpPr txBox="1">
            <a:spLocks noGrp="1"/>
          </p:cNvSpPr>
          <p:nvPr>
            <p:ph type="body" idx="1"/>
          </p:nvPr>
        </p:nvSpPr>
        <p:spPr>
          <a:xfrm>
            <a:off x="685800" y="4343400"/>
            <a:ext cx="5483224" cy="4111625"/>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450"/>
              <a:buFont typeface="Arial"/>
              <a:buNone/>
            </a:pPr>
            <a:endParaRPr sz="1800" b="0" i="0" u="none" strike="noStrike" cap="none">
              <a:solidFill>
                <a:schemeClr val="dk1"/>
              </a:solidFill>
              <a:latin typeface="Arial"/>
              <a:ea typeface="Arial"/>
              <a:cs typeface="Arial"/>
              <a:sym typeface="Arial"/>
            </a:endParaRPr>
          </a:p>
        </p:txBody>
      </p:sp>
      <p:sp>
        <p:nvSpPr>
          <p:cNvPr id="398" name="Google Shape;398;p29:notes"/>
          <p:cNvSpPr>
            <a:spLocks noGrp="1" noRot="1" noChangeAspect="1"/>
          </p:cNvSpPr>
          <p:nvPr>
            <p:ph type="sldImg" idx="2"/>
          </p:nvPr>
        </p:nvSpPr>
        <p:spPr>
          <a:xfrm>
            <a:off x="1143000" y="685800"/>
            <a:ext cx="4568825" cy="3425825"/>
          </a:xfrm>
          <a:custGeom>
            <a:avLst/>
            <a:gdLst/>
            <a:ahLst/>
            <a:cxnLst/>
            <a:rect l="l" t="t" r="r" b="b"/>
            <a:pathLst>
              <a:path w="120000" h="120000" extrusionOk="0">
                <a:moveTo>
                  <a:pt x="0" y="0"/>
                </a:moveTo>
                <a:lnTo>
                  <a:pt x="120000" y="0"/>
                </a:lnTo>
                <a:lnTo>
                  <a:pt x="120000" y="120000"/>
                </a:lnTo>
                <a:lnTo>
                  <a:pt x="0" y="120000"/>
                </a:lnTo>
                <a:close/>
              </a:path>
            </a:pathLst>
          </a:custGeom>
          <a:noFill/>
          <a:ln w="9525" cap="sq" cmpd="sng">
            <a:solidFill>
              <a:srgbClr val="000000"/>
            </a:solidFill>
            <a:prstDash val="solid"/>
            <a:miter lim="8000"/>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p30:notes"/>
          <p:cNvSpPr txBox="1">
            <a:spLocks noGrp="1"/>
          </p:cNvSpPr>
          <p:nvPr>
            <p:ph type="body" idx="1"/>
          </p:nvPr>
        </p:nvSpPr>
        <p:spPr>
          <a:xfrm>
            <a:off x="685800" y="4343400"/>
            <a:ext cx="5483224" cy="4111625"/>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800"/>
              <a:buFont typeface="Arial"/>
              <a:buNone/>
            </a:pPr>
            <a:r>
              <a:rPr lang="en-US" sz="1800" b="0" i="0" u="none" strike="noStrike" cap="none" dirty="0">
                <a:solidFill>
                  <a:schemeClr val="dk1"/>
                </a:solidFill>
                <a:latin typeface="Arial"/>
                <a:ea typeface="Arial"/>
                <a:cs typeface="Arial"/>
                <a:sym typeface="Arial"/>
              </a:rPr>
              <a:t>In reality, the above graph actually is incorrect. The </a:t>
            </a:r>
            <a:r>
              <a:rPr lang="en-US" sz="1800" b="0" i="0" u="none" strike="noStrike" cap="none" dirty="0" err="1">
                <a:solidFill>
                  <a:schemeClr val="dk1"/>
                </a:solidFill>
                <a:latin typeface="Arial"/>
                <a:ea typeface="Arial"/>
                <a:cs typeface="Arial"/>
                <a:sym typeface="Arial"/>
              </a:rPr>
              <a:t>estrone</a:t>
            </a:r>
            <a:r>
              <a:rPr lang="en-US" sz="1800" b="0" i="0" u="none" strike="noStrike" cap="none" dirty="0">
                <a:solidFill>
                  <a:schemeClr val="dk1"/>
                </a:solidFill>
                <a:latin typeface="Arial"/>
                <a:ea typeface="Arial"/>
                <a:cs typeface="Arial"/>
                <a:sym typeface="Arial"/>
              </a:rPr>
              <a:t> and estradiol metabolism is actually reversible. It is demonstrated as corrected above. </a:t>
            </a:r>
            <a:r>
              <a:rPr lang="en-US" sz="1800" b="0" i="0" u="none" strike="noStrike" cap="none" dirty="0" smtClean="0">
                <a:solidFill>
                  <a:schemeClr val="dk1"/>
                </a:solidFill>
                <a:latin typeface="Arial"/>
                <a:ea typeface="Arial"/>
                <a:cs typeface="Arial"/>
                <a:sym typeface="Arial"/>
              </a:rPr>
              <a:t>I am currently working to determine</a:t>
            </a:r>
            <a:r>
              <a:rPr lang="en-US" sz="1800" b="0" i="0" u="none" strike="noStrike" cap="none" baseline="0" dirty="0" smtClean="0">
                <a:solidFill>
                  <a:schemeClr val="dk1"/>
                </a:solidFill>
                <a:latin typeface="Arial"/>
                <a:ea typeface="Arial"/>
                <a:cs typeface="Arial"/>
                <a:sym typeface="Arial"/>
              </a:rPr>
              <a:t> exactly which 17HSB enzymes are responsible for elevated </a:t>
            </a:r>
            <a:r>
              <a:rPr lang="en-US" sz="1800" b="0" i="0" u="none" strike="noStrike" cap="none" baseline="0" dirty="0" err="1" smtClean="0">
                <a:solidFill>
                  <a:schemeClr val="dk1"/>
                </a:solidFill>
                <a:latin typeface="Arial"/>
                <a:ea typeface="Arial"/>
                <a:cs typeface="Arial"/>
                <a:sym typeface="Arial"/>
              </a:rPr>
              <a:t>estrone</a:t>
            </a:r>
            <a:r>
              <a:rPr lang="en-US" sz="1800" b="0" i="0" u="none" strike="noStrike" cap="none" baseline="0" dirty="0" smtClean="0">
                <a:solidFill>
                  <a:schemeClr val="dk1"/>
                </a:solidFill>
                <a:latin typeface="Arial"/>
                <a:ea typeface="Arial"/>
                <a:cs typeface="Arial"/>
                <a:sym typeface="Arial"/>
              </a:rPr>
              <a:t> levels in some </a:t>
            </a:r>
            <a:r>
              <a:rPr lang="en-US" sz="1800" b="0" i="0" u="none" strike="noStrike" cap="none" baseline="0" dirty="0" err="1" smtClean="0">
                <a:solidFill>
                  <a:schemeClr val="dk1"/>
                </a:solidFill>
                <a:latin typeface="Arial"/>
                <a:ea typeface="Arial"/>
                <a:cs typeface="Arial"/>
                <a:sym typeface="Arial"/>
              </a:rPr>
              <a:t>transwomen</a:t>
            </a:r>
            <a:r>
              <a:rPr lang="en-US" sz="1800" b="0" i="0" u="none" strike="noStrike" cap="none" baseline="0" dirty="0" smtClean="0">
                <a:solidFill>
                  <a:schemeClr val="dk1"/>
                </a:solidFill>
                <a:latin typeface="Arial"/>
                <a:ea typeface="Arial"/>
                <a:cs typeface="Arial"/>
                <a:sym typeface="Arial"/>
              </a:rPr>
              <a:t>. </a:t>
            </a:r>
            <a:endParaRPr sz="1800" b="0" i="0" u="none" strike="noStrike" cap="none" dirty="0">
              <a:solidFill>
                <a:schemeClr val="dk1"/>
              </a:solidFill>
              <a:latin typeface="Arial"/>
              <a:ea typeface="Arial"/>
              <a:cs typeface="Arial"/>
              <a:sym typeface="Arial"/>
            </a:endParaRPr>
          </a:p>
        </p:txBody>
      </p:sp>
      <p:sp>
        <p:nvSpPr>
          <p:cNvPr id="407" name="Google Shape;407;p30:notes"/>
          <p:cNvSpPr>
            <a:spLocks noGrp="1" noRot="1" noChangeAspect="1"/>
          </p:cNvSpPr>
          <p:nvPr>
            <p:ph type="sldImg" idx="2"/>
          </p:nvPr>
        </p:nvSpPr>
        <p:spPr>
          <a:xfrm>
            <a:off x="1143000" y="685800"/>
            <a:ext cx="4568825" cy="3425825"/>
          </a:xfrm>
          <a:custGeom>
            <a:avLst/>
            <a:gdLst/>
            <a:ahLst/>
            <a:cxnLst/>
            <a:rect l="l" t="t" r="r" b="b"/>
            <a:pathLst>
              <a:path w="120000" h="120000" extrusionOk="0">
                <a:moveTo>
                  <a:pt x="0" y="0"/>
                </a:moveTo>
                <a:lnTo>
                  <a:pt x="120000" y="0"/>
                </a:lnTo>
                <a:lnTo>
                  <a:pt x="120000" y="120000"/>
                </a:lnTo>
                <a:lnTo>
                  <a:pt x="0" y="120000"/>
                </a:lnTo>
                <a:close/>
              </a:path>
            </a:pathLst>
          </a:custGeom>
          <a:noFill/>
          <a:ln w="9525" cap="sq" cmpd="sng">
            <a:solidFill>
              <a:srgbClr val="000000"/>
            </a:solidFill>
            <a:prstDash val="solid"/>
            <a:miter lim="8000"/>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645832a77d_0_36:notes"/>
          <p:cNvSpPr>
            <a:spLocks noGrp="1" noRot="1" noChangeAspect="1"/>
          </p:cNvSpPr>
          <p:nvPr>
            <p:ph type="sldImg" idx="2"/>
          </p:nvPr>
        </p:nvSpPr>
        <p:spPr>
          <a:xfrm>
            <a:off x="1143000" y="685800"/>
            <a:ext cx="4568825" cy="34258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 name="Google Shape;416;g645832a77d_0_36:notes"/>
          <p:cNvSpPr txBox="1">
            <a:spLocks noGrp="1"/>
          </p:cNvSpPr>
          <p:nvPr>
            <p:ph type="body" idx="1"/>
          </p:nvPr>
        </p:nvSpPr>
        <p:spPr>
          <a:xfrm>
            <a:off x="685800" y="4343400"/>
            <a:ext cx="5483100" cy="4111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I literally find this comical that people that are heading Endocrinology departments and writing guidelines on this don’t know the most basic tenets of human sex hormone synthesis. </a:t>
            </a:r>
            <a:endParaRPr/>
          </a:p>
        </p:txBody>
      </p:sp>
      <p:sp>
        <p:nvSpPr>
          <p:cNvPr id="417" name="Google Shape;417;g645832a77d_0_36:notes"/>
          <p:cNvSpPr txBox="1">
            <a:spLocks noGrp="1"/>
          </p:cNvSpPr>
          <p:nvPr>
            <p:ph type="sldNum" idx="12"/>
          </p:nvPr>
        </p:nvSpPr>
        <p:spPr>
          <a:xfrm>
            <a:off x="3884612" y="8685210"/>
            <a:ext cx="2968500" cy="453900"/>
          </a:xfrm>
          <a:prstGeom prst="rect">
            <a:avLst/>
          </a:prstGeom>
        </p:spPr>
        <p:txBody>
          <a:bodyPr spcFirstLastPara="1" wrap="square" lIns="90000" tIns="46800" rIns="90000" bIns="46800" anchor="b" anchorCtr="0">
            <a:noAutofit/>
          </a:bodyPr>
          <a:lstStyle/>
          <a:p>
            <a:pPr marL="215900" lvl="0" indent="-215900" algn="r" rtl="0">
              <a:spcBef>
                <a:spcPts val="0"/>
              </a:spcBef>
              <a:spcAft>
                <a:spcPts val="0"/>
              </a:spcAft>
              <a:buClr>
                <a:srgbClr val="000000"/>
              </a:buClr>
              <a:buSzPts val="300"/>
              <a:buFont typeface="Times New Roman"/>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4:notes"/>
          <p:cNvSpPr txBox="1">
            <a:spLocks noGrp="1"/>
          </p:cNvSpPr>
          <p:nvPr>
            <p:ph type="body" idx="1"/>
          </p:nvPr>
        </p:nvSpPr>
        <p:spPr>
          <a:xfrm>
            <a:off x="685800" y="4343400"/>
            <a:ext cx="5483224" cy="4111625"/>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72" name="Google Shape;172;p4:notes"/>
          <p:cNvSpPr>
            <a:spLocks noGrp="1" noRot="1" noChangeAspect="1"/>
          </p:cNvSpPr>
          <p:nvPr>
            <p:ph type="sldImg" idx="2"/>
          </p:nvPr>
        </p:nvSpPr>
        <p:spPr>
          <a:xfrm>
            <a:off x="1143000" y="685800"/>
            <a:ext cx="4568825" cy="3425825"/>
          </a:xfrm>
          <a:custGeom>
            <a:avLst/>
            <a:gdLst/>
            <a:ahLst/>
            <a:cxnLst/>
            <a:rect l="l" t="t" r="r" b="b"/>
            <a:pathLst>
              <a:path w="120000" h="120000" extrusionOk="0">
                <a:moveTo>
                  <a:pt x="0" y="0"/>
                </a:moveTo>
                <a:lnTo>
                  <a:pt x="120000" y="0"/>
                </a:lnTo>
                <a:lnTo>
                  <a:pt x="120000" y="120000"/>
                </a:lnTo>
                <a:lnTo>
                  <a:pt x="0" y="120000"/>
                </a:lnTo>
                <a:close/>
              </a:path>
            </a:pathLst>
          </a:custGeom>
          <a:noFill/>
          <a:ln w="9525" cap="sq" cmpd="sng">
            <a:solidFill>
              <a:srgbClr val="000000"/>
            </a:solidFill>
            <a:prstDash val="solid"/>
            <a:miter lim="8000"/>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g645832a77d_0_43:notes"/>
          <p:cNvSpPr>
            <a:spLocks noGrp="1" noRot="1" noChangeAspect="1"/>
          </p:cNvSpPr>
          <p:nvPr>
            <p:ph type="sldImg" idx="2"/>
          </p:nvPr>
        </p:nvSpPr>
        <p:spPr>
          <a:xfrm>
            <a:off x="1143000" y="685800"/>
            <a:ext cx="4568825" cy="34258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3" name="Google Shape;423;g645832a77d_0_43:notes"/>
          <p:cNvSpPr txBox="1">
            <a:spLocks noGrp="1"/>
          </p:cNvSpPr>
          <p:nvPr>
            <p:ph type="body" idx="1"/>
          </p:nvPr>
        </p:nvSpPr>
        <p:spPr>
          <a:xfrm>
            <a:off x="685800" y="4343400"/>
            <a:ext cx="5483100" cy="4111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I literally find this comical that people that are heading Endocrinology departments and writing guidelines on this don’t know the most basic tenets of human sex hormone synthesis. </a:t>
            </a:r>
            <a:endParaRPr/>
          </a:p>
        </p:txBody>
      </p:sp>
      <p:sp>
        <p:nvSpPr>
          <p:cNvPr id="424" name="Google Shape;424;g645832a77d_0_43:notes"/>
          <p:cNvSpPr txBox="1">
            <a:spLocks noGrp="1"/>
          </p:cNvSpPr>
          <p:nvPr>
            <p:ph type="sldNum" idx="12"/>
          </p:nvPr>
        </p:nvSpPr>
        <p:spPr>
          <a:xfrm>
            <a:off x="3884612" y="8685210"/>
            <a:ext cx="2968500" cy="453900"/>
          </a:xfrm>
          <a:prstGeom prst="rect">
            <a:avLst/>
          </a:prstGeom>
        </p:spPr>
        <p:txBody>
          <a:bodyPr spcFirstLastPara="1" wrap="square" lIns="90000" tIns="46800" rIns="90000" bIns="46800" anchor="b" anchorCtr="0">
            <a:noAutofit/>
          </a:bodyPr>
          <a:lstStyle/>
          <a:p>
            <a:pPr marL="215900" lvl="0" indent="-215900" algn="r" rtl="0">
              <a:spcBef>
                <a:spcPts val="0"/>
              </a:spcBef>
              <a:spcAft>
                <a:spcPts val="0"/>
              </a:spcAft>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g645832a77d_0_43:notes"/>
          <p:cNvSpPr>
            <a:spLocks noGrp="1" noRot="1" noChangeAspect="1"/>
          </p:cNvSpPr>
          <p:nvPr>
            <p:ph type="sldImg" idx="2"/>
          </p:nvPr>
        </p:nvSpPr>
        <p:spPr>
          <a:xfrm>
            <a:off x="1143000" y="685800"/>
            <a:ext cx="4568825" cy="34258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3" name="Google Shape;423;g645832a77d_0_43:notes"/>
          <p:cNvSpPr txBox="1">
            <a:spLocks noGrp="1"/>
          </p:cNvSpPr>
          <p:nvPr>
            <p:ph type="body" idx="1"/>
          </p:nvPr>
        </p:nvSpPr>
        <p:spPr>
          <a:xfrm>
            <a:off x="685800" y="4343400"/>
            <a:ext cx="5483100" cy="4111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I literally find this comical that people that are heading Endocrinology departments and writing guidelines on this don’t know the most basic tenets of human sex hormone synthesis. </a:t>
            </a:r>
            <a:endParaRPr/>
          </a:p>
        </p:txBody>
      </p:sp>
      <p:sp>
        <p:nvSpPr>
          <p:cNvPr id="424" name="Google Shape;424;g645832a77d_0_43:notes"/>
          <p:cNvSpPr txBox="1">
            <a:spLocks noGrp="1"/>
          </p:cNvSpPr>
          <p:nvPr>
            <p:ph type="sldNum" idx="12"/>
          </p:nvPr>
        </p:nvSpPr>
        <p:spPr>
          <a:xfrm>
            <a:off x="3884612" y="8685210"/>
            <a:ext cx="2968500" cy="453900"/>
          </a:xfrm>
          <a:prstGeom prst="rect">
            <a:avLst/>
          </a:prstGeom>
        </p:spPr>
        <p:txBody>
          <a:bodyPr spcFirstLastPara="1" wrap="square" lIns="90000" tIns="46800" rIns="90000" bIns="46800" anchor="b" anchorCtr="0">
            <a:noAutofit/>
          </a:bodyPr>
          <a:lstStyle/>
          <a:p>
            <a:pPr marL="215900" lvl="0" indent="-215900" algn="r" rtl="0">
              <a:spcBef>
                <a:spcPts val="0"/>
              </a:spcBef>
              <a:spcAft>
                <a:spcPts val="0"/>
              </a:spcAft>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g645832a77d_0_49:notes"/>
          <p:cNvSpPr txBox="1">
            <a:spLocks noGrp="1"/>
          </p:cNvSpPr>
          <p:nvPr>
            <p:ph type="body" idx="1"/>
          </p:nvPr>
        </p:nvSpPr>
        <p:spPr>
          <a:xfrm>
            <a:off x="685800" y="4343400"/>
            <a:ext cx="5483100" cy="4111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33" name="Google Shape;433;g645832a77d_0_49:notes"/>
          <p:cNvSpPr>
            <a:spLocks noGrp="1" noRot="1" noChangeAspect="1"/>
          </p:cNvSpPr>
          <p:nvPr>
            <p:ph type="sldImg" idx="2"/>
          </p:nvPr>
        </p:nvSpPr>
        <p:spPr>
          <a:xfrm>
            <a:off x="1143000" y="685800"/>
            <a:ext cx="4568825" cy="3425825"/>
          </a:xfrm>
          <a:custGeom>
            <a:avLst/>
            <a:gdLst/>
            <a:ahLst/>
            <a:cxnLst/>
            <a:rect l="l" t="t" r="r" b="b"/>
            <a:pathLst>
              <a:path w="120000" h="120000" extrusionOk="0">
                <a:moveTo>
                  <a:pt x="0" y="0"/>
                </a:moveTo>
                <a:lnTo>
                  <a:pt x="120000" y="0"/>
                </a:lnTo>
                <a:lnTo>
                  <a:pt x="120000" y="120000"/>
                </a:lnTo>
                <a:lnTo>
                  <a:pt x="0" y="120000"/>
                </a:lnTo>
                <a:close/>
              </a:path>
            </a:pathLst>
          </a:custGeom>
          <a:noFill/>
          <a:ln w="9525" cap="sq" cmpd="sng">
            <a:solidFill>
              <a:srgbClr val="000000"/>
            </a:solidFill>
            <a:prstDash val="solid"/>
            <a:miter lim="8000"/>
            <a:headEnd type="none" w="sm" len="sm"/>
            <a:tailEnd type="none" w="sm" len="sm"/>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p34:notes"/>
          <p:cNvSpPr txBox="1">
            <a:spLocks noGrp="1"/>
          </p:cNvSpPr>
          <p:nvPr>
            <p:ph type="body" idx="1"/>
          </p:nvPr>
        </p:nvSpPr>
        <p:spPr>
          <a:xfrm>
            <a:off x="685800" y="4343400"/>
            <a:ext cx="5483100" cy="4111499"/>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450"/>
              <a:buFont typeface="Arial"/>
              <a:buNone/>
            </a:pPr>
            <a:r>
              <a:rPr lang="en-US" sz="1800" b="0" i="0" u="none" strike="noStrike" cap="none" dirty="0">
                <a:solidFill>
                  <a:schemeClr val="dk1"/>
                </a:solidFill>
                <a:latin typeface="Arial"/>
                <a:ea typeface="Arial"/>
                <a:cs typeface="Arial"/>
                <a:sym typeface="Arial"/>
              </a:rPr>
              <a:t>I am strongly against swallowing estrogen pills (after tanner </a:t>
            </a:r>
            <a:r>
              <a:rPr lang="en-US" sz="1800" b="0" i="0" u="none" strike="noStrike" cap="none" dirty="0" smtClean="0">
                <a:solidFill>
                  <a:schemeClr val="dk1"/>
                </a:solidFill>
                <a:latin typeface="Arial"/>
                <a:ea typeface="Arial"/>
                <a:cs typeface="Arial"/>
                <a:sym typeface="Arial"/>
              </a:rPr>
              <a:t>3) </a:t>
            </a:r>
            <a:r>
              <a:rPr lang="en-US" sz="1800" b="0" i="0" u="none" strike="noStrike" cap="none" dirty="0">
                <a:solidFill>
                  <a:schemeClr val="dk1"/>
                </a:solidFill>
                <a:latin typeface="Arial"/>
                <a:ea typeface="Arial"/>
                <a:cs typeface="Arial"/>
                <a:sym typeface="Arial"/>
              </a:rPr>
              <a:t>as I have seen such astronomically high </a:t>
            </a:r>
            <a:r>
              <a:rPr lang="en-US" sz="1800" b="0" i="0" u="none" strike="noStrike" cap="none" dirty="0" err="1">
                <a:solidFill>
                  <a:schemeClr val="dk1"/>
                </a:solidFill>
                <a:latin typeface="Arial"/>
                <a:ea typeface="Arial"/>
                <a:cs typeface="Arial"/>
                <a:sym typeface="Arial"/>
              </a:rPr>
              <a:t>estrone</a:t>
            </a:r>
            <a:r>
              <a:rPr lang="en-US" sz="1800" b="0" i="0" u="none" strike="noStrike" cap="none" dirty="0">
                <a:solidFill>
                  <a:schemeClr val="dk1"/>
                </a:solidFill>
                <a:latin typeface="Arial"/>
                <a:ea typeface="Arial"/>
                <a:cs typeface="Arial"/>
                <a:sym typeface="Arial"/>
              </a:rPr>
              <a:t> values in pill swallowers.  Additionally, the chart above is after a SINGLE dose of estradiol and does not represent the levels expected in someone at steady state after many days of dosing. </a:t>
            </a:r>
            <a:endParaRPr sz="1800" b="0" i="0" u="none" strike="noStrike" cap="none" dirty="0">
              <a:solidFill>
                <a:schemeClr val="dk1"/>
              </a:solidFill>
              <a:latin typeface="Arial"/>
              <a:ea typeface="Arial"/>
              <a:cs typeface="Arial"/>
              <a:sym typeface="Arial"/>
            </a:endParaRPr>
          </a:p>
        </p:txBody>
      </p:sp>
      <p:sp>
        <p:nvSpPr>
          <p:cNvPr id="443" name="Google Shape;443;p34:notes"/>
          <p:cNvSpPr>
            <a:spLocks noGrp="1" noRot="1" noChangeAspect="1"/>
          </p:cNvSpPr>
          <p:nvPr>
            <p:ph type="sldImg" idx="2"/>
          </p:nvPr>
        </p:nvSpPr>
        <p:spPr>
          <a:xfrm>
            <a:off x="1143000" y="685800"/>
            <a:ext cx="4568825" cy="3425825"/>
          </a:xfrm>
          <a:custGeom>
            <a:avLst/>
            <a:gdLst/>
            <a:ahLst/>
            <a:cxnLst/>
            <a:rect l="l" t="t" r="r" b="b"/>
            <a:pathLst>
              <a:path w="120000" h="120000" extrusionOk="0">
                <a:moveTo>
                  <a:pt x="0" y="0"/>
                </a:moveTo>
                <a:lnTo>
                  <a:pt x="120000" y="0"/>
                </a:lnTo>
                <a:lnTo>
                  <a:pt x="120000" y="120000"/>
                </a:lnTo>
                <a:lnTo>
                  <a:pt x="0" y="120000"/>
                </a:lnTo>
                <a:close/>
              </a:path>
            </a:pathLst>
          </a:custGeom>
          <a:noFill/>
          <a:ln w="9525" cap="sq" cmpd="sng">
            <a:solidFill>
              <a:srgbClr val="000000"/>
            </a:solidFill>
            <a:prstDash val="solid"/>
            <a:miter lim="8000"/>
            <a:headEnd type="none" w="sm" len="sm"/>
            <a:tailEnd type="none" w="sm" len="sm"/>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62b87874d9_0_14:notes"/>
          <p:cNvSpPr txBox="1">
            <a:spLocks noGrp="1"/>
          </p:cNvSpPr>
          <p:nvPr>
            <p:ph type="body" idx="1"/>
          </p:nvPr>
        </p:nvSpPr>
        <p:spPr>
          <a:xfrm>
            <a:off x="685800" y="4343400"/>
            <a:ext cx="5483100" cy="4111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450"/>
              <a:buFont typeface="Arial"/>
              <a:buNone/>
            </a:pPr>
            <a:r>
              <a:rPr lang="en-US" sz="1800" b="0" i="0" u="none" strike="noStrike" cap="none">
                <a:solidFill>
                  <a:schemeClr val="dk1"/>
                </a:solidFill>
                <a:latin typeface="Arial"/>
                <a:ea typeface="Arial"/>
                <a:cs typeface="Arial"/>
                <a:sym typeface="Arial"/>
              </a:rPr>
              <a:t>I am strongly against swallowing estrogen pills (after tanner </a:t>
            </a:r>
            <a:r>
              <a:rPr lang="en-US"/>
              <a:t>3</a:t>
            </a:r>
            <a:r>
              <a:rPr lang="en-US" sz="1800" b="0" i="0" u="none" strike="noStrike" cap="none">
                <a:solidFill>
                  <a:schemeClr val="dk1"/>
                </a:solidFill>
                <a:latin typeface="Arial"/>
                <a:ea typeface="Arial"/>
                <a:cs typeface="Arial"/>
                <a:sym typeface="Arial"/>
              </a:rPr>
              <a:t>) as I have seen such astronomically high estrone values in pill swallowers.  Additionally, the chart above is after a SINGLE dose of estradiol and does not represent the levels expected in someone at steady state after many days of dosing. </a:t>
            </a:r>
            <a:endParaRPr sz="1800" b="0" i="0" u="none" strike="noStrike" cap="none">
              <a:solidFill>
                <a:schemeClr val="dk1"/>
              </a:solidFill>
              <a:latin typeface="Arial"/>
              <a:ea typeface="Arial"/>
              <a:cs typeface="Arial"/>
              <a:sym typeface="Arial"/>
            </a:endParaRPr>
          </a:p>
        </p:txBody>
      </p:sp>
      <p:sp>
        <p:nvSpPr>
          <p:cNvPr id="453" name="Google Shape;453;g62b87874d9_0_14:notes"/>
          <p:cNvSpPr>
            <a:spLocks noGrp="1" noRot="1" noChangeAspect="1"/>
          </p:cNvSpPr>
          <p:nvPr>
            <p:ph type="sldImg" idx="2"/>
          </p:nvPr>
        </p:nvSpPr>
        <p:spPr>
          <a:xfrm>
            <a:off x="1143000" y="685800"/>
            <a:ext cx="4568825" cy="3425825"/>
          </a:xfrm>
          <a:custGeom>
            <a:avLst/>
            <a:gdLst/>
            <a:ahLst/>
            <a:cxnLst/>
            <a:rect l="l" t="t" r="r" b="b"/>
            <a:pathLst>
              <a:path w="120000" h="120000" extrusionOk="0">
                <a:moveTo>
                  <a:pt x="0" y="0"/>
                </a:moveTo>
                <a:lnTo>
                  <a:pt x="120000" y="0"/>
                </a:lnTo>
                <a:lnTo>
                  <a:pt x="120000" y="120000"/>
                </a:lnTo>
                <a:lnTo>
                  <a:pt x="0" y="120000"/>
                </a:lnTo>
                <a:close/>
              </a:path>
            </a:pathLst>
          </a:custGeom>
          <a:noFill/>
          <a:ln w="9525" cap="sq" cmpd="sng">
            <a:solidFill>
              <a:srgbClr val="000000"/>
            </a:solidFill>
            <a:prstDash val="solid"/>
            <a:miter lim="8000"/>
            <a:headEnd type="none" w="sm" len="sm"/>
            <a:tailEnd type="none" w="sm" len="sm"/>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p35:notes"/>
          <p:cNvSpPr txBox="1">
            <a:spLocks noGrp="1"/>
          </p:cNvSpPr>
          <p:nvPr>
            <p:ph type="body" idx="1"/>
          </p:nvPr>
        </p:nvSpPr>
        <p:spPr>
          <a:xfrm>
            <a:off x="685800" y="4343400"/>
            <a:ext cx="5483100" cy="4111499"/>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450"/>
              <a:buFont typeface="Arial"/>
              <a:buNone/>
            </a:pPr>
            <a:endParaRPr sz="1800" b="0" i="0" u="none" strike="noStrike" cap="none">
              <a:solidFill>
                <a:schemeClr val="dk1"/>
              </a:solidFill>
              <a:latin typeface="Arial"/>
              <a:ea typeface="Arial"/>
              <a:cs typeface="Arial"/>
              <a:sym typeface="Arial"/>
            </a:endParaRPr>
          </a:p>
        </p:txBody>
      </p:sp>
      <p:sp>
        <p:nvSpPr>
          <p:cNvPr id="464" name="Google Shape;464;p35:notes"/>
          <p:cNvSpPr>
            <a:spLocks noGrp="1" noRot="1" noChangeAspect="1"/>
          </p:cNvSpPr>
          <p:nvPr>
            <p:ph type="sldImg" idx="2"/>
          </p:nvPr>
        </p:nvSpPr>
        <p:spPr>
          <a:xfrm>
            <a:off x="1143000" y="685800"/>
            <a:ext cx="4568825" cy="3425825"/>
          </a:xfrm>
          <a:custGeom>
            <a:avLst/>
            <a:gdLst/>
            <a:ahLst/>
            <a:cxnLst/>
            <a:rect l="l" t="t" r="r" b="b"/>
            <a:pathLst>
              <a:path w="120000" h="120000" extrusionOk="0">
                <a:moveTo>
                  <a:pt x="0" y="0"/>
                </a:moveTo>
                <a:lnTo>
                  <a:pt x="120000" y="0"/>
                </a:lnTo>
                <a:lnTo>
                  <a:pt x="120000" y="120000"/>
                </a:lnTo>
                <a:lnTo>
                  <a:pt x="0" y="120000"/>
                </a:lnTo>
                <a:close/>
              </a:path>
            </a:pathLst>
          </a:custGeom>
          <a:noFill/>
          <a:ln w="9525" cap="sq" cmpd="sng">
            <a:solidFill>
              <a:srgbClr val="000000"/>
            </a:solidFill>
            <a:prstDash val="solid"/>
            <a:miter lim="8000"/>
            <a:headEnd type="none" w="sm" len="sm"/>
            <a:tailEnd type="none" w="sm" len="sm"/>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p37:notes"/>
          <p:cNvSpPr txBox="1">
            <a:spLocks noGrp="1"/>
          </p:cNvSpPr>
          <p:nvPr>
            <p:ph type="body" idx="1"/>
          </p:nvPr>
        </p:nvSpPr>
        <p:spPr>
          <a:xfrm>
            <a:off x="685800" y="4343400"/>
            <a:ext cx="5483100" cy="4111499"/>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800"/>
              <a:buFont typeface="Arial"/>
              <a:buNone/>
            </a:pPr>
            <a:r>
              <a:rPr lang="en-US" sz="1800" b="0" i="0" u="sng" strike="noStrike" cap="none">
                <a:solidFill>
                  <a:schemeClr val="hlink"/>
                </a:solidFill>
                <a:latin typeface="Arial"/>
                <a:ea typeface="Arial"/>
                <a:cs typeface="Arial"/>
                <a:sym typeface="Arial"/>
                <a:hlinkClick r:id="rId3"/>
              </a:rPr>
              <a:t>Climacteric.</a:t>
            </a:r>
            <a:r>
              <a:rPr lang="en-US" sz="1800" b="0" i="0" u="none" strike="noStrike" cap="none">
                <a:solidFill>
                  <a:schemeClr val="dk1"/>
                </a:solidFill>
                <a:latin typeface="Arial"/>
                <a:ea typeface="Arial"/>
                <a:cs typeface="Arial"/>
                <a:sym typeface="Arial"/>
              </a:rPr>
              <a:t> 2005 Aug;8 Suppl 1:3-63.</a:t>
            </a: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Arial"/>
              <a:buNone/>
            </a:pPr>
            <a:r>
              <a:rPr lang="en-US" sz="1800" b="1" i="0" u="none" strike="noStrike" cap="none">
                <a:solidFill>
                  <a:schemeClr val="dk1"/>
                </a:solidFill>
                <a:latin typeface="Arial"/>
                <a:ea typeface="Arial"/>
                <a:cs typeface="Arial"/>
                <a:sym typeface="Arial"/>
              </a:rPr>
              <a:t>Pharmacology of estrogens and progestogens: influence of different routes of administration.</a:t>
            </a: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Arial"/>
              <a:buNone/>
            </a:pPr>
            <a:r>
              <a:rPr lang="en-US" sz="1800" b="0" i="0" u="sng" strike="noStrike" cap="none">
                <a:solidFill>
                  <a:schemeClr val="hlink"/>
                </a:solidFill>
                <a:latin typeface="Arial"/>
                <a:ea typeface="Arial"/>
                <a:cs typeface="Arial"/>
                <a:sym typeface="Arial"/>
                <a:hlinkClick r:id="rId4"/>
              </a:rPr>
              <a:t>Kuhl H</a:t>
            </a:r>
            <a:r>
              <a:rPr lang="en-US" sz="1800" b="0" i="0" u="none" strike="noStrike" cap="none" baseline="30000">
                <a:solidFill>
                  <a:schemeClr val="dk1"/>
                </a:solidFill>
                <a:latin typeface="Arial"/>
                <a:ea typeface="Arial"/>
                <a:cs typeface="Arial"/>
                <a:sym typeface="Arial"/>
              </a:rPr>
              <a:t>1</a:t>
            </a:r>
            <a:r>
              <a:rPr lang="en-US" sz="1800" b="0" i="0" u="none" strike="noStrike" cap="none">
                <a:solidFill>
                  <a:schemeClr val="dk1"/>
                </a:solidFill>
                <a:latin typeface="Arial"/>
                <a:ea typeface="Arial"/>
                <a:cs typeface="Arial"/>
                <a:sym typeface="Arial"/>
              </a:rPr>
              <a:t>.</a:t>
            </a: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450"/>
              <a:buFont typeface="Arial"/>
              <a:buNone/>
            </a:pPr>
            <a:endParaRPr sz="1800" b="0" i="0" u="none" strike="noStrike" cap="none">
              <a:solidFill>
                <a:schemeClr val="dk1"/>
              </a:solidFill>
              <a:latin typeface="Arial"/>
              <a:ea typeface="Arial"/>
              <a:cs typeface="Arial"/>
              <a:sym typeface="Arial"/>
            </a:endParaRPr>
          </a:p>
        </p:txBody>
      </p:sp>
      <p:sp>
        <p:nvSpPr>
          <p:cNvPr id="471" name="Google Shape;471;p37:notes"/>
          <p:cNvSpPr>
            <a:spLocks noGrp="1" noRot="1" noChangeAspect="1"/>
          </p:cNvSpPr>
          <p:nvPr>
            <p:ph type="sldImg" idx="2"/>
          </p:nvPr>
        </p:nvSpPr>
        <p:spPr>
          <a:xfrm>
            <a:off x="1143000" y="685800"/>
            <a:ext cx="4568825" cy="3425825"/>
          </a:xfrm>
          <a:custGeom>
            <a:avLst/>
            <a:gdLst/>
            <a:ahLst/>
            <a:cxnLst/>
            <a:rect l="l" t="t" r="r" b="b"/>
            <a:pathLst>
              <a:path w="120000" h="120000" extrusionOk="0">
                <a:moveTo>
                  <a:pt x="0" y="0"/>
                </a:moveTo>
                <a:lnTo>
                  <a:pt x="120000" y="0"/>
                </a:lnTo>
                <a:lnTo>
                  <a:pt x="120000" y="120000"/>
                </a:lnTo>
                <a:lnTo>
                  <a:pt x="0" y="120000"/>
                </a:lnTo>
                <a:close/>
              </a:path>
            </a:pathLst>
          </a:custGeom>
          <a:noFill/>
          <a:ln w="9525" cap="sq" cmpd="sng">
            <a:solidFill>
              <a:srgbClr val="000000"/>
            </a:solidFill>
            <a:prstDash val="solid"/>
            <a:miter lim="8000"/>
            <a:headEnd type="none" w="sm" len="sm"/>
            <a:tailEnd type="none" w="sm" len="sm"/>
          </a:ln>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g645832a77d_0_58:notes"/>
          <p:cNvSpPr txBox="1">
            <a:spLocks noGrp="1"/>
          </p:cNvSpPr>
          <p:nvPr>
            <p:ph type="body" idx="1"/>
          </p:nvPr>
        </p:nvSpPr>
        <p:spPr>
          <a:xfrm>
            <a:off x="685800" y="4343400"/>
            <a:ext cx="5483100" cy="4111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450"/>
              <a:buFont typeface="Arial"/>
              <a:buNone/>
            </a:pPr>
            <a:endParaRPr sz="1800" b="0" i="0" u="none" strike="noStrike" cap="none">
              <a:solidFill>
                <a:schemeClr val="dk1"/>
              </a:solidFill>
              <a:latin typeface="Arial"/>
              <a:ea typeface="Arial"/>
              <a:cs typeface="Arial"/>
              <a:sym typeface="Arial"/>
            </a:endParaRPr>
          </a:p>
        </p:txBody>
      </p:sp>
      <p:sp>
        <p:nvSpPr>
          <p:cNvPr id="480" name="Google Shape;480;g645832a77d_0_58:notes"/>
          <p:cNvSpPr>
            <a:spLocks noGrp="1" noRot="1" noChangeAspect="1"/>
          </p:cNvSpPr>
          <p:nvPr>
            <p:ph type="sldImg" idx="2"/>
          </p:nvPr>
        </p:nvSpPr>
        <p:spPr>
          <a:xfrm>
            <a:off x="1143000" y="685800"/>
            <a:ext cx="4568825" cy="3425825"/>
          </a:xfrm>
          <a:custGeom>
            <a:avLst/>
            <a:gdLst/>
            <a:ahLst/>
            <a:cxnLst/>
            <a:rect l="l" t="t" r="r" b="b"/>
            <a:pathLst>
              <a:path w="120000" h="120000" extrusionOk="0">
                <a:moveTo>
                  <a:pt x="0" y="0"/>
                </a:moveTo>
                <a:lnTo>
                  <a:pt x="120000" y="0"/>
                </a:lnTo>
                <a:lnTo>
                  <a:pt x="120000" y="120000"/>
                </a:lnTo>
                <a:lnTo>
                  <a:pt x="0" y="120000"/>
                </a:lnTo>
                <a:close/>
              </a:path>
            </a:pathLst>
          </a:custGeom>
          <a:noFill/>
          <a:ln w="9525" cap="sq" cmpd="sng">
            <a:solidFill>
              <a:srgbClr val="000000"/>
            </a:solidFill>
            <a:prstDash val="solid"/>
            <a:miter lim="8000"/>
            <a:headEnd type="none" w="sm" len="sm"/>
            <a:tailEnd type="none" w="sm" len="sm"/>
          </a:ln>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g645832a77d_0_64:notes"/>
          <p:cNvSpPr txBox="1">
            <a:spLocks noGrp="1"/>
          </p:cNvSpPr>
          <p:nvPr>
            <p:ph type="body" idx="1"/>
          </p:nvPr>
        </p:nvSpPr>
        <p:spPr>
          <a:xfrm>
            <a:off x="685800" y="4343400"/>
            <a:ext cx="5483100" cy="4111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450"/>
              <a:buFont typeface="Arial"/>
              <a:buNone/>
            </a:pPr>
            <a:endParaRPr sz="1800" b="0" i="0" u="none" strike="noStrike" cap="none">
              <a:solidFill>
                <a:schemeClr val="dk1"/>
              </a:solidFill>
              <a:latin typeface="Arial"/>
              <a:ea typeface="Arial"/>
              <a:cs typeface="Arial"/>
              <a:sym typeface="Arial"/>
            </a:endParaRPr>
          </a:p>
        </p:txBody>
      </p:sp>
      <p:sp>
        <p:nvSpPr>
          <p:cNvPr id="488" name="Google Shape;488;g645832a77d_0_64:notes"/>
          <p:cNvSpPr>
            <a:spLocks noGrp="1" noRot="1" noChangeAspect="1"/>
          </p:cNvSpPr>
          <p:nvPr>
            <p:ph type="sldImg" idx="2"/>
          </p:nvPr>
        </p:nvSpPr>
        <p:spPr>
          <a:xfrm>
            <a:off x="1143000" y="685800"/>
            <a:ext cx="4568825" cy="3425825"/>
          </a:xfrm>
          <a:custGeom>
            <a:avLst/>
            <a:gdLst/>
            <a:ahLst/>
            <a:cxnLst/>
            <a:rect l="l" t="t" r="r" b="b"/>
            <a:pathLst>
              <a:path w="120000" h="120000" extrusionOk="0">
                <a:moveTo>
                  <a:pt x="0" y="0"/>
                </a:moveTo>
                <a:lnTo>
                  <a:pt x="120000" y="0"/>
                </a:lnTo>
                <a:lnTo>
                  <a:pt x="120000" y="120000"/>
                </a:lnTo>
                <a:lnTo>
                  <a:pt x="0" y="120000"/>
                </a:lnTo>
                <a:close/>
              </a:path>
            </a:pathLst>
          </a:custGeom>
          <a:noFill/>
          <a:ln w="9525" cap="sq" cmpd="sng">
            <a:solidFill>
              <a:srgbClr val="000000"/>
            </a:solidFill>
            <a:prstDash val="solid"/>
            <a:miter lim="8000"/>
            <a:headEnd type="none" w="sm" len="sm"/>
            <a:tailEnd type="none" w="sm" len="sm"/>
          </a:ln>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g645832a77d_0_98:notes"/>
          <p:cNvSpPr txBox="1">
            <a:spLocks noGrp="1"/>
          </p:cNvSpPr>
          <p:nvPr>
            <p:ph type="body" idx="1"/>
          </p:nvPr>
        </p:nvSpPr>
        <p:spPr>
          <a:xfrm>
            <a:off x="685800" y="4343400"/>
            <a:ext cx="5483100" cy="4111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450"/>
              <a:buFont typeface="Arial"/>
              <a:buNone/>
            </a:pPr>
            <a:endParaRPr sz="1800" b="0" i="0" u="none" strike="noStrike" cap="none">
              <a:solidFill>
                <a:schemeClr val="dk1"/>
              </a:solidFill>
              <a:latin typeface="Arial"/>
              <a:ea typeface="Arial"/>
              <a:cs typeface="Arial"/>
              <a:sym typeface="Arial"/>
            </a:endParaRPr>
          </a:p>
        </p:txBody>
      </p:sp>
      <p:sp>
        <p:nvSpPr>
          <p:cNvPr id="496" name="Google Shape;496;g645832a77d_0_98:notes"/>
          <p:cNvSpPr>
            <a:spLocks noGrp="1" noRot="1" noChangeAspect="1"/>
          </p:cNvSpPr>
          <p:nvPr>
            <p:ph type="sldImg" idx="2"/>
          </p:nvPr>
        </p:nvSpPr>
        <p:spPr>
          <a:xfrm>
            <a:off x="1143000" y="685800"/>
            <a:ext cx="4568825" cy="3425825"/>
          </a:xfrm>
          <a:custGeom>
            <a:avLst/>
            <a:gdLst/>
            <a:ahLst/>
            <a:cxnLst/>
            <a:rect l="l" t="t" r="r" b="b"/>
            <a:pathLst>
              <a:path w="120000" h="120000" extrusionOk="0">
                <a:moveTo>
                  <a:pt x="0" y="0"/>
                </a:moveTo>
                <a:lnTo>
                  <a:pt x="120000" y="0"/>
                </a:lnTo>
                <a:lnTo>
                  <a:pt x="120000" y="120000"/>
                </a:lnTo>
                <a:lnTo>
                  <a:pt x="0" y="120000"/>
                </a:lnTo>
                <a:close/>
              </a:path>
            </a:pathLst>
          </a:custGeom>
          <a:noFill/>
          <a:ln w="9525" cap="sq" cmpd="sng">
            <a:solidFill>
              <a:srgbClr val="000000"/>
            </a:solidFill>
            <a:prstDash val="solid"/>
            <a:miter lim="8000"/>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5:notes"/>
          <p:cNvSpPr txBox="1">
            <a:spLocks noGrp="1"/>
          </p:cNvSpPr>
          <p:nvPr>
            <p:ph type="body" idx="1"/>
          </p:nvPr>
        </p:nvSpPr>
        <p:spPr>
          <a:xfrm>
            <a:off x="685800" y="4343400"/>
            <a:ext cx="5483224" cy="4111625"/>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79" name="Google Shape;179;p5:notes"/>
          <p:cNvSpPr>
            <a:spLocks noGrp="1" noRot="1" noChangeAspect="1"/>
          </p:cNvSpPr>
          <p:nvPr>
            <p:ph type="sldImg" idx="2"/>
          </p:nvPr>
        </p:nvSpPr>
        <p:spPr>
          <a:xfrm>
            <a:off x="1143000" y="685800"/>
            <a:ext cx="4568825" cy="3425825"/>
          </a:xfrm>
          <a:custGeom>
            <a:avLst/>
            <a:gdLst/>
            <a:ahLst/>
            <a:cxnLst/>
            <a:rect l="l" t="t" r="r" b="b"/>
            <a:pathLst>
              <a:path w="120000" h="120000" extrusionOk="0">
                <a:moveTo>
                  <a:pt x="0" y="0"/>
                </a:moveTo>
                <a:lnTo>
                  <a:pt x="120000" y="0"/>
                </a:lnTo>
                <a:lnTo>
                  <a:pt x="120000" y="120000"/>
                </a:lnTo>
                <a:lnTo>
                  <a:pt x="0" y="120000"/>
                </a:lnTo>
                <a:close/>
              </a:path>
            </a:pathLst>
          </a:custGeom>
          <a:noFill/>
          <a:ln w="9525" cap="sq" cmpd="sng">
            <a:solidFill>
              <a:srgbClr val="000000"/>
            </a:solidFill>
            <a:prstDash val="solid"/>
            <a:miter lim="8000"/>
            <a:headEnd type="none" w="sm" len="sm"/>
            <a:tailEnd type="none" w="sm" len="sm"/>
          </a:ln>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g645832a77d_0_70:notes"/>
          <p:cNvSpPr txBox="1">
            <a:spLocks noGrp="1"/>
          </p:cNvSpPr>
          <p:nvPr>
            <p:ph type="body" idx="1"/>
          </p:nvPr>
        </p:nvSpPr>
        <p:spPr>
          <a:xfrm>
            <a:off x="685800" y="4343400"/>
            <a:ext cx="5483100" cy="4111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450"/>
              <a:buFont typeface="Arial"/>
              <a:buNone/>
            </a:pPr>
            <a:endParaRPr sz="1800" b="0" i="0" u="none" strike="noStrike" cap="none">
              <a:solidFill>
                <a:schemeClr val="dk1"/>
              </a:solidFill>
              <a:latin typeface="Arial"/>
              <a:ea typeface="Arial"/>
              <a:cs typeface="Arial"/>
              <a:sym typeface="Arial"/>
            </a:endParaRPr>
          </a:p>
        </p:txBody>
      </p:sp>
      <p:sp>
        <p:nvSpPr>
          <p:cNvPr id="505" name="Google Shape;505;g645832a77d_0_70:notes"/>
          <p:cNvSpPr>
            <a:spLocks noGrp="1" noRot="1" noChangeAspect="1"/>
          </p:cNvSpPr>
          <p:nvPr>
            <p:ph type="sldImg" idx="2"/>
          </p:nvPr>
        </p:nvSpPr>
        <p:spPr>
          <a:xfrm>
            <a:off x="1143000" y="685800"/>
            <a:ext cx="4568825" cy="3425825"/>
          </a:xfrm>
          <a:custGeom>
            <a:avLst/>
            <a:gdLst/>
            <a:ahLst/>
            <a:cxnLst/>
            <a:rect l="l" t="t" r="r" b="b"/>
            <a:pathLst>
              <a:path w="120000" h="120000" extrusionOk="0">
                <a:moveTo>
                  <a:pt x="0" y="0"/>
                </a:moveTo>
                <a:lnTo>
                  <a:pt x="120000" y="0"/>
                </a:lnTo>
                <a:lnTo>
                  <a:pt x="120000" y="120000"/>
                </a:lnTo>
                <a:lnTo>
                  <a:pt x="0" y="120000"/>
                </a:lnTo>
                <a:close/>
              </a:path>
            </a:pathLst>
          </a:custGeom>
          <a:noFill/>
          <a:ln w="9525" cap="sq" cmpd="sng">
            <a:solidFill>
              <a:srgbClr val="000000"/>
            </a:solidFill>
            <a:prstDash val="solid"/>
            <a:miter lim="8000"/>
            <a:headEnd type="none" w="sm" len="sm"/>
            <a:tailEnd type="none" w="sm" len="sm"/>
          </a:ln>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p38:notes"/>
          <p:cNvSpPr txBox="1">
            <a:spLocks noGrp="1"/>
          </p:cNvSpPr>
          <p:nvPr>
            <p:ph type="body" idx="1"/>
          </p:nvPr>
        </p:nvSpPr>
        <p:spPr>
          <a:xfrm>
            <a:off x="685800" y="4343400"/>
            <a:ext cx="5483100" cy="4111499"/>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450"/>
              <a:buFont typeface="Arial"/>
              <a:buNone/>
            </a:pPr>
            <a:endParaRPr sz="1800" b="0" i="0" u="none" strike="noStrike" cap="none">
              <a:solidFill>
                <a:schemeClr val="dk1"/>
              </a:solidFill>
              <a:latin typeface="Arial"/>
              <a:ea typeface="Arial"/>
              <a:cs typeface="Arial"/>
              <a:sym typeface="Arial"/>
            </a:endParaRPr>
          </a:p>
        </p:txBody>
      </p:sp>
      <p:sp>
        <p:nvSpPr>
          <p:cNvPr id="521" name="Google Shape;521;p38:notes"/>
          <p:cNvSpPr>
            <a:spLocks noGrp="1" noRot="1" noChangeAspect="1"/>
          </p:cNvSpPr>
          <p:nvPr>
            <p:ph type="sldImg" idx="2"/>
          </p:nvPr>
        </p:nvSpPr>
        <p:spPr>
          <a:xfrm>
            <a:off x="1143000" y="685800"/>
            <a:ext cx="4568825" cy="3425825"/>
          </a:xfrm>
          <a:custGeom>
            <a:avLst/>
            <a:gdLst/>
            <a:ahLst/>
            <a:cxnLst/>
            <a:rect l="l" t="t" r="r" b="b"/>
            <a:pathLst>
              <a:path w="120000" h="120000" extrusionOk="0">
                <a:moveTo>
                  <a:pt x="0" y="0"/>
                </a:moveTo>
                <a:lnTo>
                  <a:pt x="120000" y="0"/>
                </a:lnTo>
                <a:lnTo>
                  <a:pt x="120000" y="120000"/>
                </a:lnTo>
                <a:lnTo>
                  <a:pt x="0" y="120000"/>
                </a:lnTo>
                <a:close/>
              </a:path>
            </a:pathLst>
          </a:custGeom>
          <a:noFill/>
          <a:ln w="9525" cap="sq" cmpd="sng">
            <a:solidFill>
              <a:srgbClr val="000000"/>
            </a:solidFill>
            <a:prstDash val="solid"/>
            <a:miter lim="8000"/>
            <a:headEnd type="none" w="sm" len="sm"/>
            <a:tailEnd type="none" w="sm" len="sm"/>
          </a:ln>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p41:notes"/>
          <p:cNvSpPr txBox="1">
            <a:spLocks noGrp="1"/>
          </p:cNvSpPr>
          <p:nvPr>
            <p:ph type="body" idx="1"/>
          </p:nvPr>
        </p:nvSpPr>
        <p:spPr>
          <a:xfrm>
            <a:off x="685800" y="4343400"/>
            <a:ext cx="5483100" cy="4111499"/>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450"/>
              <a:buFont typeface="Arial"/>
              <a:buNone/>
            </a:pPr>
            <a:endParaRPr sz="1800" b="0" i="0" u="none" strike="noStrike" cap="none">
              <a:solidFill>
                <a:schemeClr val="dk1"/>
              </a:solidFill>
              <a:latin typeface="Arial"/>
              <a:ea typeface="Arial"/>
              <a:cs typeface="Arial"/>
              <a:sym typeface="Arial"/>
            </a:endParaRPr>
          </a:p>
        </p:txBody>
      </p:sp>
      <p:sp>
        <p:nvSpPr>
          <p:cNvPr id="565" name="Google Shape;565;p41:notes"/>
          <p:cNvSpPr>
            <a:spLocks noGrp="1" noRot="1" noChangeAspect="1"/>
          </p:cNvSpPr>
          <p:nvPr>
            <p:ph type="sldImg" idx="2"/>
          </p:nvPr>
        </p:nvSpPr>
        <p:spPr>
          <a:xfrm>
            <a:off x="1143000" y="685800"/>
            <a:ext cx="4568825" cy="3425825"/>
          </a:xfrm>
          <a:custGeom>
            <a:avLst/>
            <a:gdLst/>
            <a:ahLst/>
            <a:cxnLst/>
            <a:rect l="l" t="t" r="r" b="b"/>
            <a:pathLst>
              <a:path w="120000" h="120000" extrusionOk="0">
                <a:moveTo>
                  <a:pt x="0" y="0"/>
                </a:moveTo>
                <a:lnTo>
                  <a:pt x="120000" y="0"/>
                </a:lnTo>
                <a:lnTo>
                  <a:pt x="120000" y="120000"/>
                </a:lnTo>
                <a:lnTo>
                  <a:pt x="0" y="120000"/>
                </a:lnTo>
                <a:close/>
              </a:path>
            </a:pathLst>
          </a:custGeom>
          <a:noFill/>
          <a:ln w="9525" cap="sq" cmpd="sng">
            <a:solidFill>
              <a:srgbClr val="000000"/>
            </a:solidFill>
            <a:prstDash val="solid"/>
            <a:miter lim="8000"/>
            <a:headEnd type="none" w="sm" len="sm"/>
            <a:tailEnd type="none" w="sm" len="sm"/>
          </a:ln>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Google Shape;527;p39:notes"/>
          <p:cNvSpPr txBox="1">
            <a:spLocks noGrp="1"/>
          </p:cNvSpPr>
          <p:nvPr>
            <p:ph type="body" idx="1"/>
          </p:nvPr>
        </p:nvSpPr>
        <p:spPr>
          <a:xfrm>
            <a:off x="685800" y="4343400"/>
            <a:ext cx="5483100" cy="4111499"/>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450"/>
              <a:buFont typeface="Arial"/>
              <a:buNone/>
            </a:pPr>
            <a:endParaRPr sz="1800" b="0" i="0" u="none" strike="noStrike" cap="none">
              <a:solidFill>
                <a:schemeClr val="dk1"/>
              </a:solidFill>
              <a:latin typeface="Arial"/>
              <a:ea typeface="Arial"/>
              <a:cs typeface="Arial"/>
              <a:sym typeface="Arial"/>
            </a:endParaRPr>
          </a:p>
        </p:txBody>
      </p:sp>
      <p:sp>
        <p:nvSpPr>
          <p:cNvPr id="528" name="Google Shape;528;p39:notes"/>
          <p:cNvSpPr>
            <a:spLocks noGrp="1" noRot="1" noChangeAspect="1"/>
          </p:cNvSpPr>
          <p:nvPr>
            <p:ph type="sldImg" idx="2"/>
          </p:nvPr>
        </p:nvSpPr>
        <p:spPr>
          <a:xfrm>
            <a:off x="1143000" y="685800"/>
            <a:ext cx="4568825" cy="3425825"/>
          </a:xfrm>
          <a:custGeom>
            <a:avLst/>
            <a:gdLst/>
            <a:ahLst/>
            <a:cxnLst/>
            <a:rect l="l" t="t" r="r" b="b"/>
            <a:pathLst>
              <a:path w="120000" h="120000" extrusionOk="0">
                <a:moveTo>
                  <a:pt x="0" y="0"/>
                </a:moveTo>
                <a:lnTo>
                  <a:pt x="120000" y="0"/>
                </a:lnTo>
                <a:lnTo>
                  <a:pt x="120000" y="120000"/>
                </a:lnTo>
                <a:lnTo>
                  <a:pt x="0" y="120000"/>
                </a:lnTo>
                <a:close/>
              </a:path>
            </a:pathLst>
          </a:custGeom>
          <a:noFill/>
          <a:ln w="9525" cap="sq" cmpd="sng">
            <a:solidFill>
              <a:srgbClr val="000000"/>
            </a:solidFill>
            <a:prstDash val="solid"/>
            <a:miter lim="8000"/>
            <a:headEnd type="none" w="sm" len="sm"/>
            <a:tailEnd type="none" w="sm" len="sm"/>
          </a:ln>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p40:notes"/>
          <p:cNvSpPr txBox="1">
            <a:spLocks noGrp="1"/>
          </p:cNvSpPr>
          <p:nvPr>
            <p:ph type="body" idx="1"/>
          </p:nvPr>
        </p:nvSpPr>
        <p:spPr>
          <a:xfrm>
            <a:off x="685800" y="4343400"/>
            <a:ext cx="5483100" cy="4111499"/>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450"/>
              <a:buFont typeface="Arial"/>
              <a:buNone/>
            </a:pPr>
            <a:endParaRPr sz="1800" b="0" i="0" u="none" strike="noStrike" cap="none">
              <a:solidFill>
                <a:schemeClr val="dk1"/>
              </a:solidFill>
              <a:latin typeface="Arial"/>
              <a:ea typeface="Arial"/>
              <a:cs typeface="Arial"/>
              <a:sym typeface="Arial"/>
            </a:endParaRPr>
          </a:p>
        </p:txBody>
      </p:sp>
      <p:sp>
        <p:nvSpPr>
          <p:cNvPr id="539" name="Google Shape;539;p40:notes"/>
          <p:cNvSpPr>
            <a:spLocks noGrp="1" noRot="1" noChangeAspect="1"/>
          </p:cNvSpPr>
          <p:nvPr>
            <p:ph type="sldImg" idx="2"/>
          </p:nvPr>
        </p:nvSpPr>
        <p:spPr>
          <a:xfrm>
            <a:off x="1143000" y="685800"/>
            <a:ext cx="4568825" cy="3425825"/>
          </a:xfrm>
          <a:custGeom>
            <a:avLst/>
            <a:gdLst/>
            <a:ahLst/>
            <a:cxnLst/>
            <a:rect l="l" t="t" r="r" b="b"/>
            <a:pathLst>
              <a:path w="120000" h="120000" extrusionOk="0">
                <a:moveTo>
                  <a:pt x="0" y="0"/>
                </a:moveTo>
                <a:lnTo>
                  <a:pt x="120000" y="0"/>
                </a:lnTo>
                <a:lnTo>
                  <a:pt x="120000" y="120000"/>
                </a:lnTo>
                <a:lnTo>
                  <a:pt x="0" y="120000"/>
                </a:lnTo>
                <a:close/>
              </a:path>
            </a:pathLst>
          </a:custGeom>
          <a:noFill/>
          <a:ln w="9525" cap="sq" cmpd="sng">
            <a:solidFill>
              <a:srgbClr val="000000"/>
            </a:solidFill>
            <a:prstDash val="solid"/>
            <a:miter lim="8000"/>
            <a:headEnd type="none" w="sm" len="sm"/>
            <a:tailEnd type="none" w="sm" len="sm"/>
          </a:ln>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Google Shape;512;g645832a77d_0_76:notes"/>
          <p:cNvSpPr txBox="1">
            <a:spLocks noGrp="1"/>
          </p:cNvSpPr>
          <p:nvPr>
            <p:ph type="body" idx="1"/>
          </p:nvPr>
        </p:nvSpPr>
        <p:spPr>
          <a:xfrm>
            <a:off x="685800" y="4343400"/>
            <a:ext cx="5483100" cy="4111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450"/>
              <a:buFont typeface="Arial"/>
              <a:buNone/>
            </a:pPr>
            <a:endParaRPr sz="1800" b="0" i="0" u="none" strike="noStrike" cap="none">
              <a:solidFill>
                <a:schemeClr val="dk1"/>
              </a:solidFill>
              <a:latin typeface="Arial"/>
              <a:ea typeface="Arial"/>
              <a:cs typeface="Arial"/>
              <a:sym typeface="Arial"/>
            </a:endParaRPr>
          </a:p>
        </p:txBody>
      </p:sp>
      <p:sp>
        <p:nvSpPr>
          <p:cNvPr id="513" name="Google Shape;513;g645832a77d_0_76:notes"/>
          <p:cNvSpPr>
            <a:spLocks noGrp="1" noRot="1" noChangeAspect="1"/>
          </p:cNvSpPr>
          <p:nvPr>
            <p:ph type="sldImg" idx="2"/>
          </p:nvPr>
        </p:nvSpPr>
        <p:spPr>
          <a:xfrm>
            <a:off x="1143000" y="685800"/>
            <a:ext cx="4568825" cy="3425825"/>
          </a:xfrm>
          <a:custGeom>
            <a:avLst/>
            <a:gdLst/>
            <a:ahLst/>
            <a:cxnLst/>
            <a:rect l="l" t="t" r="r" b="b"/>
            <a:pathLst>
              <a:path w="120000" h="120000" extrusionOk="0">
                <a:moveTo>
                  <a:pt x="0" y="0"/>
                </a:moveTo>
                <a:lnTo>
                  <a:pt x="120000" y="0"/>
                </a:lnTo>
                <a:lnTo>
                  <a:pt x="120000" y="120000"/>
                </a:lnTo>
                <a:lnTo>
                  <a:pt x="0" y="120000"/>
                </a:lnTo>
                <a:close/>
              </a:path>
            </a:pathLst>
          </a:custGeom>
          <a:noFill/>
          <a:ln w="9525" cap="sq" cmpd="sng">
            <a:solidFill>
              <a:srgbClr val="000000"/>
            </a:solidFill>
            <a:prstDash val="solid"/>
            <a:miter lim="8000"/>
            <a:headEnd type="none" w="sm" len="sm"/>
            <a:tailEnd type="none" w="sm" len="sm"/>
          </a:ln>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g645832a77d_0_82:notes"/>
          <p:cNvSpPr txBox="1">
            <a:spLocks noGrp="1"/>
          </p:cNvSpPr>
          <p:nvPr>
            <p:ph type="body" idx="1"/>
          </p:nvPr>
        </p:nvSpPr>
        <p:spPr>
          <a:xfrm>
            <a:off x="685800" y="4343400"/>
            <a:ext cx="5483100" cy="4111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450"/>
              <a:buFont typeface="Arial"/>
              <a:buNone/>
            </a:pPr>
            <a:endParaRPr sz="1800" b="0" i="0" u="none" strike="noStrike" cap="none">
              <a:solidFill>
                <a:schemeClr val="dk1"/>
              </a:solidFill>
              <a:latin typeface="Arial"/>
              <a:ea typeface="Arial"/>
              <a:cs typeface="Arial"/>
              <a:sym typeface="Arial"/>
            </a:endParaRPr>
          </a:p>
        </p:txBody>
      </p:sp>
      <p:sp>
        <p:nvSpPr>
          <p:cNvPr id="549" name="Google Shape;549;g645832a77d_0_82:notes"/>
          <p:cNvSpPr>
            <a:spLocks noGrp="1" noRot="1" noChangeAspect="1"/>
          </p:cNvSpPr>
          <p:nvPr>
            <p:ph type="sldImg" idx="2"/>
          </p:nvPr>
        </p:nvSpPr>
        <p:spPr>
          <a:xfrm>
            <a:off x="1143000" y="685800"/>
            <a:ext cx="4568825" cy="3425825"/>
          </a:xfrm>
          <a:custGeom>
            <a:avLst/>
            <a:gdLst/>
            <a:ahLst/>
            <a:cxnLst/>
            <a:rect l="l" t="t" r="r" b="b"/>
            <a:pathLst>
              <a:path w="120000" h="120000" extrusionOk="0">
                <a:moveTo>
                  <a:pt x="0" y="0"/>
                </a:moveTo>
                <a:lnTo>
                  <a:pt x="120000" y="0"/>
                </a:lnTo>
                <a:lnTo>
                  <a:pt x="120000" y="120000"/>
                </a:lnTo>
                <a:lnTo>
                  <a:pt x="0" y="120000"/>
                </a:lnTo>
                <a:close/>
              </a:path>
            </a:pathLst>
          </a:custGeom>
          <a:noFill/>
          <a:ln w="9525" cap="sq" cmpd="sng">
            <a:solidFill>
              <a:srgbClr val="000000"/>
            </a:solidFill>
            <a:prstDash val="solid"/>
            <a:miter lim="8000"/>
            <a:headEnd type="none" w="sm" len="sm"/>
            <a:tailEnd type="none" w="sm" len="sm"/>
          </a:ln>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g645832a77d_0_89:notes"/>
          <p:cNvSpPr txBox="1">
            <a:spLocks noGrp="1"/>
          </p:cNvSpPr>
          <p:nvPr>
            <p:ph type="body" idx="1"/>
          </p:nvPr>
        </p:nvSpPr>
        <p:spPr>
          <a:xfrm>
            <a:off x="685800" y="4343400"/>
            <a:ext cx="5483100" cy="4111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450"/>
              <a:buFont typeface="Arial"/>
              <a:buNone/>
            </a:pPr>
            <a:endParaRPr sz="1800" b="0" i="0" u="none" strike="noStrike" cap="none">
              <a:solidFill>
                <a:schemeClr val="dk1"/>
              </a:solidFill>
              <a:latin typeface="Arial"/>
              <a:ea typeface="Arial"/>
              <a:cs typeface="Arial"/>
              <a:sym typeface="Arial"/>
            </a:endParaRPr>
          </a:p>
        </p:txBody>
      </p:sp>
      <p:sp>
        <p:nvSpPr>
          <p:cNvPr id="558" name="Google Shape;558;g645832a77d_0_89:notes"/>
          <p:cNvSpPr>
            <a:spLocks noGrp="1" noRot="1" noChangeAspect="1"/>
          </p:cNvSpPr>
          <p:nvPr>
            <p:ph type="sldImg" idx="2"/>
          </p:nvPr>
        </p:nvSpPr>
        <p:spPr>
          <a:xfrm>
            <a:off x="1143000" y="685800"/>
            <a:ext cx="4568825" cy="3425825"/>
          </a:xfrm>
          <a:custGeom>
            <a:avLst/>
            <a:gdLst/>
            <a:ahLst/>
            <a:cxnLst/>
            <a:rect l="l" t="t" r="r" b="b"/>
            <a:pathLst>
              <a:path w="120000" h="120000" extrusionOk="0">
                <a:moveTo>
                  <a:pt x="0" y="0"/>
                </a:moveTo>
                <a:lnTo>
                  <a:pt x="120000" y="0"/>
                </a:lnTo>
                <a:lnTo>
                  <a:pt x="120000" y="120000"/>
                </a:lnTo>
                <a:lnTo>
                  <a:pt x="0" y="120000"/>
                </a:lnTo>
                <a:close/>
              </a:path>
            </a:pathLst>
          </a:custGeom>
          <a:noFill/>
          <a:ln w="9525" cap="sq" cmpd="sng">
            <a:solidFill>
              <a:srgbClr val="000000"/>
            </a:solidFill>
            <a:prstDash val="solid"/>
            <a:miter lim="8000"/>
            <a:headEnd type="none" w="sm" len="sm"/>
            <a:tailEnd type="none" w="sm" len="sm"/>
          </a:ln>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p42:notes"/>
          <p:cNvSpPr txBox="1">
            <a:spLocks noGrp="1"/>
          </p:cNvSpPr>
          <p:nvPr>
            <p:ph type="body" idx="1"/>
          </p:nvPr>
        </p:nvSpPr>
        <p:spPr>
          <a:xfrm>
            <a:off x="685800" y="4343400"/>
            <a:ext cx="5483224" cy="4111625"/>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450"/>
              <a:buFont typeface="Arial"/>
              <a:buNone/>
            </a:pPr>
            <a:endParaRPr sz="1800" b="0" i="0" u="none" strike="noStrike" cap="none">
              <a:solidFill>
                <a:schemeClr val="dk1"/>
              </a:solidFill>
              <a:latin typeface="Arial"/>
              <a:ea typeface="Arial"/>
              <a:cs typeface="Arial"/>
              <a:sym typeface="Arial"/>
            </a:endParaRPr>
          </a:p>
        </p:txBody>
      </p:sp>
      <p:sp>
        <p:nvSpPr>
          <p:cNvPr id="572" name="Google Shape;572;p42:notes"/>
          <p:cNvSpPr>
            <a:spLocks noGrp="1" noRot="1" noChangeAspect="1"/>
          </p:cNvSpPr>
          <p:nvPr>
            <p:ph type="sldImg" idx="2"/>
          </p:nvPr>
        </p:nvSpPr>
        <p:spPr>
          <a:xfrm>
            <a:off x="1143000" y="685800"/>
            <a:ext cx="4568825" cy="3425825"/>
          </a:xfrm>
          <a:custGeom>
            <a:avLst/>
            <a:gdLst/>
            <a:ahLst/>
            <a:cxnLst/>
            <a:rect l="l" t="t" r="r" b="b"/>
            <a:pathLst>
              <a:path w="120000" h="120000" extrusionOk="0">
                <a:moveTo>
                  <a:pt x="0" y="0"/>
                </a:moveTo>
                <a:lnTo>
                  <a:pt x="120000" y="0"/>
                </a:lnTo>
                <a:lnTo>
                  <a:pt x="120000" y="120000"/>
                </a:lnTo>
                <a:lnTo>
                  <a:pt x="0" y="120000"/>
                </a:lnTo>
                <a:close/>
              </a:path>
            </a:pathLst>
          </a:custGeom>
          <a:noFill/>
          <a:ln w="9525" cap="sq" cmpd="sng">
            <a:solidFill>
              <a:srgbClr val="000000"/>
            </a:solidFill>
            <a:prstDash val="solid"/>
            <a:miter lim="8000"/>
            <a:headEnd type="none" w="sm" len="sm"/>
            <a:tailEnd type="none" w="sm" len="sm"/>
          </a:ln>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p42:notes"/>
          <p:cNvSpPr txBox="1">
            <a:spLocks noGrp="1"/>
          </p:cNvSpPr>
          <p:nvPr>
            <p:ph type="body" idx="1"/>
          </p:nvPr>
        </p:nvSpPr>
        <p:spPr>
          <a:xfrm>
            <a:off x="685800" y="4343400"/>
            <a:ext cx="5483224" cy="4111625"/>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450"/>
              <a:buFont typeface="Arial"/>
              <a:buNone/>
            </a:pPr>
            <a:endParaRPr sz="1800" b="0" i="0" u="none" strike="noStrike" cap="none">
              <a:solidFill>
                <a:schemeClr val="dk1"/>
              </a:solidFill>
              <a:latin typeface="Arial"/>
              <a:ea typeface="Arial"/>
              <a:cs typeface="Arial"/>
              <a:sym typeface="Arial"/>
            </a:endParaRPr>
          </a:p>
        </p:txBody>
      </p:sp>
      <p:sp>
        <p:nvSpPr>
          <p:cNvPr id="572" name="Google Shape;572;p42:notes"/>
          <p:cNvSpPr>
            <a:spLocks noGrp="1" noRot="1" noChangeAspect="1"/>
          </p:cNvSpPr>
          <p:nvPr>
            <p:ph type="sldImg" idx="2"/>
          </p:nvPr>
        </p:nvSpPr>
        <p:spPr>
          <a:xfrm>
            <a:off x="1143000" y="685800"/>
            <a:ext cx="4568825" cy="3425825"/>
          </a:xfrm>
          <a:custGeom>
            <a:avLst/>
            <a:gdLst/>
            <a:ahLst/>
            <a:cxnLst/>
            <a:rect l="l" t="t" r="r" b="b"/>
            <a:pathLst>
              <a:path w="120000" h="120000" extrusionOk="0">
                <a:moveTo>
                  <a:pt x="0" y="0"/>
                </a:moveTo>
                <a:lnTo>
                  <a:pt x="120000" y="0"/>
                </a:lnTo>
                <a:lnTo>
                  <a:pt x="120000" y="120000"/>
                </a:lnTo>
                <a:lnTo>
                  <a:pt x="0" y="120000"/>
                </a:lnTo>
                <a:close/>
              </a:path>
            </a:pathLst>
          </a:custGeom>
          <a:noFill/>
          <a:ln w="9525" cap="sq" cmpd="sng">
            <a:solidFill>
              <a:srgbClr val="000000"/>
            </a:solidFill>
            <a:prstDash val="solid"/>
            <a:miter lim="8000"/>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6:notes"/>
          <p:cNvSpPr txBox="1">
            <a:spLocks noGrp="1"/>
          </p:cNvSpPr>
          <p:nvPr>
            <p:ph type="body" idx="1"/>
          </p:nvPr>
        </p:nvSpPr>
        <p:spPr>
          <a:xfrm>
            <a:off x="685800" y="4343400"/>
            <a:ext cx="5483224" cy="4111625"/>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450"/>
              <a:buFont typeface="Arial"/>
              <a:buNone/>
            </a:pPr>
            <a:r>
              <a:rPr lang="en-US"/>
              <a:t>Trans people via most doctors who prescribe hormones as </a:t>
            </a:r>
            <a:r>
              <a:rPr lang="en-US" sz="1800" b="0" i="0" u="none" strike="noStrike" cap="none">
                <a:solidFill>
                  <a:schemeClr val="dk1"/>
                </a:solidFill>
                <a:latin typeface="Arial"/>
                <a:ea typeface="Arial"/>
                <a:cs typeface="Arial"/>
                <a:sym typeface="Arial"/>
              </a:rPr>
              <a:t>Gatekeepers</a:t>
            </a:r>
            <a:r>
              <a:rPr lang="en-US"/>
              <a:t> - because they control the flow of their medication.</a:t>
            </a:r>
            <a:r>
              <a:rPr lang="en-US" sz="1800" b="0" i="0" u="none" strike="noStrike" cap="none">
                <a:solidFill>
                  <a:schemeClr val="dk1"/>
                </a:solidFill>
                <a:latin typeface="Arial"/>
                <a:ea typeface="Arial"/>
                <a:cs typeface="Arial"/>
                <a:sym typeface="Arial"/>
              </a:rPr>
              <a:t> This attitude is often based in resentment and frustration at the prior mistreatment by medical providers. Overcoming this to develop trust with a new patient is a difficult task, but one worth undertaking. </a:t>
            </a:r>
            <a:endParaRPr sz="1800" b="0" i="0" u="none" strike="noStrike" cap="none">
              <a:solidFill>
                <a:schemeClr val="dk1"/>
              </a:solidFill>
              <a:latin typeface="Arial"/>
              <a:ea typeface="Arial"/>
              <a:cs typeface="Arial"/>
              <a:sym typeface="Arial"/>
            </a:endParaRPr>
          </a:p>
        </p:txBody>
      </p:sp>
      <p:sp>
        <p:nvSpPr>
          <p:cNvPr id="185" name="Google Shape;185;p6:notes"/>
          <p:cNvSpPr>
            <a:spLocks noGrp="1" noRot="1" noChangeAspect="1"/>
          </p:cNvSpPr>
          <p:nvPr>
            <p:ph type="sldImg" idx="2"/>
          </p:nvPr>
        </p:nvSpPr>
        <p:spPr>
          <a:xfrm>
            <a:off x="1143000" y="685800"/>
            <a:ext cx="4568825" cy="3425825"/>
          </a:xfrm>
          <a:custGeom>
            <a:avLst/>
            <a:gdLst/>
            <a:ahLst/>
            <a:cxnLst/>
            <a:rect l="l" t="t" r="r" b="b"/>
            <a:pathLst>
              <a:path w="120000" h="120000" extrusionOk="0">
                <a:moveTo>
                  <a:pt x="0" y="0"/>
                </a:moveTo>
                <a:lnTo>
                  <a:pt x="120000" y="0"/>
                </a:lnTo>
                <a:lnTo>
                  <a:pt x="120000" y="120000"/>
                </a:lnTo>
                <a:lnTo>
                  <a:pt x="0" y="120000"/>
                </a:lnTo>
                <a:close/>
              </a:path>
            </a:pathLst>
          </a:custGeom>
          <a:noFill/>
          <a:ln w="9525" cap="sq" cmpd="sng">
            <a:solidFill>
              <a:srgbClr val="000000"/>
            </a:solidFill>
            <a:prstDash val="solid"/>
            <a:miter lim="8000"/>
            <a:headEnd type="none" w="sm" len="sm"/>
            <a:tailEnd type="none" w="sm" len="sm"/>
          </a:ln>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Google Shape;579;p43:notes"/>
          <p:cNvSpPr txBox="1">
            <a:spLocks noGrp="1"/>
          </p:cNvSpPr>
          <p:nvPr>
            <p:ph type="body" idx="1"/>
          </p:nvPr>
        </p:nvSpPr>
        <p:spPr>
          <a:xfrm>
            <a:off x="685800" y="4343400"/>
            <a:ext cx="5483224" cy="4111625"/>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450"/>
              <a:buFont typeface="Arial"/>
              <a:buNone/>
            </a:pPr>
            <a:endParaRPr sz="1800" b="0" i="0" u="none" strike="noStrike" cap="none">
              <a:solidFill>
                <a:schemeClr val="dk1"/>
              </a:solidFill>
              <a:latin typeface="Arial"/>
              <a:ea typeface="Arial"/>
              <a:cs typeface="Arial"/>
              <a:sym typeface="Arial"/>
            </a:endParaRPr>
          </a:p>
        </p:txBody>
      </p:sp>
      <p:sp>
        <p:nvSpPr>
          <p:cNvPr id="580" name="Google Shape;580;p43:notes"/>
          <p:cNvSpPr>
            <a:spLocks noGrp="1" noRot="1" noChangeAspect="1"/>
          </p:cNvSpPr>
          <p:nvPr>
            <p:ph type="sldImg" idx="2"/>
          </p:nvPr>
        </p:nvSpPr>
        <p:spPr>
          <a:xfrm>
            <a:off x="1143000" y="685800"/>
            <a:ext cx="4568825" cy="3425825"/>
          </a:xfrm>
          <a:custGeom>
            <a:avLst/>
            <a:gdLst/>
            <a:ahLst/>
            <a:cxnLst/>
            <a:rect l="l" t="t" r="r" b="b"/>
            <a:pathLst>
              <a:path w="120000" h="120000" extrusionOk="0">
                <a:moveTo>
                  <a:pt x="0" y="0"/>
                </a:moveTo>
                <a:lnTo>
                  <a:pt x="120000" y="0"/>
                </a:lnTo>
                <a:lnTo>
                  <a:pt x="120000" y="120000"/>
                </a:lnTo>
                <a:lnTo>
                  <a:pt x="0" y="120000"/>
                </a:lnTo>
                <a:close/>
              </a:path>
            </a:pathLst>
          </a:custGeom>
          <a:noFill/>
          <a:ln w="9525" cap="sq" cmpd="sng">
            <a:solidFill>
              <a:srgbClr val="000000"/>
            </a:solidFill>
            <a:prstDash val="solid"/>
            <a:miter lim="8000"/>
            <a:headEnd type="none" w="sm" len="sm"/>
            <a:tailEnd type="none" w="sm" len="sm"/>
          </a:ln>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p44:notes"/>
          <p:cNvSpPr txBox="1">
            <a:spLocks noGrp="1"/>
          </p:cNvSpPr>
          <p:nvPr>
            <p:ph type="body" idx="1"/>
          </p:nvPr>
        </p:nvSpPr>
        <p:spPr>
          <a:xfrm>
            <a:off x="685800" y="4343400"/>
            <a:ext cx="5483224" cy="4111625"/>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450"/>
              <a:buFont typeface="Arial"/>
              <a:buNone/>
            </a:pPr>
            <a:endParaRPr sz="1800" b="0" i="0" u="none" strike="noStrike" cap="none" dirty="0">
              <a:solidFill>
                <a:schemeClr val="dk1"/>
              </a:solidFill>
              <a:latin typeface="Arial"/>
              <a:ea typeface="Arial"/>
              <a:cs typeface="Arial"/>
              <a:sym typeface="Arial"/>
            </a:endParaRPr>
          </a:p>
        </p:txBody>
      </p:sp>
      <p:sp>
        <p:nvSpPr>
          <p:cNvPr id="589" name="Google Shape;589;p44:notes"/>
          <p:cNvSpPr>
            <a:spLocks noGrp="1" noRot="1" noChangeAspect="1"/>
          </p:cNvSpPr>
          <p:nvPr>
            <p:ph type="sldImg" idx="2"/>
          </p:nvPr>
        </p:nvSpPr>
        <p:spPr>
          <a:xfrm>
            <a:off x="1143000" y="685800"/>
            <a:ext cx="4568825" cy="3425825"/>
          </a:xfrm>
          <a:custGeom>
            <a:avLst/>
            <a:gdLst/>
            <a:ahLst/>
            <a:cxnLst/>
            <a:rect l="l" t="t" r="r" b="b"/>
            <a:pathLst>
              <a:path w="120000" h="120000" extrusionOk="0">
                <a:moveTo>
                  <a:pt x="0" y="0"/>
                </a:moveTo>
                <a:lnTo>
                  <a:pt x="120000" y="0"/>
                </a:lnTo>
                <a:lnTo>
                  <a:pt x="120000" y="120000"/>
                </a:lnTo>
                <a:lnTo>
                  <a:pt x="0" y="120000"/>
                </a:lnTo>
                <a:close/>
              </a:path>
            </a:pathLst>
          </a:custGeom>
          <a:noFill/>
          <a:ln w="9525" cap="sq" cmpd="sng">
            <a:solidFill>
              <a:srgbClr val="000000"/>
            </a:solidFill>
            <a:prstDash val="solid"/>
            <a:miter lim="8000"/>
            <a:headEnd type="none" w="sm" len="sm"/>
            <a:tailEnd type="none" w="sm" len="sm"/>
          </a:ln>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
        <p:cNvGrpSpPr/>
        <p:nvPr/>
      </p:nvGrpSpPr>
      <p:grpSpPr>
        <a:xfrm>
          <a:off x="0" y="0"/>
          <a:ext cx="0" cy="0"/>
          <a:chOff x="0" y="0"/>
          <a:chExt cx="0" cy="0"/>
        </a:xfrm>
      </p:grpSpPr>
      <p:sp>
        <p:nvSpPr>
          <p:cNvPr id="595" name="Google Shape;595;p45:notes"/>
          <p:cNvSpPr txBox="1">
            <a:spLocks noGrp="1"/>
          </p:cNvSpPr>
          <p:nvPr>
            <p:ph type="body" idx="1"/>
          </p:nvPr>
        </p:nvSpPr>
        <p:spPr>
          <a:xfrm>
            <a:off x="685800" y="4343400"/>
            <a:ext cx="5483224" cy="4111625"/>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450"/>
              <a:buFont typeface="Arial"/>
              <a:buNone/>
            </a:pPr>
            <a:endParaRPr sz="1800" b="0" i="0" u="none" strike="noStrike" cap="none">
              <a:solidFill>
                <a:schemeClr val="dk1"/>
              </a:solidFill>
              <a:latin typeface="Arial"/>
              <a:ea typeface="Arial"/>
              <a:cs typeface="Arial"/>
              <a:sym typeface="Arial"/>
            </a:endParaRPr>
          </a:p>
        </p:txBody>
      </p:sp>
      <p:sp>
        <p:nvSpPr>
          <p:cNvPr id="596" name="Google Shape;596;p45:notes"/>
          <p:cNvSpPr>
            <a:spLocks noGrp="1" noRot="1" noChangeAspect="1"/>
          </p:cNvSpPr>
          <p:nvPr>
            <p:ph type="sldImg" idx="2"/>
          </p:nvPr>
        </p:nvSpPr>
        <p:spPr>
          <a:xfrm>
            <a:off x="1143000" y="685800"/>
            <a:ext cx="4568825" cy="3425825"/>
          </a:xfrm>
          <a:custGeom>
            <a:avLst/>
            <a:gdLst/>
            <a:ahLst/>
            <a:cxnLst/>
            <a:rect l="l" t="t" r="r" b="b"/>
            <a:pathLst>
              <a:path w="120000" h="120000" extrusionOk="0">
                <a:moveTo>
                  <a:pt x="0" y="0"/>
                </a:moveTo>
                <a:lnTo>
                  <a:pt x="120000" y="0"/>
                </a:lnTo>
                <a:lnTo>
                  <a:pt x="120000" y="120000"/>
                </a:lnTo>
                <a:lnTo>
                  <a:pt x="0" y="120000"/>
                </a:lnTo>
                <a:close/>
              </a:path>
            </a:pathLst>
          </a:custGeom>
          <a:noFill/>
          <a:ln w="9525" cap="sq" cmpd="sng">
            <a:solidFill>
              <a:srgbClr val="000000"/>
            </a:solidFill>
            <a:prstDash val="solid"/>
            <a:miter lim="8000"/>
            <a:headEnd type="none" w="sm" len="sm"/>
            <a:tailEnd type="none" w="sm" len="sm"/>
          </a:ln>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Google Shape;661;p54:notes"/>
          <p:cNvSpPr txBox="1">
            <a:spLocks noGrp="1"/>
          </p:cNvSpPr>
          <p:nvPr>
            <p:ph type="body" idx="1"/>
          </p:nvPr>
        </p:nvSpPr>
        <p:spPr>
          <a:xfrm>
            <a:off x="685800" y="4343400"/>
            <a:ext cx="5483100" cy="4111499"/>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450"/>
              <a:buFont typeface="Arial"/>
              <a:buNone/>
            </a:pPr>
            <a:endParaRPr sz="1800" b="0" i="0" u="none" strike="noStrike" cap="none">
              <a:solidFill>
                <a:schemeClr val="dk1"/>
              </a:solidFill>
              <a:latin typeface="Arial"/>
              <a:ea typeface="Arial"/>
              <a:cs typeface="Arial"/>
              <a:sym typeface="Arial"/>
            </a:endParaRPr>
          </a:p>
        </p:txBody>
      </p:sp>
      <p:sp>
        <p:nvSpPr>
          <p:cNvPr id="662" name="Google Shape;662;p54:notes"/>
          <p:cNvSpPr>
            <a:spLocks noGrp="1" noRot="1" noChangeAspect="1"/>
          </p:cNvSpPr>
          <p:nvPr>
            <p:ph type="sldImg" idx="2"/>
          </p:nvPr>
        </p:nvSpPr>
        <p:spPr>
          <a:xfrm>
            <a:off x="1143000" y="685800"/>
            <a:ext cx="4568825" cy="3425825"/>
          </a:xfrm>
          <a:custGeom>
            <a:avLst/>
            <a:gdLst/>
            <a:ahLst/>
            <a:cxnLst/>
            <a:rect l="l" t="t" r="r" b="b"/>
            <a:pathLst>
              <a:path w="120000" h="120000" extrusionOk="0">
                <a:moveTo>
                  <a:pt x="0" y="0"/>
                </a:moveTo>
                <a:lnTo>
                  <a:pt x="120000" y="0"/>
                </a:lnTo>
                <a:lnTo>
                  <a:pt x="120000" y="120000"/>
                </a:lnTo>
                <a:lnTo>
                  <a:pt x="0" y="120000"/>
                </a:lnTo>
                <a:close/>
              </a:path>
            </a:pathLst>
          </a:custGeom>
          <a:noFill/>
          <a:ln w="9525" cap="sq" cmpd="sng">
            <a:solidFill>
              <a:srgbClr val="000000"/>
            </a:solidFill>
            <a:prstDash val="solid"/>
            <a:miter lim="8000"/>
            <a:headEnd type="none" w="sm" len="sm"/>
            <a:tailEnd type="none" w="sm" len="sm"/>
          </a:ln>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p46:notes"/>
          <p:cNvSpPr txBox="1">
            <a:spLocks noGrp="1"/>
          </p:cNvSpPr>
          <p:nvPr>
            <p:ph type="body" idx="1"/>
          </p:nvPr>
        </p:nvSpPr>
        <p:spPr>
          <a:xfrm>
            <a:off x="685800" y="4343400"/>
            <a:ext cx="5483100" cy="4111499"/>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450"/>
              <a:buFont typeface="Arial"/>
              <a:buNone/>
            </a:pPr>
            <a:endParaRPr sz="1800" b="0" i="0" u="none" strike="noStrike" cap="none">
              <a:solidFill>
                <a:schemeClr val="dk1"/>
              </a:solidFill>
              <a:latin typeface="Arial"/>
              <a:ea typeface="Arial"/>
              <a:cs typeface="Arial"/>
              <a:sym typeface="Arial"/>
            </a:endParaRPr>
          </a:p>
        </p:txBody>
      </p:sp>
      <p:sp>
        <p:nvSpPr>
          <p:cNvPr id="604" name="Google Shape;604;p46:notes"/>
          <p:cNvSpPr>
            <a:spLocks noGrp="1" noRot="1" noChangeAspect="1"/>
          </p:cNvSpPr>
          <p:nvPr>
            <p:ph type="sldImg" idx="2"/>
          </p:nvPr>
        </p:nvSpPr>
        <p:spPr>
          <a:xfrm>
            <a:off x="1143000" y="685800"/>
            <a:ext cx="4568825" cy="3425825"/>
          </a:xfrm>
          <a:custGeom>
            <a:avLst/>
            <a:gdLst/>
            <a:ahLst/>
            <a:cxnLst/>
            <a:rect l="l" t="t" r="r" b="b"/>
            <a:pathLst>
              <a:path w="120000" h="120000" extrusionOk="0">
                <a:moveTo>
                  <a:pt x="0" y="0"/>
                </a:moveTo>
                <a:lnTo>
                  <a:pt x="120000" y="0"/>
                </a:lnTo>
                <a:lnTo>
                  <a:pt x="120000" y="120000"/>
                </a:lnTo>
                <a:lnTo>
                  <a:pt x="0" y="120000"/>
                </a:lnTo>
                <a:close/>
              </a:path>
            </a:pathLst>
          </a:custGeom>
          <a:noFill/>
          <a:ln w="9525" cap="sq" cmpd="sng">
            <a:solidFill>
              <a:srgbClr val="000000"/>
            </a:solidFill>
            <a:prstDash val="solid"/>
            <a:miter lim="8000"/>
            <a:headEnd type="none" w="sm" len="sm"/>
            <a:tailEnd type="none" w="sm" len="sm"/>
          </a:ln>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9"/>
        <p:cNvGrpSpPr/>
        <p:nvPr/>
      </p:nvGrpSpPr>
      <p:grpSpPr>
        <a:xfrm>
          <a:off x="0" y="0"/>
          <a:ext cx="0" cy="0"/>
          <a:chOff x="0" y="0"/>
          <a:chExt cx="0" cy="0"/>
        </a:xfrm>
      </p:grpSpPr>
      <p:sp>
        <p:nvSpPr>
          <p:cNvPr id="610" name="Google Shape;610;p47:notes"/>
          <p:cNvSpPr txBox="1">
            <a:spLocks noGrp="1"/>
          </p:cNvSpPr>
          <p:nvPr>
            <p:ph type="body" idx="1"/>
          </p:nvPr>
        </p:nvSpPr>
        <p:spPr>
          <a:xfrm>
            <a:off x="685800" y="4343400"/>
            <a:ext cx="5483100" cy="4111499"/>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450"/>
              <a:buFont typeface="Arial"/>
              <a:buNone/>
            </a:pPr>
            <a:endParaRPr sz="1800" b="0" i="0" u="none" strike="noStrike" cap="none">
              <a:solidFill>
                <a:schemeClr val="dk1"/>
              </a:solidFill>
              <a:latin typeface="Arial"/>
              <a:ea typeface="Arial"/>
              <a:cs typeface="Arial"/>
              <a:sym typeface="Arial"/>
            </a:endParaRPr>
          </a:p>
        </p:txBody>
      </p:sp>
      <p:sp>
        <p:nvSpPr>
          <p:cNvPr id="611" name="Google Shape;611;p47:notes"/>
          <p:cNvSpPr>
            <a:spLocks noGrp="1" noRot="1" noChangeAspect="1"/>
          </p:cNvSpPr>
          <p:nvPr>
            <p:ph type="sldImg" idx="2"/>
          </p:nvPr>
        </p:nvSpPr>
        <p:spPr>
          <a:xfrm>
            <a:off x="1143000" y="685800"/>
            <a:ext cx="4568825" cy="3425825"/>
          </a:xfrm>
          <a:custGeom>
            <a:avLst/>
            <a:gdLst/>
            <a:ahLst/>
            <a:cxnLst/>
            <a:rect l="l" t="t" r="r" b="b"/>
            <a:pathLst>
              <a:path w="120000" h="120000" extrusionOk="0">
                <a:moveTo>
                  <a:pt x="0" y="0"/>
                </a:moveTo>
                <a:lnTo>
                  <a:pt x="120000" y="0"/>
                </a:lnTo>
                <a:lnTo>
                  <a:pt x="120000" y="120000"/>
                </a:lnTo>
                <a:lnTo>
                  <a:pt x="0" y="120000"/>
                </a:lnTo>
                <a:close/>
              </a:path>
            </a:pathLst>
          </a:custGeom>
          <a:noFill/>
          <a:ln w="9525" cap="sq" cmpd="sng">
            <a:solidFill>
              <a:srgbClr val="000000"/>
            </a:solidFill>
            <a:prstDash val="solid"/>
            <a:miter lim="8000"/>
            <a:headEnd type="none" w="sm" len="sm"/>
            <a:tailEnd type="none" w="sm" len="sm"/>
          </a:ln>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7"/>
        <p:cNvGrpSpPr/>
        <p:nvPr/>
      </p:nvGrpSpPr>
      <p:grpSpPr>
        <a:xfrm>
          <a:off x="0" y="0"/>
          <a:ext cx="0" cy="0"/>
          <a:chOff x="0" y="0"/>
          <a:chExt cx="0" cy="0"/>
        </a:xfrm>
      </p:grpSpPr>
      <p:sp>
        <p:nvSpPr>
          <p:cNvPr id="618" name="Google Shape;618;p48:notes"/>
          <p:cNvSpPr txBox="1">
            <a:spLocks noGrp="1"/>
          </p:cNvSpPr>
          <p:nvPr>
            <p:ph type="body" idx="1"/>
          </p:nvPr>
        </p:nvSpPr>
        <p:spPr>
          <a:xfrm>
            <a:off x="685800" y="4343400"/>
            <a:ext cx="5483100" cy="4111499"/>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450"/>
              <a:buFont typeface="Arial"/>
              <a:buNone/>
            </a:pPr>
            <a:endParaRPr sz="1800" b="0" i="0" u="none" strike="noStrike" cap="none">
              <a:solidFill>
                <a:schemeClr val="dk1"/>
              </a:solidFill>
              <a:latin typeface="Arial"/>
              <a:ea typeface="Arial"/>
              <a:cs typeface="Arial"/>
              <a:sym typeface="Arial"/>
            </a:endParaRPr>
          </a:p>
        </p:txBody>
      </p:sp>
      <p:sp>
        <p:nvSpPr>
          <p:cNvPr id="619" name="Google Shape;619;p48:notes"/>
          <p:cNvSpPr>
            <a:spLocks noGrp="1" noRot="1" noChangeAspect="1"/>
          </p:cNvSpPr>
          <p:nvPr>
            <p:ph type="sldImg" idx="2"/>
          </p:nvPr>
        </p:nvSpPr>
        <p:spPr>
          <a:xfrm>
            <a:off x="1143000" y="685800"/>
            <a:ext cx="4568825" cy="3425825"/>
          </a:xfrm>
          <a:custGeom>
            <a:avLst/>
            <a:gdLst/>
            <a:ahLst/>
            <a:cxnLst/>
            <a:rect l="l" t="t" r="r" b="b"/>
            <a:pathLst>
              <a:path w="120000" h="120000" extrusionOk="0">
                <a:moveTo>
                  <a:pt x="0" y="0"/>
                </a:moveTo>
                <a:lnTo>
                  <a:pt x="120000" y="0"/>
                </a:lnTo>
                <a:lnTo>
                  <a:pt x="120000" y="120000"/>
                </a:lnTo>
                <a:lnTo>
                  <a:pt x="0" y="120000"/>
                </a:lnTo>
                <a:close/>
              </a:path>
            </a:pathLst>
          </a:custGeom>
          <a:noFill/>
          <a:ln w="9525" cap="sq" cmpd="sng">
            <a:solidFill>
              <a:srgbClr val="000000"/>
            </a:solidFill>
            <a:prstDash val="solid"/>
            <a:miter lim="8000"/>
            <a:headEnd type="none" w="sm" len="sm"/>
            <a:tailEnd type="none" w="sm" len="sm"/>
          </a:ln>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Google Shape;625;p49:notes"/>
          <p:cNvSpPr txBox="1">
            <a:spLocks noGrp="1"/>
          </p:cNvSpPr>
          <p:nvPr>
            <p:ph type="body" idx="1"/>
          </p:nvPr>
        </p:nvSpPr>
        <p:spPr>
          <a:xfrm>
            <a:off x="685800" y="4343400"/>
            <a:ext cx="5483100" cy="4111499"/>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450"/>
              <a:buFont typeface="Arial"/>
              <a:buNone/>
            </a:pPr>
            <a:r>
              <a:rPr lang="en-US" sz="1800" b="0" i="0" u="none" strike="noStrike" cap="none">
                <a:solidFill>
                  <a:schemeClr val="dk1"/>
                </a:solidFill>
                <a:latin typeface="Arial"/>
                <a:ea typeface="Arial"/>
                <a:cs typeface="Arial"/>
                <a:sym typeface="Arial"/>
              </a:rPr>
              <a:t>My current preferred regimen is to use the progesterone rectally at bedtime as a suppository (generic prometrium). It seems to yield higher and more stable serum levels.  Injectable progesterone does exist but would require daily injection to maintain levels due to the short half life. The slow absorption from the rectum seems to give the best steady state levels in regards to what I’ve encountered. </a:t>
            </a:r>
            <a:endParaRPr sz="1800" b="0" i="0" u="none" strike="noStrike" cap="none">
              <a:solidFill>
                <a:schemeClr val="dk1"/>
              </a:solidFill>
              <a:latin typeface="Arial"/>
              <a:ea typeface="Arial"/>
              <a:cs typeface="Arial"/>
              <a:sym typeface="Arial"/>
            </a:endParaRPr>
          </a:p>
        </p:txBody>
      </p:sp>
      <p:sp>
        <p:nvSpPr>
          <p:cNvPr id="626" name="Google Shape;626;p49:notes"/>
          <p:cNvSpPr>
            <a:spLocks noGrp="1" noRot="1" noChangeAspect="1"/>
          </p:cNvSpPr>
          <p:nvPr>
            <p:ph type="sldImg" idx="2"/>
          </p:nvPr>
        </p:nvSpPr>
        <p:spPr>
          <a:xfrm>
            <a:off x="1143000" y="685800"/>
            <a:ext cx="4568825" cy="3425825"/>
          </a:xfrm>
          <a:custGeom>
            <a:avLst/>
            <a:gdLst/>
            <a:ahLst/>
            <a:cxnLst/>
            <a:rect l="l" t="t" r="r" b="b"/>
            <a:pathLst>
              <a:path w="120000" h="120000" extrusionOk="0">
                <a:moveTo>
                  <a:pt x="0" y="0"/>
                </a:moveTo>
                <a:lnTo>
                  <a:pt x="120000" y="0"/>
                </a:lnTo>
                <a:lnTo>
                  <a:pt x="120000" y="120000"/>
                </a:lnTo>
                <a:lnTo>
                  <a:pt x="0" y="120000"/>
                </a:lnTo>
                <a:close/>
              </a:path>
            </a:pathLst>
          </a:custGeom>
          <a:noFill/>
          <a:ln w="9525" cap="sq" cmpd="sng">
            <a:solidFill>
              <a:srgbClr val="000000"/>
            </a:solidFill>
            <a:prstDash val="solid"/>
            <a:miter lim="8000"/>
            <a:headEnd type="none" w="sm" len="sm"/>
            <a:tailEnd type="none" w="sm" len="sm"/>
          </a:ln>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3"/>
        <p:cNvGrpSpPr/>
        <p:nvPr/>
      </p:nvGrpSpPr>
      <p:grpSpPr>
        <a:xfrm>
          <a:off x="0" y="0"/>
          <a:ext cx="0" cy="0"/>
          <a:chOff x="0" y="0"/>
          <a:chExt cx="0" cy="0"/>
        </a:xfrm>
      </p:grpSpPr>
      <p:sp>
        <p:nvSpPr>
          <p:cNvPr id="634" name="Google Shape;634;p50:notes"/>
          <p:cNvSpPr txBox="1">
            <a:spLocks noGrp="1"/>
          </p:cNvSpPr>
          <p:nvPr>
            <p:ph type="body" idx="1"/>
          </p:nvPr>
        </p:nvSpPr>
        <p:spPr>
          <a:xfrm>
            <a:off x="685800" y="4343400"/>
            <a:ext cx="5483224" cy="4111625"/>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635" name="Google Shape;635;p50:notes"/>
          <p:cNvSpPr>
            <a:spLocks noGrp="1" noRot="1" noChangeAspect="1"/>
          </p:cNvSpPr>
          <p:nvPr>
            <p:ph type="sldImg" idx="2"/>
          </p:nvPr>
        </p:nvSpPr>
        <p:spPr>
          <a:xfrm>
            <a:off x="1143000" y="685800"/>
            <a:ext cx="4568825" cy="3425825"/>
          </a:xfrm>
          <a:custGeom>
            <a:avLst/>
            <a:gdLst/>
            <a:ahLst/>
            <a:cxnLst/>
            <a:rect l="l" t="t" r="r" b="b"/>
            <a:pathLst>
              <a:path w="120000" h="120000" extrusionOk="0">
                <a:moveTo>
                  <a:pt x="0" y="0"/>
                </a:moveTo>
                <a:lnTo>
                  <a:pt x="120000" y="0"/>
                </a:lnTo>
                <a:lnTo>
                  <a:pt x="120000" y="120000"/>
                </a:lnTo>
                <a:lnTo>
                  <a:pt x="0" y="120000"/>
                </a:lnTo>
                <a:close/>
              </a:path>
            </a:pathLst>
          </a:custGeom>
          <a:noFill/>
          <a:ln w="9525" cap="sq" cmpd="sng">
            <a:solidFill>
              <a:srgbClr val="000000"/>
            </a:solidFill>
            <a:prstDash val="solid"/>
            <a:miter lim="8000"/>
            <a:headEnd type="none" w="sm" len="sm"/>
            <a:tailEnd type="none" w="sm" len="sm"/>
          </a:ln>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9"/>
        <p:cNvGrpSpPr/>
        <p:nvPr/>
      </p:nvGrpSpPr>
      <p:grpSpPr>
        <a:xfrm>
          <a:off x="0" y="0"/>
          <a:ext cx="0" cy="0"/>
          <a:chOff x="0" y="0"/>
          <a:chExt cx="0" cy="0"/>
        </a:xfrm>
      </p:grpSpPr>
      <p:sp>
        <p:nvSpPr>
          <p:cNvPr id="640" name="Google Shape;640;p51:notes"/>
          <p:cNvSpPr txBox="1">
            <a:spLocks noGrp="1"/>
          </p:cNvSpPr>
          <p:nvPr>
            <p:ph type="body" idx="1"/>
          </p:nvPr>
        </p:nvSpPr>
        <p:spPr>
          <a:xfrm>
            <a:off x="685800" y="4343400"/>
            <a:ext cx="5483224" cy="4111625"/>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800"/>
              <a:buFont typeface="Arial"/>
              <a:buNone/>
            </a:pPr>
            <a:r>
              <a:rPr lang="en-US" sz="1800" b="0" i="0" u="none" strike="noStrike" cap="none">
                <a:solidFill>
                  <a:schemeClr val="dk1"/>
                </a:solidFill>
                <a:latin typeface="Arial"/>
                <a:ea typeface="Arial"/>
                <a:cs typeface="Arial"/>
                <a:sym typeface="Arial"/>
              </a:rPr>
              <a:t>However, a clinical comparison of feminization regimens with and without progestins found that the addition of progestins neither enhanced breast growth nor lowered serum levels of free testosterone (Meyer III et al., 1986)</a:t>
            </a:r>
            <a:endParaRPr sz="1800" b="0" i="0" u="none" strike="noStrike" cap="none">
              <a:solidFill>
                <a:schemeClr val="dk1"/>
              </a:solidFill>
              <a:latin typeface="Arial"/>
              <a:ea typeface="Arial"/>
              <a:cs typeface="Arial"/>
              <a:sym typeface="Arial"/>
            </a:endParaRPr>
          </a:p>
        </p:txBody>
      </p:sp>
      <p:sp>
        <p:nvSpPr>
          <p:cNvPr id="641" name="Google Shape;641;p51:notes"/>
          <p:cNvSpPr>
            <a:spLocks noGrp="1" noRot="1" noChangeAspect="1"/>
          </p:cNvSpPr>
          <p:nvPr>
            <p:ph type="sldImg" idx="2"/>
          </p:nvPr>
        </p:nvSpPr>
        <p:spPr>
          <a:xfrm>
            <a:off x="1143000" y="685800"/>
            <a:ext cx="4568825" cy="3425825"/>
          </a:xfrm>
          <a:custGeom>
            <a:avLst/>
            <a:gdLst/>
            <a:ahLst/>
            <a:cxnLst/>
            <a:rect l="l" t="t" r="r" b="b"/>
            <a:pathLst>
              <a:path w="120000" h="120000" extrusionOk="0">
                <a:moveTo>
                  <a:pt x="0" y="0"/>
                </a:moveTo>
                <a:lnTo>
                  <a:pt x="120000" y="0"/>
                </a:lnTo>
                <a:lnTo>
                  <a:pt x="120000" y="120000"/>
                </a:lnTo>
                <a:lnTo>
                  <a:pt x="0" y="120000"/>
                </a:lnTo>
                <a:close/>
              </a:path>
            </a:pathLst>
          </a:custGeom>
          <a:noFill/>
          <a:ln w="9525" cap="sq" cmpd="sng">
            <a:solidFill>
              <a:srgbClr val="000000"/>
            </a:solidFill>
            <a:prstDash val="solid"/>
            <a:miter lim="8000"/>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64cc41551b_0_1190:notes"/>
          <p:cNvSpPr txBox="1">
            <a:spLocks noGrp="1"/>
          </p:cNvSpPr>
          <p:nvPr>
            <p:ph type="body" idx="1"/>
          </p:nvPr>
        </p:nvSpPr>
        <p:spPr>
          <a:xfrm>
            <a:off x="685800" y="4343400"/>
            <a:ext cx="5483100" cy="4111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450"/>
              <a:buFont typeface="Arial"/>
              <a:buNone/>
            </a:pPr>
            <a:r>
              <a:rPr lang="en-US" sz="1800" b="0" i="0" u="none" strike="noStrike" cap="none">
                <a:solidFill>
                  <a:schemeClr val="dk1"/>
                </a:solidFill>
                <a:latin typeface="Arial"/>
                <a:ea typeface="Arial"/>
                <a:cs typeface="Arial"/>
                <a:sym typeface="Arial"/>
              </a:rPr>
              <a:t>Gatekeepers, or a “doctor robot” who prescribes hormones. This attitude is often based in resentment and frustration at the prior mistreatment by medical providers. Overcoming this to develop trust with a new patient is a difficult task, but one worth undertaking. </a:t>
            </a:r>
            <a:endParaRPr sz="1800" b="0" i="0" u="none" strike="noStrike" cap="none">
              <a:solidFill>
                <a:schemeClr val="dk1"/>
              </a:solidFill>
              <a:latin typeface="Arial"/>
              <a:ea typeface="Arial"/>
              <a:cs typeface="Arial"/>
              <a:sym typeface="Arial"/>
            </a:endParaRPr>
          </a:p>
        </p:txBody>
      </p:sp>
      <p:sp>
        <p:nvSpPr>
          <p:cNvPr id="191" name="Google Shape;191;g64cc41551b_0_1190:notes"/>
          <p:cNvSpPr>
            <a:spLocks noGrp="1" noRot="1" noChangeAspect="1"/>
          </p:cNvSpPr>
          <p:nvPr>
            <p:ph type="sldImg" idx="2"/>
          </p:nvPr>
        </p:nvSpPr>
        <p:spPr>
          <a:xfrm>
            <a:off x="1143000" y="685800"/>
            <a:ext cx="4568825" cy="3425825"/>
          </a:xfrm>
          <a:custGeom>
            <a:avLst/>
            <a:gdLst/>
            <a:ahLst/>
            <a:cxnLst/>
            <a:rect l="l" t="t" r="r" b="b"/>
            <a:pathLst>
              <a:path w="120000" h="120000" extrusionOk="0">
                <a:moveTo>
                  <a:pt x="0" y="0"/>
                </a:moveTo>
                <a:lnTo>
                  <a:pt x="120000" y="0"/>
                </a:lnTo>
                <a:lnTo>
                  <a:pt x="120000" y="120000"/>
                </a:lnTo>
                <a:lnTo>
                  <a:pt x="0" y="120000"/>
                </a:lnTo>
                <a:close/>
              </a:path>
            </a:pathLst>
          </a:custGeom>
          <a:noFill/>
          <a:ln w="9525" cap="sq" cmpd="sng">
            <a:solidFill>
              <a:srgbClr val="000000"/>
            </a:solidFill>
            <a:prstDash val="solid"/>
            <a:miter lim="8000"/>
            <a:headEnd type="none" w="sm" len="sm"/>
            <a:tailEnd type="none" w="sm" len="sm"/>
          </a:ln>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5"/>
        <p:cNvGrpSpPr/>
        <p:nvPr/>
      </p:nvGrpSpPr>
      <p:grpSpPr>
        <a:xfrm>
          <a:off x="0" y="0"/>
          <a:ext cx="0" cy="0"/>
          <a:chOff x="0" y="0"/>
          <a:chExt cx="0" cy="0"/>
        </a:xfrm>
      </p:grpSpPr>
      <p:sp>
        <p:nvSpPr>
          <p:cNvPr id="646" name="Google Shape;646;p52:notes"/>
          <p:cNvSpPr txBox="1">
            <a:spLocks noGrp="1"/>
          </p:cNvSpPr>
          <p:nvPr>
            <p:ph type="body" idx="1"/>
          </p:nvPr>
        </p:nvSpPr>
        <p:spPr>
          <a:xfrm>
            <a:off x="685800" y="4343400"/>
            <a:ext cx="5483224" cy="4111625"/>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647" name="Google Shape;647;p52:notes"/>
          <p:cNvSpPr>
            <a:spLocks noGrp="1" noRot="1" noChangeAspect="1"/>
          </p:cNvSpPr>
          <p:nvPr>
            <p:ph type="sldImg" idx="2"/>
          </p:nvPr>
        </p:nvSpPr>
        <p:spPr>
          <a:xfrm>
            <a:off x="1143000" y="685800"/>
            <a:ext cx="4568825" cy="3425825"/>
          </a:xfrm>
          <a:custGeom>
            <a:avLst/>
            <a:gdLst/>
            <a:ahLst/>
            <a:cxnLst/>
            <a:rect l="l" t="t" r="r" b="b"/>
            <a:pathLst>
              <a:path w="120000" h="120000" extrusionOk="0">
                <a:moveTo>
                  <a:pt x="0" y="0"/>
                </a:moveTo>
                <a:lnTo>
                  <a:pt x="120000" y="0"/>
                </a:lnTo>
                <a:lnTo>
                  <a:pt x="120000" y="120000"/>
                </a:lnTo>
                <a:lnTo>
                  <a:pt x="0" y="120000"/>
                </a:lnTo>
                <a:close/>
              </a:path>
            </a:pathLst>
          </a:custGeom>
          <a:noFill/>
          <a:ln w="9525" cap="sq" cmpd="sng">
            <a:solidFill>
              <a:srgbClr val="000000"/>
            </a:solidFill>
            <a:prstDash val="solid"/>
            <a:miter lim="8000"/>
            <a:headEnd type="none" w="sm" len="sm"/>
            <a:tailEnd type="none" w="sm" len="sm"/>
          </a:ln>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p53:notes"/>
          <p:cNvSpPr txBox="1">
            <a:spLocks noGrp="1"/>
          </p:cNvSpPr>
          <p:nvPr>
            <p:ph type="body" idx="1"/>
          </p:nvPr>
        </p:nvSpPr>
        <p:spPr>
          <a:xfrm>
            <a:off x="685800" y="4343400"/>
            <a:ext cx="5483100" cy="4111499"/>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450"/>
              <a:buFont typeface="Arial"/>
              <a:buNone/>
            </a:pPr>
            <a:endParaRPr sz="1800" b="0" i="0" u="none" strike="noStrike" cap="none">
              <a:solidFill>
                <a:schemeClr val="dk1"/>
              </a:solidFill>
              <a:latin typeface="Arial"/>
              <a:ea typeface="Arial"/>
              <a:cs typeface="Arial"/>
              <a:sym typeface="Arial"/>
            </a:endParaRPr>
          </a:p>
        </p:txBody>
      </p:sp>
      <p:sp>
        <p:nvSpPr>
          <p:cNvPr id="653" name="Google Shape;653;p53:notes"/>
          <p:cNvSpPr>
            <a:spLocks noGrp="1" noRot="1" noChangeAspect="1"/>
          </p:cNvSpPr>
          <p:nvPr>
            <p:ph type="sldImg" idx="2"/>
          </p:nvPr>
        </p:nvSpPr>
        <p:spPr>
          <a:xfrm>
            <a:off x="1143000" y="685800"/>
            <a:ext cx="4568825" cy="3425825"/>
          </a:xfrm>
          <a:custGeom>
            <a:avLst/>
            <a:gdLst/>
            <a:ahLst/>
            <a:cxnLst/>
            <a:rect l="l" t="t" r="r" b="b"/>
            <a:pathLst>
              <a:path w="120000" h="120000" extrusionOk="0">
                <a:moveTo>
                  <a:pt x="0" y="0"/>
                </a:moveTo>
                <a:lnTo>
                  <a:pt x="120000" y="0"/>
                </a:lnTo>
                <a:lnTo>
                  <a:pt x="120000" y="120000"/>
                </a:lnTo>
                <a:lnTo>
                  <a:pt x="0" y="120000"/>
                </a:lnTo>
                <a:close/>
              </a:path>
            </a:pathLst>
          </a:custGeom>
          <a:noFill/>
          <a:ln w="9525" cap="sq" cmpd="sng">
            <a:solidFill>
              <a:srgbClr val="000000"/>
            </a:solidFill>
            <a:prstDash val="solid"/>
            <a:miter lim="8000"/>
            <a:headEnd type="none" w="sm" len="sm"/>
            <a:tailEnd type="none" w="sm" len="sm"/>
          </a:ln>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8"/>
        <p:cNvGrpSpPr/>
        <p:nvPr/>
      </p:nvGrpSpPr>
      <p:grpSpPr>
        <a:xfrm>
          <a:off x="0" y="0"/>
          <a:ext cx="0" cy="0"/>
          <a:chOff x="0" y="0"/>
          <a:chExt cx="0" cy="0"/>
        </a:xfrm>
      </p:grpSpPr>
      <p:sp>
        <p:nvSpPr>
          <p:cNvPr id="669" name="Google Shape;669;p55:notes"/>
          <p:cNvSpPr txBox="1">
            <a:spLocks noGrp="1"/>
          </p:cNvSpPr>
          <p:nvPr>
            <p:ph type="body" idx="1"/>
          </p:nvPr>
        </p:nvSpPr>
        <p:spPr>
          <a:xfrm>
            <a:off x="685800" y="4343400"/>
            <a:ext cx="5483224" cy="4111625"/>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450"/>
              <a:buFont typeface="Arial"/>
              <a:buNone/>
            </a:pPr>
            <a:endParaRPr sz="1800" b="0" i="0" u="none" strike="noStrike" cap="none">
              <a:solidFill>
                <a:schemeClr val="dk1"/>
              </a:solidFill>
              <a:latin typeface="Arial"/>
              <a:ea typeface="Arial"/>
              <a:cs typeface="Arial"/>
              <a:sym typeface="Arial"/>
            </a:endParaRPr>
          </a:p>
        </p:txBody>
      </p:sp>
      <p:sp>
        <p:nvSpPr>
          <p:cNvPr id="670" name="Google Shape;670;p55:notes"/>
          <p:cNvSpPr>
            <a:spLocks noGrp="1" noRot="1" noChangeAspect="1"/>
          </p:cNvSpPr>
          <p:nvPr>
            <p:ph type="sldImg" idx="2"/>
          </p:nvPr>
        </p:nvSpPr>
        <p:spPr>
          <a:xfrm>
            <a:off x="1143000" y="685800"/>
            <a:ext cx="4568825" cy="3425825"/>
          </a:xfrm>
          <a:custGeom>
            <a:avLst/>
            <a:gdLst/>
            <a:ahLst/>
            <a:cxnLst/>
            <a:rect l="l" t="t" r="r" b="b"/>
            <a:pathLst>
              <a:path w="120000" h="120000" extrusionOk="0">
                <a:moveTo>
                  <a:pt x="0" y="0"/>
                </a:moveTo>
                <a:lnTo>
                  <a:pt x="120000" y="0"/>
                </a:lnTo>
                <a:lnTo>
                  <a:pt x="120000" y="120000"/>
                </a:lnTo>
                <a:lnTo>
                  <a:pt x="0" y="120000"/>
                </a:lnTo>
                <a:close/>
              </a:path>
            </a:pathLst>
          </a:custGeom>
          <a:noFill/>
          <a:ln w="9525" cap="sq" cmpd="sng">
            <a:solidFill>
              <a:srgbClr val="000000"/>
            </a:solidFill>
            <a:prstDash val="solid"/>
            <a:miter lim="8000"/>
            <a:headEnd type="none" w="sm" len="sm"/>
            <a:tailEnd type="none" w="sm" len="sm"/>
          </a:ln>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5"/>
        <p:cNvGrpSpPr/>
        <p:nvPr/>
      </p:nvGrpSpPr>
      <p:grpSpPr>
        <a:xfrm>
          <a:off x="0" y="0"/>
          <a:ext cx="0" cy="0"/>
          <a:chOff x="0" y="0"/>
          <a:chExt cx="0" cy="0"/>
        </a:xfrm>
      </p:grpSpPr>
      <p:sp>
        <p:nvSpPr>
          <p:cNvPr id="676" name="Google Shape;676;p56:notes"/>
          <p:cNvSpPr txBox="1">
            <a:spLocks noGrp="1"/>
          </p:cNvSpPr>
          <p:nvPr>
            <p:ph type="body" idx="1"/>
          </p:nvPr>
        </p:nvSpPr>
        <p:spPr>
          <a:xfrm>
            <a:off x="685800" y="4343400"/>
            <a:ext cx="5483224" cy="4111625"/>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450"/>
              <a:buFont typeface="Arial"/>
              <a:buNone/>
            </a:pPr>
            <a:endParaRPr sz="1800" b="0" i="0" u="none" strike="noStrike" cap="none">
              <a:solidFill>
                <a:schemeClr val="dk1"/>
              </a:solidFill>
              <a:latin typeface="Arial"/>
              <a:ea typeface="Arial"/>
              <a:cs typeface="Arial"/>
              <a:sym typeface="Arial"/>
            </a:endParaRPr>
          </a:p>
        </p:txBody>
      </p:sp>
      <p:sp>
        <p:nvSpPr>
          <p:cNvPr id="677" name="Google Shape;677;p56:notes"/>
          <p:cNvSpPr>
            <a:spLocks noGrp="1" noRot="1" noChangeAspect="1"/>
          </p:cNvSpPr>
          <p:nvPr>
            <p:ph type="sldImg" idx="2"/>
          </p:nvPr>
        </p:nvSpPr>
        <p:spPr>
          <a:xfrm>
            <a:off x="1143000" y="685800"/>
            <a:ext cx="4568825" cy="3425825"/>
          </a:xfrm>
          <a:custGeom>
            <a:avLst/>
            <a:gdLst/>
            <a:ahLst/>
            <a:cxnLst/>
            <a:rect l="l" t="t" r="r" b="b"/>
            <a:pathLst>
              <a:path w="120000" h="120000" extrusionOk="0">
                <a:moveTo>
                  <a:pt x="0" y="0"/>
                </a:moveTo>
                <a:lnTo>
                  <a:pt x="120000" y="0"/>
                </a:lnTo>
                <a:lnTo>
                  <a:pt x="120000" y="120000"/>
                </a:lnTo>
                <a:lnTo>
                  <a:pt x="0" y="120000"/>
                </a:lnTo>
                <a:close/>
              </a:path>
            </a:pathLst>
          </a:custGeom>
          <a:noFill/>
          <a:ln w="9525" cap="sq" cmpd="sng">
            <a:solidFill>
              <a:srgbClr val="000000"/>
            </a:solidFill>
            <a:prstDash val="solid"/>
            <a:miter lim="8000"/>
            <a:headEnd type="none" w="sm" len="sm"/>
            <a:tailEnd type="none" w="sm" len="sm"/>
          </a:ln>
        </p:spPr>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
        <p:cNvGrpSpPr/>
        <p:nvPr/>
      </p:nvGrpSpPr>
      <p:grpSpPr>
        <a:xfrm>
          <a:off x="0" y="0"/>
          <a:ext cx="0" cy="0"/>
          <a:chOff x="0" y="0"/>
          <a:chExt cx="0" cy="0"/>
        </a:xfrm>
      </p:grpSpPr>
      <p:sp>
        <p:nvSpPr>
          <p:cNvPr id="686" name="Google Shape;686;p57:notes"/>
          <p:cNvSpPr txBox="1">
            <a:spLocks noGrp="1"/>
          </p:cNvSpPr>
          <p:nvPr>
            <p:ph type="body" idx="1"/>
          </p:nvPr>
        </p:nvSpPr>
        <p:spPr>
          <a:xfrm>
            <a:off x="685800" y="4343400"/>
            <a:ext cx="5483224" cy="4111625"/>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450"/>
              <a:buFont typeface="Arial"/>
              <a:buNone/>
            </a:pPr>
            <a:endParaRPr sz="1800" b="0" i="0" u="none" strike="noStrike" cap="none">
              <a:solidFill>
                <a:schemeClr val="dk1"/>
              </a:solidFill>
              <a:latin typeface="Arial"/>
              <a:ea typeface="Arial"/>
              <a:cs typeface="Arial"/>
              <a:sym typeface="Arial"/>
            </a:endParaRPr>
          </a:p>
        </p:txBody>
      </p:sp>
      <p:sp>
        <p:nvSpPr>
          <p:cNvPr id="687" name="Google Shape;687;p57:notes"/>
          <p:cNvSpPr>
            <a:spLocks noGrp="1" noRot="1" noChangeAspect="1"/>
          </p:cNvSpPr>
          <p:nvPr>
            <p:ph type="sldImg" idx="2"/>
          </p:nvPr>
        </p:nvSpPr>
        <p:spPr>
          <a:xfrm>
            <a:off x="1143000" y="685800"/>
            <a:ext cx="4568825" cy="3425825"/>
          </a:xfrm>
          <a:custGeom>
            <a:avLst/>
            <a:gdLst/>
            <a:ahLst/>
            <a:cxnLst/>
            <a:rect l="l" t="t" r="r" b="b"/>
            <a:pathLst>
              <a:path w="120000" h="120000" extrusionOk="0">
                <a:moveTo>
                  <a:pt x="0" y="0"/>
                </a:moveTo>
                <a:lnTo>
                  <a:pt x="120000" y="0"/>
                </a:lnTo>
                <a:lnTo>
                  <a:pt x="120000" y="120000"/>
                </a:lnTo>
                <a:lnTo>
                  <a:pt x="0" y="120000"/>
                </a:lnTo>
                <a:close/>
              </a:path>
            </a:pathLst>
          </a:custGeom>
          <a:noFill/>
          <a:ln w="9525" cap="sq" cmpd="sng">
            <a:solidFill>
              <a:srgbClr val="000000"/>
            </a:solidFill>
            <a:prstDash val="solid"/>
            <a:miter lim="8000"/>
            <a:headEnd type="none" w="sm" len="sm"/>
            <a:tailEnd type="none" w="sm" len="sm"/>
          </a:ln>
        </p:spPr>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6"/>
        <p:cNvGrpSpPr/>
        <p:nvPr/>
      </p:nvGrpSpPr>
      <p:grpSpPr>
        <a:xfrm>
          <a:off x="0" y="0"/>
          <a:ext cx="0" cy="0"/>
          <a:chOff x="0" y="0"/>
          <a:chExt cx="0" cy="0"/>
        </a:xfrm>
      </p:grpSpPr>
      <p:sp>
        <p:nvSpPr>
          <p:cNvPr id="697" name="Google Shape;697;p58:notes"/>
          <p:cNvSpPr txBox="1">
            <a:spLocks noGrp="1"/>
          </p:cNvSpPr>
          <p:nvPr>
            <p:ph type="body" idx="1"/>
          </p:nvPr>
        </p:nvSpPr>
        <p:spPr>
          <a:xfrm>
            <a:off x="685800" y="4343400"/>
            <a:ext cx="5483224" cy="4111625"/>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450"/>
              <a:buFont typeface="Arial"/>
              <a:buNone/>
            </a:pPr>
            <a:endParaRPr sz="1800" b="0" i="0" u="none" strike="noStrike" cap="none">
              <a:solidFill>
                <a:schemeClr val="dk1"/>
              </a:solidFill>
              <a:latin typeface="Arial"/>
              <a:ea typeface="Arial"/>
              <a:cs typeface="Arial"/>
              <a:sym typeface="Arial"/>
            </a:endParaRPr>
          </a:p>
        </p:txBody>
      </p:sp>
      <p:sp>
        <p:nvSpPr>
          <p:cNvPr id="698" name="Google Shape;698;p58:notes"/>
          <p:cNvSpPr>
            <a:spLocks noGrp="1" noRot="1" noChangeAspect="1"/>
          </p:cNvSpPr>
          <p:nvPr>
            <p:ph type="sldImg" idx="2"/>
          </p:nvPr>
        </p:nvSpPr>
        <p:spPr>
          <a:xfrm>
            <a:off x="1143000" y="685800"/>
            <a:ext cx="4568825" cy="3425825"/>
          </a:xfrm>
          <a:custGeom>
            <a:avLst/>
            <a:gdLst/>
            <a:ahLst/>
            <a:cxnLst/>
            <a:rect l="l" t="t" r="r" b="b"/>
            <a:pathLst>
              <a:path w="120000" h="120000" extrusionOk="0">
                <a:moveTo>
                  <a:pt x="0" y="0"/>
                </a:moveTo>
                <a:lnTo>
                  <a:pt x="120000" y="0"/>
                </a:lnTo>
                <a:lnTo>
                  <a:pt x="120000" y="120000"/>
                </a:lnTo>
                <a:lnTo>
                  <a:pt x="0" y="120000"/>
                </a:lnTo>
                <a:close/>
              </a:path>
            </a:pathLst>
          </a:custGeom>
          <a:noFill/>
          <a:ln w="9525" cap="sq" cmpd="sng">
            <a:solidFill>
              <a:srgbClr val="000000"/>
            </a:solidFill>
            <a:prstDash val="solid"/>
            <a:miter lim="8000"/>
            <a:headEnd type="none" w="sm" len="sm"/>
            <a:tailEnd type="none" w="sm" len="sm"/>
          </a:ln>
        </p:spPr>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6"/>
        <p:cNvGrpSpPr/>
        <p:nvPr/>
      </p:nvGrpSpPr>
      <p:grpSpPr>
        <a:xfrm>
          <a:off x="0" y="0"/>
          <a:ext cx="0" cy="0"/>
          <a:chOff x="0" y="0"/>
          <a:chExt cx="0" cy="0"/>
        </a:xfrm>
      </p:grpSpPr>
      <p:sp>
        <p:nvSpPr>
          <p:cNvPr id="707" name="Google Shape;707;p59:notes"/>
          <p:cNvSpPr txBox="1">
            <a:spLocks noGrp="1"/>
          </p:cNvSpPr>
          <p:nvPr>
            <p:ph type="body" idx="1"/>
          </p:nvPr>
        </p:nvSpPr>
        <p:spPr>
          <a:xfrm>
            <a:off x="685800" y="4343400"/>
            <a:ext cx="5483224" cy="4111625"/>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450"/>
              <a:buFont typeface="Arial"/>
              <a:buNone/>
            </a:pPr>
            <a:endParaRPr sz="1800" b="0" i="0" u="none" strike="noStrike" cap="none">
              <a:solidFill>
                <a:schemeClr val="dk1"/>
              </a:solidFill>
              <a:latin typeface="Arial"/>
              <a:ea typeface="Arial"/>
              <a:cs typeface="Arial"/>
              <a:sym typeface="Arial"/>
            </a:endParaRPr>
          </a:p>
        </p:txBody>
      </p:sp>
      <p:sp>
        <p:nvSpPr>
          <p:cNvPr id="708" name="Google Shape;708;p59:notes"/>
          <p:cNvSpPr>
            <a:spLocks noGrp="1" noRot="1" noChangeAspect="1"/>
          </p:cNvSpPr>
          <p:nvPr>
            <p:ph type="sldImg" idx="2"/>
          </p:nvPr>
        </p:nvSpPr>
        <p:spPr>
          <a:xfrm>
            <a:off x="1143000" y="685800"/>
            <a:ext cx="4568825" cy="3425825"/>
          </a:xfrm>
          <a:custGeom>
            <a:avLst/>
            <a:gdLst/>
            <a:ahLst/>
            <a:cxnLst/>
            <a:rect l="l" t="t" r="r" b="b"/>
            <a:pathLst>
              <a:path w="120000" h="120000" extrusionOk="0">
                <a:moveTo>
                  <a:pt x="0" y="0"/>
                </a:moveTo>
                <a:lnTo>
                  <a:pt x="120000" y="0"/>
                </a:lnTo>
                <a:lnTo>
                  <a:pt x="120000" y="120000"/>
                </a:lnTo>
                <a:lnTo>
                  <a:pt x="0" y="120000"/>
                </a:lnTo>
                <a:close/>
              </a:path>
            </a:pathLst>
          </a:custGeom>
          <a:noFill/>
          <a:ln w="9525" cap="sq" cmpd="sng">
            <a:solidFill>
              <a:srgbClr val="000000"/>
            </a:solidFill>
            <a:prstDash val="solid"/>
            <a:miter lim="8000"/>
            <a:headEnd type="none" w="sm" len="sm"/>
            <a:tailEnd type="none" w="sm" len="sm"/>
          </a:ln>
        </p:spPr>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
        <p:cNvGrpSpPr/>
        <p:nvPr/>
      </p:nvGrpSpPr>
      <p:grpSpPr>
        <a:xfrm>
          <a:off x="0" y="0"/>
          <a:ext cx="0" cy="0"/>
          <a:chOff x="0" y="0"/>
          <a:chExt cx="0" cy="0"/>
        </a:xfrm>
      </p:grpSpPr>
      <p:sp>
        <p:nvSpPr>
          <p:cNvPr id="715" name="Google Shape;715;p60:notes"/>
          <p:cNvSpPr txBox="1">
            <a:spLocks noGrp="1"/>
          </p:cNvSpPr>
          <p:nvPr>
            <p:ph type="body" idx="1"/>
          </p:nvPr>
        </p:nvSpPr>
        <p:spPr>
          <a:xfrm>
            <a:off x="685800" y="4343400"/>
            <a:ext cx="5483224" cy="4111625"/>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450"/>
              <a:buFont typeface="Arial"/>
              <a:buNone/>
            </a:pPr>
            <a:endParaRPr sz="1800" b="0" i="0" u="none" strike="noStrike" cap="none">
              <a:solidFill>
                <a:schemeClr val="dk1"/>
              </a:solidFill>
              <a:latin typeface="Arial"/>
              <a:ea typeface="Arial"/>
              <a:cs typeface="Arial"/>
              <a:sym typeface="Arial"/>
            </a:endParaRPr>
          </a:p>
        </p:txBody>
      </p:sp>
      <p:sp>
        <p:nvSpPr>
          <p:cNvPr id="716" name="Google Shape;716;p60:notes"/>
          <p:cNvSpPr>
            <a:spLocks noGrp="1" noRot="1" noChangeAspect="1"/>
          </p:cNvSpPr>
          <p:nvPr>
            <p:ph type="sldImg" idx="2"/>
          </p:nvPr>
        </p:nvSpPr>
        <p:spPr>
          <a:xfrm>
            <a:off x="1143000" y="685800"/>
            <a:ext cx="4568825" cy="3425825"/>
          </a:xfrm>
          <a:custGeom>
            <a:avLst/>
            <a:gdLst/>
            <a:ahLst/>
            <a:cxnLst/>
            <a:rect l="l" t="t" r="r" b="b"/>
            <a:pathLst>
              <a:path w="120000" h="120000" extrusionOk="0">
                <a:moveTo>
                  <a:pt x="0" y="0"/>
                </a:moveTo>
                <a:lnTo>
                  <a:pt x="120000" y="0"/>
                </a:lnTo>
                <a:lnTo>
                  <a:pt x="120000" y="120000"/>
                </a:lnTo>
                <a:lnTo>
                  <a:pt x="0" y="120000"/>
                </a:lnTo>
                <a:close/>
              </a:path>
            </a:pathLst>
          </a:custGeom>
          <a:noFill/>
          <a:ln w="9525" cap="sq" cmpd="sng">
            <a:solidFill>
              <a:srgbClr val="000000"/>
            </a:solidFill>
            <a:prstDash val="solid"/>
            <a:miter lim="8000"/>
            <a:headEnd type="none" w="sm" len="sm"/>
            <a:tailEnd type="none" w="sm" len="sm"/>
          </a:ln>
        </p:spPr>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3"/>
        <p:cNvGrpSpPr/>
        <p:nvPr/>
      </p:nvGrpSpPr>
      <p:grpSpPr>
        <a:xfrm>
          <a:off x="0" y="0"/>
          <a:ext cx="0" cy="0"/>
          <a:chOff x="0" y="0"/>
          <a:chExt cx="0" cy="0"/>
        </a:xfrm>
      </p:grpSpPr>
      <p:sp>
        <p:nvSpPr>
          <p:cNvPr id="724" name="Google Shape;724;p61:notes"/>
          <p:cNvSpPr txBox="1">
            <a:spLocks noGrp="1"/>
          </p:cNvSpPr>
          <p:nvPr>
            <p:ph type="body" idx="1"/>
          </p:nvPr>
        </p:nvSpPr>
        <p:spPr>
          <a:xfrm>
            <a:off x="685800" y="4343400"/>
            <a:ext cx="5483224" cy="4111625"/>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450"/>
              <a:buFont typeface="Arial"/>
              <a:buNone/>
            </a:pPr>
            <a:endParaRPr sz="1800" b="0" i="0" u="none" strike="noStrike" cap="none">
              <a:solidFill>
                <a:schemeClr val="dk1"/>
              </a:solidFill>
              <a:latin typeface="Arial"/>
              <a:ea typeface="Arial"/>
              <a:cs typeface="Arial"/>
              <a:sym typeface="Arial"/>
            </a:endParaRPr>
          </a:p>
        </p:txBody>
      </p:sp>
      <p:sp>
        <p:nvSpPr>
          <p:cNvPr id="725" name="Google Shape;725;p61:notes"/>
          <p:cNvSpPr>
            <a:spLocks noGrp="1" noRot="1" noChangeAspect="1"/>
          </p:cNvSpPr>
          <p:nvPr>
            <p:ph type="sldImg" idx="2"/>
          </p:nvPr>
        </p:nvSpPr>
        <p:spPr>
          <a:xfrm>
            <a:off x="1143000" y="685800"/>
            <a:ext cx="4568825" cy="3425825"/>
          </a:xfrm>
          <a:custGeom>
            <a:avLst/>
            <a:gdLst/>
            <a:ahLst/>
            <a:cxnLst/>
            <a:rect l="l" t="t" r="r" b="b"/>
            <a:pathLst>
              <a:path w="120000" h="120000" extrusionOk="0">
                <a:moveTo>
                  <a:pt x="0" y="0"/>
                </a:moveTo>
                <a:lnTo>
                  <a:pt x="120000" y="0"/>
                </a:lnTo>
                <a:lnTo>
                  <a:pt x="120000" y="120000"/>
                </a:lnTo>
                <a:lnTo>
                  <a:pt x="0" y="120000"/>
                </a:lnTo>
                <a:close/>
              </a:path>
            </a:pathLst>
          </a:custGeom>
          <a:noFill/>
          <a:ln w="9525" cap="sq" cmpd="sng">
            <a:solidFill>
              <a:srgbClr val="000000"/>
            </a:solidFill>
            <a:prstDash val="solid"/>
            <a:miter lim="8000"/>
            <a:headEnd type="none" w="sm" len="sm"/>
            <a:tailEnd type="none" w="sm" len="sm"/>
          </a:ln>
        </p:spPr>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p62:notes"/>
          <p:cNvSpPr txBox="1">
            <a:spLocks noGrp="1"/>
          </p:cNvSpPr>
          <p:nvPr>
            <p:ph type="body" idx="1"/>
          </p:nvPr>
        </p:nvSpPr>
        <p:spPr>
          <a:xfrm>
            <a:off x="685800" y="4343400"/>
            <a:ext cx="5483224" cy="4111625"/>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450"/>
              <a:buFont typeface="Arial"/>
              <a:buNone/>
            </a:pPr>
            <a:endParaRPr sz="1800" b="0" i="0" u="none" strike="noStrike" cap="none">
              <a:solidFill>
                <a:schemeClr val="dk1"/>
              </a:solidFill>
              <a:latin typeface="Arial"/>
              <a:ea typeface="Arial"/>
              <a:cs typeface="Arial"/>
              <a:sym typeface="Arial"/>
            </a:endParaRPr>
          </a:p>
        </p:txBody>
      </p:sp>
      <p:sp>
        <p:nvSpPr>
          <p:cNvPr id="734" name="Google Shape;734;p62:notes"/>
          <p:cNvSpPr>
            <a:spLocks noGrp="1" noRot="1" noChangeAspect="1"/>
          </p:cNvSpPr>
          <p:nvPr>
            <p:ph type="sldImg" idx="2"/>
          </p:nvPr>
        </p:nvSpPr>
        <p:spPr>
          <a:xfrm>
            <a:off x="1143000" y="685800"/>
            <a:ext cx="4568825" cy="3425825"/>
          </a:xfrm>
          <a:custGeom>
            <a:avLst/>
            <a:gdLst/>
            <a:ahLst/>
            <a:cxnLst/>
            <a:rect l="l" t="t" r="r" b="b"/>
            <a:pathLst>
              <a:path w="120000" h="120000" extrusionOk="0">
                <a:moveTo>
                  <a:pt x="0" y="0"/>
                </a:moveTo>
                <a:lnTo>
                  <a:pt x="120000" y="0"/>
                </a:lnTo>
                <a:lnTo>
                  <a:pt x="120000" y="120000"/>
                </a:lnTo>
                <a:lnTo>
                  <a:pt x="0" y="120000"/>
                </a:lnTo>
                <a:close/>
              </a:path>
            </a:pathLst>
          </a:custGeom>
          <a:noFill/>
          <a:ln w="9525" cap="sq" cmpd="sng">
            <a:solidFill>
              <a:srgbClr val="000000"/>
            </a:solidFill>
            <a:prstDash val="solid"/>
            <a:miter lim="8000"/>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7:notes"/>
          <p:cNvSpPr txBox="1"/>
          <p:nvPr/>
        </p:nvSpPr>
        <p:spPr>
          <a:xfrm>
            <a:off x="3884612" y="8685210"/>
            <a:ext cx="2968624" cy="454024"/>
          </a:xfrm>
          <a:prstGeom prst="rect">
            <a:avLst/>
          </a:prstGeom>
          <a:noFill/>
          <a:ln>
            <a:noFill/>
          </a:ln>
        </p:spPr>
        <p:txBody>
          <a:bodyPr spcFirstLastPara="1" wrap="square" lIns="90000" tIns="46800" rIns="90000" bIns="46800" anchor="b" anchorCtr="0">
            <a:noAutofit/>
          </a:bodyPr>
          <a:lstStyle/>
          <a:p>
            <a:pPr marL="215900" marR="0" lvl="0" indent="-215900" algn="r" rtl="0">
              <a:lnSpc>
                <a:spcPct val="100000"/>
              </a:lnSpc>
              <a:spcBef>
                <a:spcPts val="0"/>
              </a:spcBef>
              <a:spcAft>
                <a:spcPts val="0"/>
              </a:spcAft>
              <a:buClr>
                <a:srgbClr val="000000"/>
              </a:buClr>
              <a:buSzPts val="600"/>
              <a:buFont typeface="Arial"/>
              <a:buNone/>
            </a:pPr>
            <a:fld id="{00000000-1234-1234-1234-123412341234}" type="slidenum">
              <a:rPr lang="en-US" sz="2400" b="0" i="0" u="none" strike="noStrike" cap="none">
                <a:solidFill>
                  <a:srgbClr val="000000"/>
                </a:solidFill>
                <a:latin typeface="Arial"/>
                <a:ea typeface="Arial"/>
                <a:cs typeface="Arial"/>
                <a:sym typeface="Arial"/>
              </a:rPr>
              <a:t>8</a:t>
            </a:fld>
            <a:endParaRPr sz="2400" b="0" i="0" u="none" strike="noStrike" cap="none">
              <a:solidFill>
                <a:srgbClr val="000000"/>
              </a:solidFill>
              <a:latin typeface="Arial"/>
              <a:ea typeface="Arial"/>
              <a:cs typeface="Arial"/>
              <a:sym typeface="Arial"/>
            </a:endParaRPr>
          </a:p>
        </p:txBody>
      </p:sp>
      <p:sp>
        <p:nvSpPr>
          <p:cNvPr id="198" name="Google Shape;198;p7:notes"/>
          <p:cNvSpPr>
            <a:spLocks noGrp="1" noRot="1" noChangeAspect="1"/>
          </p:cNvSpPr>
          <p:nvPr>
            <p:ph type="sldImg" idx="2"/>
          </p:nvPr>
        </p:nvSpPr>
        <p:spPr>
          <a:xfrm>
            <a:off x="1143000" y="685800"/>
            <a:ext cx="4570413" cy="3427413"/>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199" name="Google Shape;199;p7:notes"/>
          <p:cNvSpPr txBox="1">
            <a:spLocks noGrp="1"/>
          </p:cNvSpPr>
          <p:nvPr>
            <p:ph type="body" idx="1"/>
          </p:nvPr>
        </p:nvSpPr>
        <p:spPr>
          <a:xfrm>
            <a:off x="685800" y="4343400"/>
            <a:ext cx="5484812" cy="4113211"/>
          </a:xfrm>
          <a:prstGeom prst="rect">
            <a:avLst/>
          </a:prstGeom>
          <a:noFill/>
          <a:ln>
            <a:noFill/>
          </a:ln>
        </p:spPr>
        <p:txBody>
          <a:bodyPr spcFirstLastPara="1" wrap="square" lIns="90000" tIns="46800" rIns="90000" bIns="46800" anchor="ctr" anchorCtr="0">
            <a:noAutofit/>
          </a:bodyPr>
          <a:lstStyle/>
          <a:p>
            <a:pPr marL="0" marR="0" lvl="0" indent="0" algn="l" rtl="0">
              <a:lnSpc>
                <a:spcPct val="100000"/>
              </a:lnSpc>
              <a:spcBef>
                <a:spcPts val="0"/>
              </a:spcBef>
              <a:spcAft>
                <a:spcPts val="0"/>
              </a:spcAft>
              <a:buClr>
                <a:schemeClr val="dk1"/>
              </a:buClr>
              <a:buSzPts val="450"/>
              <a:buFont typeface="Arial"/>
              <a:buNone/>
            </a:pPr>
            <a:r>
              <a:rPr lang="en-US" sz="1800" b="0" i="0" u="none" strike="noStrike" cap="none" dirty="0">
                <a:solidFill>
                  <a:schemeClr val="dk1"/>
                </a:solidFill>
                <a:latin typeface="Arial"/>
                <a:ea typeface="Arial"/>
                <a:cs typeface="Arial"/>
                <a:sym typeface="Arial"/>
              </a:rPr>
              <a:t>I’m a person. I’m not some sort of hormone prescribing machine. Its important to remember transgender people are first and foremost people. I’m liable to be found at the cat shelter, at a gaming/otaku con, or even at an EDM concert. These people have lives outside of transitioning. Ask about them! Get to know them! </a:t>
            </a:r>
            <a:endParaRPr sz="1800" b="0" i="0" u="none" strike="noStrike" cap="none" dirty="0">
              <a:solidFill>
                <a:schemeClr val="dk1"/>
              </a:solidFill>
              <a:latin typeface="Arial"/>
              <a:ea typeface="Arial"/>
              <a:cs typeface="Arial"/>
              <a:sym typeface="Arial"/>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1"/>
        <p:cNvGrpSpPr/>
        <p:nvPr/>
      </p:nvGrpSpPr>
      <p:grpSpPr>
        <a:xfrm>
          <a:off x="0" y="0"/>
          <a:ext cx="0" cy="0"/>
          <a:chOff x="0" y="0"/>
          <a:chExt cx="0" cy="0"/>
        </a:xfrm>
      </p:grpSpPr>
      <p:sp>
        <p:nvSpPr>
          <p:cNvPr id="742" name="Google Shape;742;p63:notes"/>
          <p:cNvSpPr txBox="1">
            <a:spLocks noGrp="1"/>
          </p:cNvSpPr>
          <p:nvPr>
            <p:ph type="body" idx="1"/>
          </p:nvPr>
        </p:nvSpPr>
        <p:spPr>
          <a:xfrm>
            <a:off x="685800" y="4343400"/>
            <a:ext cx="5483224" cy="4111625"/>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450"/>
              <a:buFont typeface="Arial"/>
              <a:buNone/>
            </a:pPr>
            <a:r>
              <a:rPr lang="en-US" sz="1800" b="0" i="0" u="none" strike="noStrike" cap="none" dirty="0" smtClean="0">
                <a:solidFill>
                  <a:schemeClr val="dk1"/>
                </a:solidFill>
                <a:latin typeface="Arial"/>
                <a:ea typeface="Arial"/>
                <a:cs typeface="Arial"/>
                <a:sym typeface="Arial"/>
              </a:rPr>
              <a:t>I’ve seen</a:t>
            </a:r>
            <a:r>
              <a:rPr lang="en-US" sz="1800" b="0" i="0" u="none" strike="noStrike" cap="none" baseline="0" dirty="0" smtClean="0">
                <a:solidFill>
                  <a:schemeClr val="dk1"/>
                </a:solidFill>
                <a:latin typeface="Arial"/>
                <a:ea typeface="Arial"/>
                <a:cs typeface="Arial"/>
                <a:sym typeface="Arial"/>
              </a:rPr>
              <a:t> damn near 1000 post top surgery outcomes. Overwhelmingly, the best top surgeon I have ever seen on planet earth is Dr. Daniel </a:t>
            </a:r>
            <a:r>
              <a:rPr lang="en-US" sz="1800" b="0" i="0" u="none" strike="noStrike" cap="none" baseline="0" dirty="0" err="1" smtClean="0">
                <a:solidFill>
                  <a:schemeClr val="dk1"/>
                </a:solidFill>
                <a:latin typeface="Arial"/>
                <a:ea typeface="Arial"/>
                <a:cs typeface="Arial"/>
                <a:sym typeface="Arial"/>
              </a:rPr>
              <a:t>Medalie</a:t>
            </a:r>
            <a:r>
              <a:rPr lang="en-US" sz="1800" b="0" i="0" u="none" strike="noStrike" cap="none" baseline="0" dirty="0" smtClean="0">
                <a:solidFill>
                  <a:schemeClr val="dk1"/>
                </a:solidFill>
                <a:latin typeface="Arial"/>
                <a:ea typeface="Arial"/>
                <a:cs typeface="Arial"/>
                <a:sym typeface="Arial"/>
              </a:rPr>
              <a:t> in Cleveland OH.  On a scale of 1-10 cosmetic outcome, the worst I’ve ever seen him produce is an 8, and I have seen a few top surgeries to which I couldn’t even tell a surgery was ever even performed. </a:t>
            </a:r>
            <a:endParaRPr sz="1800" b="0" i="0" u="none" strike="noStrike" cap="none" dirty="0">
              <a:solidFill>
                <a:schemeClr val="dk1"/>
              </a:solidFill>
              <a:latin typeface="Arial"/>
              <a:ea typeface="Arial"/>
              <a:cs typeface="Arial"/>
              <a:sym typeface="Arial"/>
            </a:endParaRPr>
          </a:p>
        </p:txBody>
      </p:sp>
      <p:sp>
        <p:nvSpPr>
          <p:cNvPr id="743" name="Google Shape;743;p63:notes"/>
          <p:cNvSpPr>
            <a:spLocks noGrp="1" noRot="1" noChangeAspect="1"/>
          </p:cNvSpPr>
          <p:nvPr>
            <p:ph type="sldImg" idx="2"/>
          </p:nvPr>
        </p:nvSpPr>
        <p:spPr>
          <a:xfrm>
            <a:off x="1143000" y="685800"/>
            <a:ext cx="4568825" cy="3425825"/>
          </a:xfrm>
          <a:custGeom>
            <a:avLst/>
            <a:gdLst/>
            <a:ahLst/>
            <a:cxnLst/>
            <a:rect l="l" t="t" r="r" b="b"/>
            <a:pathLst>
              <a:path w="120000" h="120000" extrusionOk="0">
                <a:moveTo>
                  <a:pt x="0" y="0"/>
                </a:moveTo>
                <a:lnTo>
                  <a:pt x="120000" y="0"/>
                </a:lnTo>
                <a:lnTo>
                  <a:pt x="120000" y="120000"/>
                </a:lnTo>
                <a:lnTo>
                  <a:pt x="0" y="120000"/>
                </a:lnTo>
                <a:close/>
              </a:path>
            </a:pathLst>
          </a:custGeom>
          <a:noFill/>
          <a:ln w="9525" cap="sq" cmpd="sng">
            <a:solidFill>
              <a:srgbClr val="000000"/>
            </a:solidFill>
            <a:prstDash val="solid"/>
            <a:miter lim="8000"/>
            <a:headEnd type="none" w="sm" len="sm"/>
            <a:tailEnd type="none" w="sm" len="sm"/>
          </a:ln>
        </p:spPr>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9"/>
        <p:cNvGrpSpPr/>
        <p:nvPr/>
      </p:nvGrpSpPr>
      <p:grpSpPr>
        <a:xfrm>
          <a:off x="0" y="0"/>
          <a:ext cx="0" cy="0"/>
          <a:chOff x="0" y="0"/>
          <a:chExt cx="0" cy="0"/>
        </a:xfrm>
      </p:grpSpPr>
      <p:sp>
        <p:nvSpPr>
          <p:cNvPr id="750" name="Google Shape;750;p64:notes"/>
          <p:cNvSpPr txBox="1">
            <a:spLocks noGrp="1"/>
          </p:cNvSpPr>
          <p:nvPr>
            <p:ph type="body" idx="1"/>
          </p:nvPr>
        </p:nvSpPr>
        <p:spPr>
          <a:xfrm>
            <a:off x="685800" y="4343400"/>
            <a:ext cx="5483224" cy="4111625"/>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450"/>
              <a:buFont typeface="Arial"/>
              <a:buNone/>
            </a:pPr>
            <a:endParaRPr sz="1800" b="0" i="0" u="none" strike="noStrike" cap="none" dirty="0">
              <a:solidFill>
                <a:schemeClr val="dk1"/>
              </a:solidFill>
              <a:latin typeface="Arial"/>
              <a:ea typeface="Arial"/>
              <a:cs typeface="Arial"/>
              <a:sym typeface="Arial"/>
            </a:endParaRPr>
          </a:p>
        </p:txBody>
      </p:sp>
      <p:sp>
        <p:nvSpPr>
          <p:cNvPr id="751" name="Google Shape;751;p64:notes"/>
          <p:cNvSpPr>
            <a:spLocks noGrp="1" noRot="1" noChangeAspect="1"/>
          </p:cNvSpPr>
          <p:nvPr>
            <p:ph type="sldImg" idx="2"/>
          </p:nvPr>
        </p:nvSpPr>
        <p:spPr>
          <a:xfrm>
            <a:off x="1143000" y="685800"/>
            <a:ext cx="4568825" cy="3425825"/>
          </a:xfrm>
          <a:custGeom>
            <a:avLst/>
            <a:gdLst/>
            <a:ahLst/>
            <a:cxnLst/>
            <a:rect l="l" t="t" r="r" b="b"/>
            <a:pathLst>
              <a:path w="120000" h="120000" extrusionOk="0">
                <a:moveTo>
                  <a:pt x="0" y="0"/>
                </a:moveTo>
                <a:lnTo>
                  <a:pt x="120000" y="0"/>
                </a:lnTo>
                <a:lnTo>
                  <a:pt x="120000" y="120000"/>
                </a:lnTo>
                <a:lnTo>
                  <a:pt x="0" y="120000"/>
                </a:lnTo>
                <a:close/>
              </a:path>
            </a:pathLst>
          </a:custGeom>
          <a:noFill/>
          <a:ln w="9525" cap="sq" cmpd="sng">
            <a:solidFill>
              <a:srgbClr val="000000"/>
            </a:solidFill>
            <a:prstDash val="solid"/>
            <a:miter lim="8000"/>
            <a:headEnd type="none" w="sm" len="sm"/>
            <a:tailEnd type="none" w="sm" len="sm"/>
          </a:ln>
        </p:spPr>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8"/>
        <p:cNvGrpSpPr/>
        <p:nvPr/>
      </p:nvGrpSpPr>
      <p:grpSpPr>
        <a:xfrm>
          <a:off x="0" y="0"/>
          <a:ext cx="0" cy="0"/>
          <a:chOff x="0" y="0"/>
          <a:chExt cx="0" cy="0"/>
        </a:xfrm>
      </p:grpSpPr>
      <p:sp>
        <p:nvSpPr>
          <p:cNvPr id="759" name="Google Shape;759;g645832a77d_0_108:notes"/>
          <p:cNvSpPr txBox="1">
            <a:spLocks noGrp="1"/>
          </p:cNvSpPr>
          <p:nvPr>
            <p:ph type="body" idx="1"/>
          </p:nvPr>
        </p:nvSpPr>
        <p:spPr>
          <a:xfrm>
            <a:off x="685800" y="4343400"/>
            <a:ext cx="5483100" cy="4111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450"/>
              <a:buFont typeface="Arial"/>
              <a:buNone/>
            </a:pPr>
            <a:endParaRPr sz="1800" b="0" i="0" u="none" strike="noStrike" cap="none">
              <a:solidFill>
                <a:schemeClr val="dk1"/>
              </a:solidFill>
              <a:latin typeface="Arial"/>
              <a:ea typeface="Arial"/>
              <a:cs typeface="Arial"/>
              <a:sym typeface="Arial"/>
            </a:endParaRPr>
          </a:p>
        </p:txBody>
      </p:sp>
      <p:sp>
        <p:nvSpPr>
          <p:cNvPr id="760" name="Google Shape;760;g645832a77d_0_108:notes"/>
          <p:cNvSpPr>
            <a:spLocks noGrp="1" noRot="1" noChangeAspect="1"/>
          </p:cNvSpPr>
          <p:nvPr>
            <p:ph type="sldImg" idx="2"/>
          </p:nvPr>
        </p:nvSpPr>
        <p:spPr>
          <a:xfrm>
            <a:off x="1143000" y="685800"/>
            <a:ext cx="4568825" cy="3425825"/>
          </a:xfrm>
          <a:custGeom>
            <a:avLst/>
            <a:gdLst/>
            <a:ahLst/>
            <a:cxnLst/>
            <a:rect l="l" t="t" r="r" b="b"/>
            <a:pathLst>
              <a:path w="120000" h="120000" extrusionOk="0">
                <a:moveTo>
                  <a:pt x="0" y="0"/>
                </a:moveTo>
                <a:lnTo>
                  <a:pt x="120000" y="0"/>
                </a:lnTo>
                <a:lnTo>
                  <a:pt x="120000" y="120000"/>
                </a:lnTo>
                <a:lnTo>
                  <a:pt x="0" y="120000"/>
                </a:lnTo>
                <a:close/>
              </a:path>
            </a:pathLst>
          </a:custGeom>
          <a:noFill/>
          <a:ln w="9525" cap="sq" cmpd="sng">
            <a:solidFill>
              <a:srgbClr val="000000"/>
            </a:solidFill>
            <a:prstDash val="solid"/>
            <a:miter lim="8000"/>
            <a:headEnd type="none" w="sm" len="sm"/>
            <a:tailEnd type="none" w="sm" len="sm"/>
          </a:ln>
        </p:spPr>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5"/>
        <p:cNvGrpSpPr/>
        <p:nvPr/>
      </p:nvGrpSpPr>
      <p:grpSpPr>
        <a:xfrm>
          <a:off x="0" y="0"/>
          <a:ext cx="0" cy="0"/>
          <a:chOff x="0" y="0"/>
          <a:chExt cx="0" cy="0"/>
        </a:xfrm>
      </p:grpSpPr>
      <p:sp>
        <p:nvSpPr>
          <p:cNvPr id="766" name="Google Shape;766;p65:notes"/>
          <p:cNvSpPr txBox="1">
            <a:spLocks noGrp="1"/>
          </p:cNvSpPr>
          <p:nvPr>
            <p:ph type="body" idx="1"/>
          </p:nvPr>
        </p:nvSpPr>
        <p:spPr>
          <a:xfrm>
            <a:off x="685800" y="4343400"/>
            <a:ext cx="5483224" cy="4111625"/>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450"/>
              <a:buFont typeface="Arial"/>
              <a:buNone/>
            </a:pPr>
            <a:r>
              <a:rPr lang="en-US" sz="1800" b="0" i="0" u="none" strike="noStrike" cap="none">
                <a:solidFill>
                  <a:schemeClr val="dk1"/>
                </a:solidFill>
                <a:latin typeface="Arial"/>
                <a:ea typeface="Arial"/>
                <a:cs typeface="Arial"/>
                <a:sym typeface="Arial"/>
              </a:rPr>
              <a:t>The facial bones are some of the only bones in the body which never “stop growing” and can continue to change due to exposure to testosterone and growth hormone over time. Acromegaly is a prime example of this effect. Vocal feminization is done by Dr. James Thomas in Oregon, Dr. Kim at the Yeson voice center in South Korea, and Dr. Haben in new York. </a:t>
            </a:r>
            <a:endParaRPr sz="1800" b="0" i="0" u="none" strike="noStrike" cap="none">
              <a:solidFill>
                <a:schemeClr val="dk1"/>
              </a:solidFill>
              <a:latin typeface="Arial"/>
              <a:ea typeface="Arial"/>
              <a:cs typeface="Arial"/>
              <a:sym typeface="Arial"/>
            </a:endParaRPr>
          </a:p>
        </p:txBody>
      </p:sp>
      <p:sp>
        <p:nvSpPr>
          <p:cNvPr id="767" name="Google Shape;767;p65:notes"/>
          <p:cNvSpPr>
            <a:spLocks noGrp="1" noRot="1" noChangeAspect="1"/>
          </p:cNvSpPr>
          <p:nvPr>
            <p:ph type="sldImg" idx="2"/>
          </p:nvPr>
        </p:nvSpPr>
        <p:spPr>
          <a:xfrm>
            <a:off x="1143000" y="685800"/>
            <a:ext cx="4568825" cy="3425825"/>
          </a:xfrm>
          <a:custGeom>
            <a:avLst/>
            <a:gdLst/>
            <a:ahLst/>
            <a:cxnLst/>
            <a:rect l="l" t="t" r="r" b="b"/>
            <a:pathLst>
              <a:path w="120000" h="120000" extrusionOk="0">
                <a:moveTo>
                  <a:pt x="0" y="0"/>
                </a:moveTo>
                <a:lnTo>
                  <a:pt x="120000" y="0"/>
                </a:lnTo>
                <a:lnTo>
                  <a:pt x="120000" y="120000"/>
                </a:lnTo>
                <a:lnTo>
                  <a:pt x="0" y="120000"/>
                </a:lnTo>
                <a:close/>
              </a:path>
            </a:pathLst>
          </a:custGeom>
          <a:noFill/>
          <a:ln w="9525" cap="sq" cmpd="sng">
            <a:solidFill>
              <a:srgbClr val="000000"/>
            </a:solidFill>
            <a:prstDash val="solid"/>
            <a:miter lim="8000"/>
            <a:headEnd type="none" w="sm" len="sm"/>
            <a:tailEnd type="none" w="sm" len="sm"/>
          </a:ln>
        </p:spPr>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3"/>
        <p:cNvGrpSpPr/>
        <p:nvPr/>
      </p:nvGrpSpPr>
      <p:grpSpPr>
        <a:xfrm>
          <a:off x="0" y="0"/>
          <a:ext cx="0" cy="0"/>
          <a:chOff x="0" y="0"/>
          <a:chExt cx="0" cy="0"/>
        </a:xfrm>
      </p:grpSpPr>
      <p:sp>
        <p:nvSpPr>
          <p:cNvPr id="774" name="Google Shape;774;p66:notes"/>
          <p:cNvSpPr txBox="1">
            <a:spLocks noGrp="1"/>
          </p:cNvSpPr>
          <p:nvPr>
            <p:ph type="body" idx="1"/>
          </p:nvPr>
        </p:nvSpPr>
        <p:spPr>
          <a:xfrm>
            <a:off x="685800" y="4343400"/>
            <a:ext cx="5483224" cy="4111625"/>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450"/>
              <a:buFont typeface="Arial"/>
              <a:buNone/>
            </a:pPr>
            <a:r>
              <a:rPr lang="en-US" sz="1800" b="0" i="0" u="none" strike="noStrike" cap="none">
                <a:solidFill>
                  <a:schemeClr val="dk1"/>
                </a:solidFill>
                <a:latin typeface="Arial"/>
                <a:ea typeface="Arial"/>
                <a:cs typeface="Arial"/>
                <a:sym typeface="Arial"/>
              </a:rPr>
              <a:t>Consider even if it wasn’t, it would likely beat a 40% suicidality rate. </a:t>
            </a:r>
            <a:endParaRPr sz="1800" b="0" i="0" u="none" strike="noStrike" cap="none">
              <a:solidFill>
                <a:schemeClr val="dk1"/>
              </a:solidFill>
              <a:latin typeface="Arial"/>
              <a:ea typeface="Arial"/>
              <a:cs typeface="Arial"/>
              <a:sym typeface="Arial"/>
            </a:endParaRPr>
          </a:p>
        </p:txBody>
      </p:sp>
      <p:sp>
        <p:nvSpPr>
          <p:cNvPr id="775" name="Google Shape;775;p66:notes"/>
          <p:cNvSpPr>
            <a:spLocks noGrp="1" noRot="1" noChangeAspect="1"/>
          </p:cNvSpPr>
          <p:nvPr>
            <p:ph type="sldImg" idx="2"/>
          </p:nvPr>
        </p:nvSpPr>
        <p:spPr>
          <a:xfrm>
            <a:off x="1143000" y="685800"/>
            <a:ext cx="4568825" cy="3425825"/>
          </a:xfrm>
          <a:custGeom>
            <a:avLst/>
            <a:gdLst/>
            <a:ahLst/>
            <a:cxnLst/>
            <a:rect l="l" t="t" r="r" b="b"/>
            <a:pathLst>
              <a:path w="120000" h="120000" extrusionOk="0">
                <a:moveTo>
                  <a:pt x="0" y="0"/>
                </a:moveTo>
                <a:lnTo>
                  <a:pt x="120000" y="0"/>
                </a:lnTo>
                <a:lnTo>
                  <a:pt x="120000" y="120000"/>
                </a:lnTo>
                <a:lnTo>
                  <a:pt x="0" y="120000"/>
                </a:lnTo>
                <a:close/>
              </a:path>
            </a:pathLst>
          </a:custGeom>
          <a:noFill/>
          <a:ln w="9525" cap="sq" cmpd="sng">
            <a:solidFill>
              <a:srgbClr val="000000"/>
            </a:solidFill>
            <a:prstDash val="solid"/>
            <a:miter lim="8000"/>
            <a:headEnd type="none" w="sm" len="sm"/>
            <a:tailEnd type="none" w="sm" len="sm"/>
          </a:ln>
        </p:spPr>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1"/>
        <p:cNvGrpSpPr/>
        <p:nvPr/>
      </p:nvGrpSpPr>
      <p:grpSpPr>
        <a:xfrm>
          <a:off x="0" y="0"/>
          <a:ext cx="0" cy="0"/>
          <a:chOff x="0" y="0"/>
          <a:chExt cx="0" cy="0"/>
        </a:xfrm>
      </p:grpSpPr>
      <p:sp>
        <p:nvSpPr>
          <p:cNvPr id="782" name="Google Shape;782;p67:notes"/>
          <p:cNvSpPr txBox="1">
            <a:spLocks noGrp="1"/>
          </p:cNvSpPr>
          <p:nvPr>
            <p:ph type="body" idx="1"/>
          </p:nvPr>
        </p:nvSpPr>
        <p:spPr>
          <a:xfrm>
            <a:off x="685800" y="4343400"/>
            <a:ext cx="5483224" cy="4111625"/>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450"/>
              <a:buFont typeface="Arial"/>
              <a:buNone/>
            </a:pPr>
            <a:endParaRPr sz="1800" b="0" i="0" u="none" strike="noStrike" cap="none">
              <a:solidFill>
                <a:schemeClr val="dk1"/>
              </a:solidFill>
              <a:latin typeface="Arial"/>
              <a:ea typeface="Arial"/>
              <a:cs typeface="Arial"/>
              <a:sym typeface="Arial"/>
            </a:endParaRPr>
          </a:p>
        </p:txBody>
      </p:sp>
      <p:sp>
        <p:nvSpPr>
          <p:cNvPr id="783" name="Google Shape;783;p67:notes"/>
          <p:cNvSpPr>
            <a:spLocks noGrp="1" noRot="1" noChangeAspect="1"/>
          </p:cNvSpPr>
          <p:nvPr>
            <p:ph type="sldImg" idx="2"/>
          </p:nvPr>
        </p:nvSpPr>
        <p:spPr>
          <a:xfrm>
            <a:off x="1143000" y="685800"/>
            <a:ext cx="4568825" cy="3425825"/>
          </a:xfrm>
          <a:custGeom>
            <a:avLst/>
            <a:gdLst/>
            <a:ahLst/>
            <a:cxnLst/>
            <a:rect l="l" t="t" r="r" b="b"/>
            <a:pathLst>
              <a:path w="120000" h="120000" extrusionOk="0">
                <a:moveTo>
                  <a:pt x="0" y="0"/>
                </a:moveTo>
                <a:lnTo>
                  <a:pt x="120000" y="0"/>
                </a:lnTo>
                <a:lnTo>
                  <a:pt x="120000" y="120000"/>
                </a:lnTo>
                <a:lnTo>
                  <a:pt x="0" y="120000"/>
                </a:lnTo>
                <a:close/>
              </a:path>
            </a:pathLst>
          </a:custGeom>
          <a:noFill/>
          <a:ln w="9525" cap="sq" cmpd="sng">
            <a:solidFill>
              <a:srgbClr val="000000"/>
            </a:solidFill>
            <a:prstDash val="solid"/>
            <a:miter lim="8000"/>
            <a:headEnd type="none" w="sm" len="sm"/>
            <a:tailEnd type="none" w="sm" len="sm"/>
          </a:ln>
        </p:spPr>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
        <p:cNvGrpSpPr/>
        <p:nvPr/>
      </p:nvGrpSpPr>
      <p:grpSpPr>
        <a:xfrm>
          <a:off x="0" y="0"/>
          <a:ext cx="0" cy="0"/>
          <a:chOff x="0" y="0"/>
          <a:chExt cx="0" cy="0"/>
        </a:xfrm>
      </p:grpSpPr>
      <p:sp>
        <p:nvSpPr>
          <p:cNvPr id="791" name="Google Shape;791;p68:notes"/>
          <p:cNvSpPr txBox="1">
            <a:spLocks noGrp="1"/>
          </p:cNvSpPr>
          <p:nvPr>
            <p:ph type="body" idx="1"/>
          </p:nvPr>
        </p:nvSpPr>
        <p:spPr>
          <a:xfrm>
            <a:off x="685800" y="4343400"/>
            <a:ext cx="5483224" cy="4111625"/>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450"/>
              <a:buFont typeface="Arial"/>
              <a:buNone/>
            </a:pPr>
            <a:endParaRPr sz="1800" b="0" i="0" u="none" strike="noStrike" cap="none">
              <a:solidFill>
                <a:schemeClr val="dk1"/>
              </a:solidFill>
              <a:latin typeface="Arial"/>
              <a:ea typeface="Arial"/>
              <a:cs typeface="Arial"/>
              <a:sym typeface="Arial"/>
            </a:endParaRPr>
          </a:p>
        </p:txBody>
      </p:sp>
      <p:sp>
        <p:nvSpPr>
          <p:cNvPr id="792" name="Google Shape;792;p68:notes"/>
          <p:cNvSpPr>
            <a:spLocks noGrp="1" noRot="1" noChangeAspect="1"/>
          </p:cNvSpPr>
          <p:nvPr>
            <p:ph type="sldImg" idx="2"/>
          </p:nvPr>
        </p:nvSpPr>
        <p:spPr>
          <a:xfrm>
            <a:off x="1143000" y="685800"/>
            <a:ext cx="4568825" cy="3425825"/>
          </a:xfrm>
          <a:custGeom>
            <a:avLst/>
            <a:gdLst/>
            <a:ahLst/>
            <a:cxnLst/>
            <a:rect l="l" t="t" r="r" b="b"/>
            <a:pathLst>
              <a:path w="120000" h="120000" extrusionOk="0">
                <a:moveTo>
                  <a:pt x="0" y="0"/>
                </a:moveTo>
                <a:lnTo>
                  <a:pt x="120000" y="0"/>
                </a:lnTo>
                <a:lnTo>
                  <a:pt x="120000" y="120000"/>
                </a:lnTo>
                <a:lnTo>
                  <a:pt x="0" y="120000"/>
                </a:lnTo>
                <a:close/>
              </a:path>
            </a:pathLst>
          </a:custGeom>
          <a:noFill/>
          <a:ln w="9525" cap="sq" cmpd="sng">
            <a:solidFill>
              <a:srgbClr val="000000"/>
            </a:solidFill>
            <a:prstDash val="solid"/>
            <a:miter lim="8000"/>
            <a:headEnd type="none" w="sm" len="sm"/>
            <a:tailEnd type="none" w="sm" len="sm"/>
          </a:ln>
        </p:spPr>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p:cNvGrpSpPr/>
        <p:nvPr/>
      </p:nvGrpSpPr>
      <p:grpSpPr>
        <a:xfrm>
          <a:off x="0" y="0"/>
          <a:ext cx="0" cy="0"/>
          <a:chOff x="0" y="0"/>
          <a:chExt cx="0" cy="0"/>
        </a:xfrm>
      </p:grpSpPr>
      <p:sp>
        <p:nvSpPr>
          <p:cNvPr id="798" name="Google Shape;798;p69:notes"/>
          <p:cNvSpPr txBox="1">
            <a:spLocks noGrp="1"/>
          </p:cNvSpPr>
          <p:nvPr>
            <p:ph type="body" idx="1"/>
          </p:nvPr>
        </p:nvSpPr>
        <p:spPr>
          <a:xfrm>
            <a:off x="685800" y="4343400"/>
            <a:ext cx="5483224" cy="4111625"/>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450"/>
              <a:buFont typeface="Arial"/>
              <a:buNone/>
            </a:pPr>
            <a:endParaRPr sz="1800" b="0" i="0" u="none" strike="noStrike" cap="none">
              <a:solidFill>
                <a:schemeClr val="dk1"/>
              </a:solidFill>
              <a:latin typeface="Arial"/>
              <a:ea typeface="Arial"/>
              <a:cs typeface="Arial"/>
              <a:sym typeface="Arial"/>
            </a:endParaRPr>
          </a:p>
        </p:txBody>
      </p:sp>
      <p:sp>
        <p:nvSpPr>
          <p:cNvPr id="799" name="Google Shape;799;p69:notes"/>
          <p:cNvSpPr>
            <a:spLocks noGrp="1" noRot="1" noChangeAspect="1"/>
          </p:cNvSpPr>
          <p:nvPr>
            <p:ph type="sldImg" idx="2"/>
          </p:nvPr>
        </p:nvSpPr>
        <p:spPr>
          <a:xfrm>
            <a:off x="1143000" y="685800"/>
            <a:ext cx="4568825" cy="3425825"/>
          </a:xfrm>
          <a:custGeom>
            <a:avLst/>
            <a:gdLst/>
            <a:ahLst/>
            <a:cxnLst/>
            <a:rect l="l" t="t" r="r" b="b"/>
            <a:pathLst>
              <a:path w="120000" h="120000" extrusionOk="0">
                <a:moveTo>
                  <a:pt x="0" y="0"/>
                </a:moveTo>
                <a:lnTo>
                  <a:pt x="120000" y="0"/>
                </a:lnTo>
                <a:lnTo>
                  <a:pt x="120000" y="120000"/>
                </a:lnTo>
                <a:lnTo>
                  <a:pt x="0" y="120000"/>
                </a:lnTo>
                <a:close/>
              </a:path>
            </a:pathLst>
          </a:custGeom>
          <a:noFill/>
          <a:ln w="9525" cap="sq" cmpd="sng">
            <a:solidFill>
              <a:srgbClr val="000000"/>
            </a:solidFill>
            <a:prstDash val="solid"/>
            <a:miter lim="8000"/>
            <a:headEnd type="none" w="sm" len="sm"/>
            <a:tailEnd type="none" w="sm" len="sm"/>
          </a:ln>
        </p:spPr>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0"/>
        <p:cNvGrpSpPr/>
        <p:nvPr/>
      </p:nvGrpSpPr>
      <p:grpSpPr>
        <a:xfrm>
          <a:off x="0" y="0"/>
          <a:ext cx="0" cy="0"/>
          <a:chOff x="0" y="0"/>
          <a:chExt cx="0" cy="0"/>
        </a:xfrm>
      </p:grpSpPr>
      <p:sp>
        <p:nvSpPr>
          <p:cNvPr id="811" name="Google Shape;811;p70:notes"/>
          <p:cNvSpPr txBox="1">
            <a:spLocks noGrp="1"/>
          </p:cNvSpPr>
          <p:nvPr>
            <p:ph type="body" idx="1"/>
          </p:nvPr>
        </p:nvSpPr>
        <p:spPr>
          <a:xfrm>
            <a:off x="685800" y="4343400"/>
            <a:ext cx="5483224" cy="4111625"/>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450"/>
              <a:buFont typeface="Arial"/>
              <a:buNone/>
            </a:pPr>
            <a:endParaRPr sz="1800" b="0" i="0" u="none" strike="noStrike" cap="none">
              <a:solidFill>
                <a:schemeClr val="dk1"/>
              </a:solidFill>
              <a:latin typeface="Arial"/>
              <a:ea typeface="Arial"/>
              <a:cs typeface="Arial"/>
              <a:sym typeface="Arial"/>
            </a:endParaRPr>
          </a:p>
        </p:txBody>
      </p:sp>
      <p:sp>
        <p:nvSpPr>
          <p:cNvPr id="812" name="Google Shape;812;p70:notes"/>
          <p:cNvSpPr>
            <a:spLocks noGrp="1" noRot="1" noChangeAspect="1"/>
          </p:cNvSpPr>
          <p:nvPr>
            <p:ph type="sldImg" idx="2"/>
          </p:nvPr>
        </p:nvSpPr>
        <p:spPr>
          <a:xfrm>
            <a:off x="1143000" y="685800"/>
            <a:ext cx="4568825" cy="3425825"/>
          </a:xfrm>
          <a:custGeom>
            <a:avLst/>
            <a:gdLst/>
            <a:ahLst/>
            <a:cxnLst/>
            <a:rect l="l" t="t" r="r" b="b"/>
            <a:pathLst>
              <a:path w="120000" h="120000" extrusionOk="0">
                <a:moveTo>
                  <a:pt x="0" y="0"/>
                </a:moveTo>
                <a:lnTo>
                  <a:pt x="120000" y="0"/>
                </a:lnTo>
                <a:lnTo>
                  <a:pt x="120000" y="120000"/>
                </a:lnTo>
                <a:lnTo>
                  <a:pt x="0" y="120000"/>
                </a:lnTo>
                <a:close/>
              </a:path>
            </a:pathLst>
          </a:custGeom>
          <a:noFill/>
          <a:ln w="9525" cap="sq" cmpd="sng">
            <a:solidFill>
              <a:srgbClr val="000000"/>
            </a:solidFill>
            <a:prstDash val="solid"/>
            <a:miter lim="8000"/>
            <a:headEnd type="none" w="sm" len="sm"/>
            <a:tailEnd type="none" w="sm" len="sm"/>
          </a:ln>
        </p:spPr>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8"/>
        <p:cNvGrpSpPr/>
        <p:nvPr/>
      </p:nvGrpSpPr>
      <p:grpSpPr>
        <a:xfrm>
          <a:off x="0" y="0"/>
          <a:ext cx="0" cy="0"/>
          <a:chOff x="0" y="0"/>
          <a:chExt cx="0" cy="0"/>
        </a:xfrm>
      </p:grpSpPr>
      <p:sp>
        <p:nvSpPr>
          <p:cNvPr id="819" name="Google Shape;819;p71:notes"/>
          <p:cNvSpPr txBox="1">
            <a:spLocks noGrp="1"/>
          </p:cNvSpPr>
          <p:nvPr>
            <p:ph type="body" idx="1"/>
          </p:nvPr>
        </p:nvSpPr>
        <p:spPr>
          <a:xfrm>
            <a:off x="685800" y="4343400"/>
            <a:ext cx="5483224" cy="4111625"/>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450"/>
              <a:buFont typeface="Arial"/>
              <a:buNone/>
            </a:pPr>
            <a:endParaRPr sz="1800" b="0" i="0" u="none" strike="noStrike" cap="none">
              <a:solidFill>
                <a:schemeClr val="dk1"/>
              </a:solidFill>
              <a:latin typeface="Arial"/>
              <a:ea typeface="Arial"/>
              <a:cs typeface="Arial"/>
              <a:sym typeface="Arial"/>
            </a:endParaRPr>
          </a:p>
        </p:txBody>
      </p:sp>
      <p:sp>
        <p:nvSpPr>
          <p:cNvPr id="820" name="Google Shape;820;p71:notes"/>
          <p:cNvSpPr>
            <a:spLocks noGrp="1" noRot="1" noChangeAspect="1"/>
          </p:cNvSpPr>
          <p:nvPr>
            <p:ph type="sldImg" idx="2"/>
          </p:nvPr>
        </p:nvSpPr>
        <p:spPr>
          <a:xfrm>
            <a:off x="1143000" y="685800"/>
            <a:ext cx="4568825" cy="3425825"/>
          </a:xfrm>
          <a:custGeom>
            <a:avLst/>
            <a:gdLst/>
            <a:ahLst/>
            <a:cxnLst/>
            <a:rect l="l" t="t" r="r" b="b"/>
            <a:pathLst>
              <a:path w="120000" h="120000" extrusionOk="0">
                <a:moveTo>
                  <a:pt x="0" y="0"/>
                </a:moveTo>
                <a:lnTo>
                  <a:pt x="120000" y="0"/>
                </a:lnTo>
                <a:lnTo>
                  <a:pt x="120000" y="120000"/>
                </a:lnTo>
                <a:lnTo>
                  <a:pt x="0" y="120000"/>
                </a:lnTo>
                <a:close/>
              </a:path>
            </a:pathLst>
          </a:custGeom>
          <a:noFill/>
          <a:ln w="9525" cap="sq" cmpd="sng">
            <a:solidFill>
              <a:srgbClr val="000000"/>
            </a:solidFill>
            <a:prstDash val="solid"/>
            <a:miter lim="8000"/>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7:notes"/>
          <p:cNvSpPr txBox="1"/>
          <p:nvPr/>
        </p:nvSpPr>
        <p:spPr>
          <a:xfrm>
            <a:off x="3884612" y="8685210"/>
            <a:ext cx="2968624" cy="454024"/>
          </a:xfrm>
          <a:prstGeom prst="rect">
            <a:avLst/>
          </a:prstGeom>
          <a:noFill/>
          <a:ln>
            <a:noFill/>
          </a:ln>
        </p:spPr>
        <p:txBody>
          <a:bodyPr spcFirstLastPara="1" wrap="square" lIns="90000" tIns="46800" rIns="90000" bIns="46800" anchor="b" anchorCtr="0">
            <a:noAutofit/>
          </a:bodyPr>
          <a:lstStyle/>
          <a:p>
            <a:pPr marL="215900" marR="0" lvl="0" indent="-215900" algn="r" rtl="0">
              <a:lnSpc>
                <a:spcPct val="100000"/>
              </a:lnSpc>
              <a:spcBef>
                <a:spcPts val="0"/>
              </a:spcBef>
              <a:spcAft>
                <a:spcPts val="0"/>
              </a:spcAft>
              <a:buClr>
                <a:srgbClr val="000000"/>
              </a:buClr>
              <a:buSzPts val="600"/>
              <a:buFont typeface="Arial"/>
              <a:buNone/>
            </a:pPr>
            <a:fld id="{00000000-1234-1234-1234-123412341234}" type="slidenum">
              <a:rPr lang="en-US" sz="2400" b="0" i="0" u="none" strike="noStrike" cap="none">
                <a:solidFill>
                  <a:srgbClr val="000000"/>
                </a:solidFill>
                <a:latin typeface="Arial"/>
                <a:ea typeface="Arial"/>
                <a:cs typeface="Arial"/>
                <a:sym typeface="Arial"/>
              </a:rPr>
              <a:t>9</a:t>
            </a:fld>
            <a:endParaRPr sz="2400" b="0" i="0" u="none" strike="noStrike" cap="none">
              <a:solidFill>
                <a:srgbClr val="000000"/>
              </a:solidFill>
              <a:latin typeface="Arial"/>
              <a:ea typeface="Arial"/>
              <a:cs typeface="Arial"/>
              <a:sym typeface="Arial"/>
            </a:endParaRPr>
          </a:p>
        </p:txBody>
      </p:sp>
      <p:sp>
        <p:nvSpPr>
          <p:cNvPr id="198" name="Google Shape;198;p7:notes"/>
          <p:cNvSpPr>
            <a:spLocks noGrp="1" noRot="1" noChangeAspect="1"/>
          </p:cNvSpPr>
          <p:nvPr>
            <p:ph type="sldImg" idx="2"/>
          </p:nvPr>
        </p:nvSpPr>
        <p:spPr>
          <a:xfrm>
            <a:off x="1143000" y="685800"/>
            <a:ext cx="4570413" cy="3427413"/>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199" name="Google Shape;199;p7:notes"/>
          <p:cNvSpPr txBox="1">
            <a:spLocks noGrp="1"/>
          </p:cNvSpPr>
          <p:nvPr>
            <p:ph type="body" idx="1"/>
          </p:nvPr>
        </p:nvSpPr>
        <p:spPr>
          <a:xfrm>
            <a:off x="685800" y="4343400"/>
            <a:ext cx="5484812" cy="4113211"/>
          </a:xfrm>
          <a:prstGeom prst="rect">
            <a:avLst/>
          </a:prstGeom>
          <a:noFill/>
          <a:ln>
            <a:noFill/>
          </a:ln>
        </p:spPr>
        <p:txBody>
          <a:bodyPr spcFirstLastPara="1" wrap="square" lIns="90000" tIns="46800" rIns="90000" bIns="46800" anchor="ctr" anchorCtr="0">
            <a:noAutofit/>
          </a:bodyPr>
          <a:lstStyle/>
          <a:p>
            <a:pPr marL="0" marR="0" lvl="0" indent="0" algn="l" rtl="0">
              <a:lnSpc>
                <a:spcPct val="100000"/>
              </a:lnSpc>
              <a:spcBef>
                <a:spcPts val="0"/>
              </a:spcBef>
              <a:spcAft>
                <a:spcPts val="0"/>
              </a:spcAft>
              <a:buClr>
                <a:schemeClr val="dk1"/>
              </a:buClr>
              <a:buSzPts val="450"/>
              <a:buFont typeface="Arial"/>
              <a:buNone/>
            </a:pPr>
            <a:r>
              <a:rPr lang="en-US" sz="1800" b="0" i="0" u="none" strike="noStrike" cap="none" dirty="0">
                <a:solidFill>
                  <a:schemeClr val="dk1"/>
                </a:solidFill>
                <a:latin typeface="Arial"/>
                <a:ea typeface="Arial"/>
                <a:cs typeface="Arial"/>
                <a:sym typeface="Arial"/>
              </a:rPr>
              <a:t>I’m a person. I’m not some sort of hormone prescribing machine. Its important to remember transgender people are first and foremost people. I’m liable to be found at the cat shelter, at a gaming/otaku con, or even at an EDM concert. These people have lives outside of transitioning. Ask about them! Get to know them! </a:t>
            </a:r>
            <a:endParaRPr sz="1800" b="0" i="0" u="none" strike="noStrike" cap="none" dirty="0">
              <a:solidFill>
                <a:schemeClr val="dk1"/>
              </a:solidFill>
              <a:latin typeface="Arial"/>
              <a:ea typeface="Arial"/>
              <a:cs typeface="Arial"/>
              <a:sym typeface="Arial"/>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5"/>
        <p:cNvGrpSpPr/>
        <p:nvPr/>
      </p:nvGrpSpPr>
      <p:grpSpPr>
        <a:xfrm>
          <a:off x="0" y="0"/>
          <a:ext cx="0" cy="0"/>
          <a:chOff x="0" y="0"/>
          <a:chExt cx="0" cy="0"/>
        </a:xfrm>
      </p:grpSpPr>
      <p:sp>
        <p:nvSpPr>
          <p:cNvPr id="826" name="Google Shape;826;p72:notes"/>
          <p:cNvSpPr txBox="1">
            <a:spLocks noGrp="1"/>
          </p:cNvSpPr>
          <p:nvPr>
            <p:ph type="body" idx="1"/>
          </p:nvPr>
        </p:nvSpPr>
        <p:spPr>
          <a:xfrm>
            <a:off x="685800" y="4343400"/>
            <a:ext cx="5483224" cy="4111625"/>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450"/>
              <a:buFont typeface="Arial"/>
              <a:buNone/>
            </a:pPr>
            <a:endParaRPr sz="1800" b="0" i="0" u="none" strike="noStrike" cap="none">
              <a:solidFill>
                <a:schemeClr val="dk1"/>
              </a:solidFill>
              <a:latin typeface="Arial"/>
              <a:ea typeface="Arial"/>
              <a:cs typeface="Arial"/>
              <a:sym typeface="Arial"/>
            </a:endParaRPr>
          </a:p>
        </p:txBody>
      </p:sp>
      <p:sp>
        <p:nvSpPr>
          <p:cNvPr id="827" name="Google Shape;827;p72:notes"/>
          <p:cNvSpPr>
            <a:spLocks noGrp="1" noRot="1" noChangeAspect="1"/>
          </p:cNvSpPr>
          <p:nvPr>
            <p:ph type="sldImg" idx="2"/>
          </p:nvPr>
        </p:nvSpPr>
        <p:spPr>
          <a:xfrm>
            <a:off x="1143000" y="685800"/>
            <a:ext cx="4568825" cy="3425825"/>
          </a:xfrm>
          <a:custGeom>
            <a:avLst/>
            <a:gdLst/>
            <a:ahLst/>
            <a:cxnLst/>
            <a:rect l="l" t="t" r="r" b="b"/>
            <a:pathLst>
              <a:path w="120000" h="120000" extrusionOk="0">
                <a:moveTo>
                  <a:pt x="0" y="0"/>
                </a:moveTo>
                <a:lnTo>
                  <a:pt x="120000" y="0"/>
                </a:lnTo>
                <a:lnTo>
                  <a:pt x="120000" y="120000"/>
                </a:lnTo>
                <a:lnTo>
                  <a:pt x="0" y="120000"/>
                </a:lnTo>
                <a:close/>
              </a:path>
            </a:pathLst>
          </a:custGeom>
          <a:noFill/>
          <a:ln w="9525" cap="sq" cmpd="sng">
            <a:solidFill>
              <a:srgbClr val="000000"/>
            </a:solidFill>
            <a:prstDash val="solid"/>
            <a:miter lim="8000"/>
            <a:headEnd type="none" w="sm" len="sm"/>
            <a:tailEnd type="none" w="sm" len="sm"/>
          </a:ln>
        </p:spPr>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1"/>
        <p:cNvGrpSpPr/>
        <p:nvPr/>
      </p:nvGrpSpPr>
      <p:grpSpPr>
        <a:xfrm>
          <a:off x="0" y="0"/>
          <a:ext cx="0" cy="0"/>
          <a:chOff x="0" y="0"/>
          <a:chExt cx="0" cy="0"/>
        </a:xfrm>
      </p:grpSpPr>
      <p:sp>
        <p:nvSpPr>
          <p:cNvPr id="832" name="Google Shape;832;p73:notes"/>
          <p:cNvSpPr txBox="1">
            <a:spLocks noGrp="1"/>
          </p:cNvSpPr>
          <p:nvPr>
            <p:ph type="body" idx="1"/>
          </p:nvPr>
        </p:nvSpPr>
        <p:spPr>
          <a:xfrm>
            <a:off x="685800" y="4343400"/>
            <a:ext cx="5483224" cy="4111625"/>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833" name="Google Shape;833;p73:notes"/>
          <p:cNvSpPr>
            <a:spLocks noGrp="1" noRot="1" noChangeAspect="1"/>
          </p:cNvSpPr>
          <p:nvPr>
            <p:ph type="sldImg" idx="2"/>
          </p:nvPr>
        </p:nvSpPr>
        <p:spPr>
          <a:xfrm>
            <a:off x="1143000" y="685800"/>
            <a:ext cx="4568825" cy="3425825"/>
          </a:xfrm>
          <a:custGeom>
            <a:avLst/>
            <a:gdLst/>
            <a:ahLst/>
            <a:cxnLst/>
            <a:rect l="l" t="t" r="r" b="b"/>
            <a:pathLst>
              <a:path w="120000" h="120000" extrusionOk="0">
                <a:moveTo>
                  <a:pt x="0" y="0"/>
                </a:moveTo>
                <a:lnTo>
                  <a:pt x="120000" y="0"/>
                </a:lnTo>
                <a:lnTo>
                  <a:pt x="120000" y="120000"/>
                </a:lnTo>
                <a:lnTo>
                  <a:pt x="0" y="120000"/>
                </a:lnTo>
                <a:close/>
              </a:path>
            </a:pathLst>
          </a:custGeom>
          <a:noFill/>
          <a:ln w="9525" cap="sq" cmpd="sng">
            <a:solidFill>
              <a:srgbClr val="000000"/>
            </a:solidFill>
            <a:prstDash val="solid"/>
            <a:miter lim="8000"/>
            <a:headEnd type="none" w="sm" len="sm"/>
            <a:tailEnd type="none" w="sm" len="sm"/>
          </a:ln>
        </p:spPr>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8"/>
        <p:cNvGrpSpPr/>
        <p:nvPr/>
      </p:nvGrpSpPr>
      <p:grpSpPr>
        <a:xfrm>
          <a:off x="0" y="0"/>
          <a:ext cx="0" cy="0"/>
          <a:chOff x="0" y="0"/>
          <a:chExt cx="0" cy="0"/>
        </a:xfrm>
      </p:grpSpPr>
      <p:sp>
        <p:nvSpPr>
          <p:cNvPr id="839" name="Google Shape;839;p74:notes"/>
          <p:cNvSpPr txBox="1"/>
          <p:nvPr/>
        </p:nvSpPr>
        <p:spPr>
          <a:xfrm>
            <a:off x="3884612" y="8685210"/>
            <a:ext cx="2968624" cy="454024"/>
          </a:xfrm>
          <a:prstGeom prst="rect">
            <a:avLst/>
          </a:prstGeom>
          <a:noFill/>
          <a:ln>
            <a:noFill/>
          </a:ln>
        </p:spPr>
        <p:txBody>
          <a:bodyPr spcFirstLastPara="1" wrap="square" lIns="90000" tIns="46800" rIns="90000" bIns="46800" anchor="b" anchorCtr="0">
            <a:noAutofit/>
          </a:bodyPr>
          <a:lstStyle/>
          <a:p>
            <a:pPr marL="215900" marR="0" lvl="0" indent="-215900" algn="r" rtl="0">
              <a:lnSpc>
                <a:spcPct val="100000"/>
              </a:lnSpc>
              <a:spcBef>
                <a:spcPts val="0"/>
              </a:spcBef>
              <a:spcAft>
                <a:spcPts val="0"/>
              </a:spcAft>
              <a:buClr>
                <a:srgbClr val="000000"/>
              </a:buClr>
              <a:buSzPts val="600"/>
              <a:buFont typeface="Arial"/>
              <a:buNone/>
            </a:pPr>
            <a:fld id="{00000000-1234-1234-1234-123412341234}" type="slidenum">
              <a:rPr lang="en-US" sz="2400" b="0" i="0" u="none" strike="noStrike" cap="none">
                <a:solidFill>
                  <a:srgbClr val="000000"/>
                </a:solidFill>
                <a:latin typeface="Arial"/>
                <a:ea typeface="Arial"/>
                <a:cs typeface="Arial"/>
                <a:sym typeface="Arial"/>
              </a:rPr>
              <a:t>92</a:t>
            </a:fld>
            <a:endParaRPr sz="2400" b="0" i="0" u="none" strike="noStrike" cap="none">
              <a:solidFill>
                <a:srgbClr val="000000"/>
              </a:solidFill>
              <a:latin typeface="Arial"/>
              <a:ea typeface="Arial"/>
              <a:cs typeface="Arial"/>
              <a:sym typeface="Arial"/>
            </a:endParaRPr>
          </a:p>
        </p:txBody>
      </p:sp>
      <p:sp>
        <p:nvSpPr>
          <p:cNvPr id="840" name="Google Shape;840;p74:notes"/>
          <p:cNvSpPr>
            <a:spLocks noGrp="1" noRot="1" noChangeAspect="1"/>
          </p:cNvSpPr>
          <p:nvPr>
            <p:ph type="sldImg" idx="2"/>
          </p:nvPr>
        </p:nvSpPr>
        <p:spPr>
          <a:xfrm>
            <a:off x="1143000" y="685800"/>
            <a:ext cx="4570413" cy="3427413"/>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841" name="Google Shape;841;p74:notes"/>
          <p:cNvSpPr txBox="1">
            <a:spLocks noGrp="1"/>
          </p:cNvSpPr>
          <p:nvPr>
            <p:ph type="body" idx="1"/>
          </p:nvPr>
        </p:nvSpPr>
        <p:spPr>
          <a:xfrm>
            <a:off x="685800" y="4343400"/>
            <a:ext cx="5484812" cy="4113211"/>
          </a:xfrm>
          <a:prstGeom prst="rect">
            <a:avLst/>
          </a:prstGeom>
          <a:noFill/>
          <a:ln>
            <a:noFill/>
          </a:ln>
        </p:spPr>
        <p:txBody>
          <a:bodyPr spcFirstLastPara="1" wrap="square" lIns="90000" tIns="46800" rIns="90000" bIns="46800" anchor="ctr" anchorCtr="0">
            <a:noAutofit/>
          </a:bodyPr>
          <a:lstStyle/>
          <a:p>
            <a:pPr marL="0" marR="0" lvl="0" indent="0" algn="l" rtl="0">
              <a:lnSpc>
                <a:spcPct val="100000"/>
              </a:lnSpc>
              <a:spcBef>
                <a:spcPts val="0"/>
              </a:spcBef>
              <a:spcAft>
                <a:spcPts val="0"/>
              </a:spcAft>
              <a:buClr>
                <a:schemeClr val="dk1"/>
              </a:buClr>
              <a:buSzPts val="450"/>
              <a:buFont typeface="Arial"/>
              <a:buNone/>
            </a:pPr>
            <a:endParaRPr sz="18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9"/>
        <p:cNvGrpSpPr/>
        <p:nvPr/>
      </p:nvGrpSpPr>
      <p:grpSpPr>
        <a:xfrm>
          <a:off x="0" y="0"/>
          <a:ext cx="0" cy="0"/>
          <a:chOff x="0" y="0"/>
          <a:chExt cx="0" cy="0"/>
        </a:xfrm>
      </p:grpSpPr>
      <p:sp>
        <p:nvSpPr>
          <p:cNvPr id="850" name="Google Shape;850;p75:notes"/>
          <p:cNvSpPr>
            <a:spLocks noGrp="1" noRot="1" noChangeAspect="1"/>
          </p:cNvSpPr>
          <p:nvPr>
            <p:ph type="sldImg" idx="2"/>
          </p:nvPr>
        </p:nvSpPr>
        <p:spPr>
          <a:xfrm>
            <a:off x="1143000" y="685800"/>
            <a:ext cx="4568825" cy="3425825"/>
          </a:xfrm>
          <a:custGeom>
            <a:avLst/>
            <a:gdLst/>
            <a:ahLst/>
            <a:cxnLst/>
            <a:rect l="l" t="t" r="r" b="b"/>
            <a:pathLst>
              <a:path w="120000" h="120000" extrusionOk="0">
                <a:moveTo>
                  <a:pt x="0" y="0"/>
                </a:moveTo>
                <a:lnTo>
                  <a:pt x="120000" y="0"/>
                </a:lnTo>
                <a:lnTo>
                  <a:pt x="120000" y="120000"/>
                </a:lnTo>
                <a:lnTo>
                  <a:pt x="0" y="120000"/>
                </a:lnTo>
                <a:close/>
              </a:path>
            </a:pathLst>
          </a:custGeom>
          <a:noFill/>
          <a:ln w="9525" cap="sq" cmpd="sng">
            <a:solidFill>
              <a:srgbClr val="000000"/>
            </a:solidFill>
            <a:prstDash val="solid"/>
            <a:miter lim="8000"/>
            <a:headEnd type="none" w="sm" len="sm"/>
            <a:tailEnd type="none" w="sm" len="sm"/>
          </a:ln>
        </p:spPr>
      </p:sp>
      <p:sp>
        <p:nvSpPr>
          <p:cNvPr id="851" name="Google Shape;851;p75:notes"/>
          <p:cNvSpPr txBox="1">
            <a:spLocks noGrp="1"/>
          </p:cNvSpPr>
          <p:nvPr>
            <p:ph type="body" idx="1"/>
          </p:nvPr>
        </p:nvSpPr>
        <p:spPr>
          <a:xfrm>
            <a:off x="685800" y="4343400"/>
            <a:ext cx="5483224" cy="4111625"/>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450"/>
              <a:buFont typeface="Arial"/>
              <a:buNone/>
            </a:pPr>
            <a:endParaRPr sz="1800" b="0" i="0" u="none" strike="noStrike" cap="none">
              <a:solidFill>
                <a:schemeClr val="dk1"/>
              </a:solidFill>
              <a:latin typeface="Arial"/>
              <a:ea typeface="Arial"/>
              <a:cs typeface="Arial"/>
              <a:sym typeface="Arial"/>
            </a:endParaRPr>
          </a:p>
        </p:txBody>
      </p:sp>
      <p:sp>
        <p:nvSpPr>
          <p:cNvPr id="852" name="Google Shape;852;p75:notes"/>
          <p:cNvSpPr txBox="1">
            <a:spLocks noGrp="1"/>
          </p:cNvSpPr>
          <p:nvPr>
            <p:ph type="sldNum" idx="12"/>
          </p:nvPr>
        </p:nvSpPr>
        <p:spPr>
          <a:xfrm>
            <a:off x="3884612" y="8685210"/>
            <a:ext cx="2968624" cy="454024"/>
          </a:xfrm>
          <a:prstGeom prst="rect">
            <a:avLst/>
          </a:prstGeom>
          <a:noFill/>
          <a:ln>
            <a:noFill/>
          </a:ln>
        </p:spPr>
        <p:txBody>
          <a:bodyPr spcFirstLastPara="1" wrap="square" lIns="90000" tIns="46800" rIns="90000" bIns="46800" anchor="b" anchorCtr="0">
            <a:noAutofit/>
          </a:bodyPr>
          <a:lstStyle/>
          <a:p>
            <a:pPr marL="215900" marR="0" lvl="0" indent="-215900" algn="r" rtl="0">
              <a:lnSpc>
                <a:spcPct val="100000"/>
              </a:lnSpc>
              <a:spcBef>
                <a:spcPts val="0"/>
              </a:spcBef>
              <a:spcAft>
                <a:spcPts val="0"/>
              </a:spcAft>
              <a:buClr>
                <a:srgbClr val="000000"/>
              </a:buClr>
              <a:buSzPts val="300"/>
              <a:buFont typeface="Times New Roman"/>
              <a:buNone/>
            </a:pPr>
            <a:fld id="{00000000-1234-1234-1234-123412341234}" type="slidenum">
              <a:rPr lang="en-US" sz="1200" b="0" i="0" u="none" strike="noStrike" cap="none">
                <a:solidFill>
                  <a:srgbClr val="000000"/>
                </a:solidFill>
                <a:latin typeface="Times New Roman"/>
                <a:ea typeface="Times New Roman"/>
                <a:cs typeface="Times New Roman"/>
                <a:sym typeface="Times New Roman"/>
              </a:rPr>
              <a:t>93</a:t>
            </a:fld>
            <a:endParaRPr sz="1200" b="0" i="0" u="none" strike="noStrike" cap="non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8"/>
        <p:cNvGrpSpPr/>
        <p:nvPr/>
      </p:nvGrpSpPr>
      <p:grpSpPr>
        <a:xfrm>
          <a:off x="0" y="0"/>
          <a:ext cx="0" cy="0"/>
          <a:chOff x="0" y="0"/>
          <a:chExt cx="0" cy="0"/>
        </a:xfrm>
      </p:grpSpPr>
      <p:sp>
        <p:nvSpPr>
          <p:cNvPr id="859" name="Google Shape;859;p76:notes"/>
          <p:cNvSpPr txBox="1">
            <a:spLocks noGrp="1"/>
          </p:cNvSpPr>
          <p:nvPr>
            <p:ph type="body" idx="1"/>
          </p:nvPr>
        </p:nvSpPr>
        <p:spPr>
          <a:xfrm>
            <a:off x="685800" y="4343400"/>
            <a:ext cx="5483224" cy="4111625"/>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860" name="Google Shape;860;p76:notes"/>
          <p:cNvSpPr>
            <a:spLocks noGrp="1" noRot="1" noChangeAspect="1"/>
          </p:cNvSpPr>
          <p:nvPr>
            <p:ph type="sldImg" idx="2"/>
          </p:nvPr>
        </p:nvSpPr>
        <p:spPr>
          <a:xfrm>
            <a:off x="1143000" y="685800"/>
            <a:ext cx="4568825" cy="3425825"/>
          </a:xfrm>
          <a:custGeom>
            <a:avLst/>
            <a:gdLst/>
            <a:ahLst/>
            <a:cxnLst/>
            <a:rect l="l" t="t" r="r" b="b"/>
            <a:pathLst>
              <a:path w="120000" h="120000" extrusionOk="0">
                <a:moveTo>
                  <a:pt x="0" y="0"/>
                </a:moveTo>
                <a:lnTo>
                  <a:pt x="120000" y="0"/>
                </a:lnTo>
                <a:lnTo>
                  <a:pt x="120000" y="120000"/>
                </a:lnTo>
                <a:lnTo>
                  <a:pt x="0" y="120000"/>
                </a:lnTo>
                <a:close/>
              </a:path>
            </a:pathLst>
          </a:custGeom>
          <a:noFill/>
          <a:ln w="9525" cap="sq" cmpd="sng">
            <a:solidFill>
              <a:srgbClr val="000000"/>
            </a:solidFill>
            <a:prstDash val="solid"/>
            <a:miter lim="8000"/>
            <a:headEnd type="none" w="sm" len="sm"/>
            <a:tailEnd type="none" w="sm" len="sm"/>
          </a:ln>
        </p:spPr>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5"/>
        <p:cNvGrpSpPr/>
        <p:nvPr/>
      </p:nvGrpSpPr>
      <p:grpSpPr>
        <a:xfrm>
          <a:off x="0" y="0"/>
          <a:ext cx="0" cy="0"/>
          <a:chOff x="0" y="0"/>
          <a:chExt cx="0" cy="0"/>
        </a:xfrm>
      </p:grpSpPr>
      <p:sp>
        <p:nvSpPr>
          <p:cNvPr id="866" name="Google Shape;866;p77:notes"/>
          <p:cNvSpPr txBox="1">
            <a:spLocks noGrp="1"/>
          </p:cNvSpPr>
          <p:nvPr>
            <p:ph type="body" idx="1"/>
          </p:nvPr>
        </p:nvSpPr>
        <p:spPr>
          <a:xfrm>
            <a:off x="685800" y="4343400"/>
            <a:ext cx="5483224" cy="4111625"/>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867" name="Google Shape;867;p77:notes"/>
          <p:cNvSpPr>
            <a:spLocks noGrp="1" noRot="1" noChangeAspect="1"/>
          </p:cNvSpPr>
          <p:nvPr>
            <p:ph type="sldImg" idx="2"/>
          </p:nvPr>
        </p:nvSpPr>
        <p:spPr>
          <a:xfrm>
            <a:off x="1143000" y="685800"/>
            <a:ext cx="4568825" cy="3425825"/>
          </a:xfrm>
          <a:custGeom>
            <a:avLst/>
            <a:gdLst/>
            <a:ahLst/>
            <a:cxnLst/>
            <a:rect l="l" t="t" r="r" b="b"/>
            <a:pathLst>
              <a:path w="120000" h="120000" extrusionOk="0">
                <a:moveTo>
                  <a:pt x="0" y="0"/>
                </a:moveTo>
                <a:lnTo>
                  <a:pt x="120000" y="0"/>
                </a:lnTo>
                <a:lnTo>
                  <a:pt x="120000" y="120000"/>
                </a:lnTo>
                <a:lnTo>
                  <a:pt x="0" y="120000"/>
                </a:lnTo>
                <a:close/>
              </a:path>
            </a:pathLst>
          </a:custGeom>
          <a:noFill/>
          <a:ln w="9525" cap="sq" cmpd="sng">
            <a:solidFill>
              <a:srgbClr val="000000"/>
            </a:solidFill>
            <a:prstDash val="solid"/>
            <a:miter lim="8000"/>
            <a:headEnd type="none" w="sm" len="sm"/>
            <a:tailEnd type="none" w="sm" len="sm"/>
          </a:ln>
        </p:spPr>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3"/>
        <p:cNvGrpSpPr/>
        <p:nvPr/>
      </p:nvGrpSpPr>
      <p:grpSpPr>
        <a:xfrm>
          <a:off x="0" y="0"/>
          <a:ext cx="0" cy="0"/>
          <a:chOff x="0" y="0"/>
          <a:chExt cx="0" cy="0"/>
        </a:xfrm>
      </p:grpSpPr>
      <p:sp>
        <p:nvSpPr>
          <p:cNvPr id="874" name="Google Shape;874;p78:notes"/>
          <p:cNvSpPr txBox="1">
            <a:spLocks noGrp="1"/>
          </p:cNvSpPr>
          <p:nvPr>
            <p:ph type="body" idx="1"/>
          </p:nvPr>
        </p:nvSpPr>
        <p:spPr>
          <a:xfrm>
            <a:off x="685800" y="4343400"/>
            <a:ext cx="5483224" cy="4111625"/>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875" name="Google Shape;875;p78:notes"/>
          <p:cNvSpPr>
            <a:spLocks noGrp="1" noRot="1" noChangeAspect="1"/>
          </p:cNvSpPr>
          <p:nvPr>
            <p:ph type="sldImg" idx="2"/>
          </p:nvPr>
        </p:nvSpPr>
        <p:spPr>
          <a:xfrm>
            <a:off x="1143000" y="685800"/>
            <a:ext cx="4568825" cy="3425825"/>
          </a:xfrm>
          <a:custGeom>
            <a:avLst/>
            <a:gdLst/>
            <a:ahLst/>
            <a:cxnLst/>
            <a:rect l="l" t="t" r="r" b="b"/>
            <a:pathLst>
              <a:path w="120000" h="120000" extrusionOk="0">
                <a:moveTo>
                  <a:pt x="0" y="0"/>
                </a:moveTo>
                <a:lnTo>
                  <a:pt x="120000" y="0"/>
                </a:lnTo>
                <a:lnTo>
                  <a:pt x="120000" y="120000"/>
                </a:lnTo>
                <a:lnTo>
                  <a:pt x="0" y="120000"/>
                </a:lnTo>
                <a:close/>
              </a:path>
            </a:pathLst>
          </a:custGeom>
          <a:noFill/>
          <a:ln w="9525" cap="sq" cmpd="sng">
            <a:solidFill>
              <a:srgbClr val="000000"/>
            </a:solidFill>
            <a:prstDash val="solid"/>
            <a:miter lim="8000"/>
            <a:headEnd type="none" w="sm" len="sm"/>
            <a:tailEnd type="none" w="sm" len="sm"/>
          </a:ln>
        </p:spPr>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4"/>
        <p:cNvGrpSpPr/>
        <p:nvPr/>
      </p:nvGrpSpPr>
      <p:grpSpPr>
        <a:xfrm>
          <a:off x="0" y="0"/>
          <a:ext cx="0" cy="0"/>
          <a:chOff x="0" y="0"/>
          <a:chExt cx="0" cy="0"/>
        </a:xfrm>
      </p:grpSpPr>
      <p:sp>
        <p:nvSpPr>
          <p:cNvPr id="885" name="Google Shape;885;p79:notes"/>
          <p:cNvSpPr txBox="1">
            <a:spLocks noGrp="1"/>
          </p:cNvSpPr>
          <p:nvPr>
            <p:ph type="body" idx="1"/>
          </p:nvPr>
        </p:nvSpPr>
        <p:spPr>
          <a:xfrm>
            <a:off x="685800" y="4343400"/>
            <a:ext cx="5483224" cy="4111625"/>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886" name="Google Shape;886;p79:notes"/>
          <p:cNvSpPr>
            <a:spLocks noGrp="1" noRot="1" noChangeAspect="1"/>
          </p:cNvSpPr>
          <p:nvPr>
            <p:ph type="sldImg" idx="2"/>
          </p:nvPr>
        </p:nvSpPr>
        <p:spPr>
          <a:xfrm>
            <a:off x="1143000" y="685800"/>
            <a:ext cx="4568825" cy="3425825"/>
          </a:xfrm>
          <a:custGeom>
            <a:avLst/>
            <a:gdLst/>
            <a:ahLst/>
            <a:cxnLst/>
            <a:rect l="l" t="t" r="r" b="b"/>
            <a:pathLst>
              <a:path w="120000" h="120000" extrusionOk="0">
                <a:moveTo>
                  <a:pt x="0" y="0"/>
                </a:moveTo>
                <a:lnTo>
                  <a:pt x="120000" y="0"/>
                </a:lnTo>
                <a:lnTo>
                  <a:pt x="120000" y="120000"/>
                </a:lnTo>
                <a:lnTo>
                  <a:pt x="0" y="120000"/>
                </a:lnTo>
                <a:close/>
              </a:path>
            </a:pathLst>
          </a:custGeom>
          <a:noFill/>
          <a:ln w="9525" cap="sq" cmpd="sng">
            <a:solidFill>
              <a:srgbClr val="000000"/>
            </a:solidFill>
            <a:prstDash val="solid"/>
            <a:miter lim="8000"/>
            <a:headEnd type="none" w="sm" len="sm"/>
            <a:tailEnd type="none" w="sm" len="sm"/>
          </a:ln>
        </p:spPr>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5"/>
        <p:cNvGrpSpPr/>
        <p:nvPr/>
      </p:nvGrpSpPr>
      <p:grpSpPr>
        <a:xfrm>
          <a:off x="0" y="0"/>
          <a:ext cx="0" cy="0"/>
          <a:chOff x="0" y="0"/>
          <a:chExt cx="0" cy="0"/>
        </a:xfrm>
      </p:grpSpPr>
      <p:sp>
        <p:nvSpPr>
          <p:cNvPr id="896" name="Google Shape;896;p80:notes"/>
          <p:cNvSpPr txBox="1">
            <a:spLocks noGrp="1"/>
          </p:cNvSpPr>
          <p:nvPr>
            <p:ph type="body" idx="1"/>
          </p:nvPr>
        </p:nvSpPr>
        <p:spPr>
          <a:xfrm>
            <a:off x="685800" y="4343400"/>
            <a:ext cx="5483224" cy="4111625"/>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897" name="Google Shape;897;p80:notes"/>
          <p:cNvSpPr>
            <a:spLocks noGrp="1" noRot="1" noChangeAspect="1"/>
          </p:cNvSpPr>
          <p:nvPr>
            <p:ph type="sldImg" idx="2"/>
          </p:nvPr>
        </p:nvSpPr>
        <p:spPr>
          <a:xfrm>
            <a:off x="1143000" y="685800"/>
            <a:ext cx="4568825" cy="3425825"/>
          </a:xfrm>
          <a:custGeom>
            <a:avLst/>
            <a:gdLst/>
            <a:ahLst/>
            <a:cxnLst/>
            <a:rect l="l" t="t" r="r" b="b"/>
            <a:pathLst>
              <a:path w="120000" h="120000" extrusionOk="0">
                <a:moveTo>
                  <a:pt x="0" y="0"/>
                </a:moveTo>
                <a:lnTo>
                  <a:pt x="120000" y="0"/>
                </a:lnTo>
                <a:lnTo>
                  <a:pt x="120000" y="120000"/>
                </a:lnTo>
                <a:lnTo>
                  <a:pt x="0" y="120000"/>
                </a:lnTo>
                <a:close/>
              </a:path>
            </a:pathLst>
          </a:custGeom>
          <a:noFill/>
          <a:ln w="9525" cap="sq" cmpd="sng">
            <a:solidFill>
              <a:srgbClr val="000000"/>
            </a:solidFill>
            <a:prstDash val="solid"/>
            <a:miter lim="8000"/>
            <a:headEnd type="none" w="sm" len="sm"/>
            <a:tailEnd type="none" w="sm" len="sm"/>
          </a:ln>
        </p:spPr>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2"/>
        <p:cNvGrpSpPr/>
        <p:nvPr/>
      </p:nvGrpSpPr>
      <p:grpSpPr>
        <a:xfrm>
          <a:off x="0" y="0"/>
          <a:ext cx="0" cy="0"/>
          <a:chOff x="0" y="0"/>
          <a:chExt cx="0" cy="0"/>
        </a:xfrm>
      </p:grpSpPr>
      <p:sp>
        <p:nvSpPr>
          <p:cNvPr id="903" name="Google Shape;903;p81:notes"/>
          <p:cNvSpPr txBox="1">
            <a:spLocks noGrp="1"/>
          </p:cNvSpPr>
          <p:nvPr>
            <p:ph type="body" idx="1"/>
          </p:nvPr>
        </p:nvSpPr>
        <p:spPr>
          <a:xfrm>
            <a:off x="685800" y="4343400"/>
            <a:ext cx="5483224" cy="4111625"/>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904" name="Google Shape;904;p81:notes"/>
          <p:cNvSpPr>
            <a:spLocks noGrp="1" noRot="1" noChangeAspect="1"/>
          </p:cNvSpPr>
          <p:nvPr>
            <p:ph type="sldImg" idx="2"/>
          </p:nvPr>
        </p:nvSpPr>
        <p:spPr>
          <a:xfrm>
            <a:off x="1143000" y="685800"/>
            <a:ext cx="4568825" cy="3425825"/>
          </a:xfrm>
          <a:custGeom>
            <a:avLst/>
            <a:gdLst/>
            <a:ahLst/>
            <a:cxnLst/>
            <a:rect l="l" t="t" r="r" b="b"/>
            <a:pathLst>
              <a:path w="120000" h="120000" extrusionOk="0">
                <a:moveTo>
                  <a:pt x="0" y="0"/>
                </a:moveTo>
                <a:lnTo>
                  <a:pt x="120000" y="0"/>
                </a:lnTo>
                <a:lnTo>
                  <a:pt x="120000" y="120000"/>
                </a:lnTo>
                <a:lnTo>
                  <a:pt x="0" y="120000"/>
                </a:lnTo>
                <a:close/>
              </a:path>
            </a:pathLst>
          </a:custGeom>
          <a:noFill/>
          <a:ln w="9525" cap="sq" cmpd="sng">
            <a:solidFill>
              <a:srgbClr val="000000"/>
            </a:solidFill>
            <a:prstDash val="solid"/>
            <a:miter lim="8000"/>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
        <p:cNvGrpSpPr/>
        <p:nvPr/>
      </p:nvGrpSpPr>
      <p:grpSpPr>
        <a:xfrm>
          <a:off x="0" y="0"/>
          <a:ext cx="0" cy="0"/>
          <a:chOff x="0" y="0"/>
          <a:chExt cx="0" cy="0"/>
        </a:xfrm>
      </p:grpSpPr>
      <p:sp>
        <p:nvSpPr>
          <p:cNvPr id="18" name="Google Shape;18;p120"/>
          <p:cNvSpPr/>
          <p:nvPr/>
        </p:nvSpPr>
        <p:spPr>
          <a:xfrm>
            <a:off x="0" y="0"/>
            <a:ext cx="9144000" cy="5203800"/>
          </a:xfrm>
          <a:custGeom>
            <a:avLst/>
            <a:gdLst/>
            <a:ahLst/>
            <a:cxnLst/>
            <a:rect l="l" t="t" r="r" b="b"/>
            <a:pathLst>
              <a:path w="120000" h="120000" extrusionOk="0">
                <a:moveTo>
                  <a:pt x="0" y="0"/>
                </a:moveTo>
                <a:lnTo>
                  <a:pt x="120000" y="0"/>
                </a:lnTo>
                <a:lnTo>
                  <a:pt x="120000" y="113117"/>
                </a:lnTo>
                <a:lnTo>
                  <a:pt x="100354" y="113117"/>
                </a:lnTo>
                <a:lnTo>
                  <a:pt x="96604" y="119707"/>
                </a:lnTo>
                <a:lnTo>
                  <a:pt x="96604" y="119707"/>
                </a:lnTo>
                <a:lnTo>
                  <a:pt x="96520" y="119780"/>
                </a:lnTo>
                <a:lnTo>
                  <a:pt x="96395" y="119890"/>
                </a:lnTo>
                <a:lnTo>
                  <a:pt x="96270" y="120000"/>
                </a:lnTo>
                <a:lnTo>
                  <a:pt x="96166" y="120000"/>
                </a:lnTo>
                <a:lnTo>
                  <a:pt x="96041" y="120000"/>
                </a:lnTo>
                <a:lnTo>
                  <a:pt x="95937" y="119890"/>
                </a:lnTo>
                <a:lnTo>
                  <a:pt x="95812" y="119780"/>
                </a:lnTo>
                <a:lnTo>
                  <a:pt x="95729" y="119707"/>
                </a:lnTo>
                <a:lnTo>
                  <a:pt x="91979" y="113117"/>
                </a:lnTo>
                <a:lnTo>
                  <a:pt x="0" y="113117"/>
                </a:lnTo>
                <a:lnTo>
                  <a:pt x="0" y="0"/>
                </a:lnTo>
                <a:lnTo>
                  <a:pt x="0" y="0"/>
                </a:lnTo>
                <a:close/>
              </a:path>
            </a:pathLst>
          </a:custGeom>
          <a:blipFill rotWithShape="1">
            <a:blip r:embed="rId2">
              <a:alphaModFix/>
            </a:blip>
            <a:tile tx="0" ty="0" sx="99997" sy="99997" flip="none" algn="tl"/>
          </a:blipFill>
          <a:ln w="9525" cap="rnd" cmpd="sng">
            <a:solidFill>
              <a:schemeClr val="accent1"/>
            </a:solidFill>
            <a:prstDash val="solid"/>
            <a:round/>
            <a:headEnd type="none" w="sm" len="sm"/>
            <a:tailEnd type="none" w="sm" len="sm"/>
          </a:ln>
        </p:spPr>
      </p:sp>
      <p:sp>
        <p:nvSpPr>
          <p:cNvPr id="19" name="Google Shape;19;p120"/>
          <p:cNvSpPr txBox="1">
            <a:spLocks noGrp="1"/>
          </p:cNvSpPr>
          <p:nvPr>
            <p:ph type="title"/>
          </p:nvPr>
        </p:nvSpPr>
        <p:spPr>
          <a:xfrm>
            <a:off x="804862" y="2951396"/>
            <a:ext cx="7526400" cy="1468800"/>
          </a:xfrm>
          <a:prstGeom prst="rect">
            <a:avLst/>
          </a:prstGeom>
          <a:noFill/>
          <a:ln>
            <a:noFill/>
          </a:ln>
          <a:effectLst>
            <a:outerShdw blurRad="50799">
              <a:srgbClr val="000000">
                <a:alpha val="60000"/>
              </a:srgbClr>
            </a:outerShdw>
          </a:effectLst>
        </p:spPr>
        <p:txBody>
          <a:bodyPr spcFirstLastPara="1" wrap="square" lIns="91425" tIns="91425" rIns="91425" bIns="91425" anchor="b" anchorCtr="0">
            <a:noAutofit/>
          </a:bodyPr>
          <a:lstStyle>
            <a:lvl1pPr marR="0" lvl="0" algn="r" rtl="0">
              <a:lnSpc>
                <a:spcPct val="100000"/>
              </a:lnSpc>
              <a:spcBef>
                <a:spcPts val="0"/>
              </a:spcBef>
              <a:spcAft>
                <a:spcPts val="0"/>
              </a:spcAft>
              <a:buClr>
                <a:srgbClr val="FEFEFE"/>
              </a:buClr>
              <a:buSzPts val="4800"/>
              <a:buFont typeface="Century Gothic"/>
              <a:buNone/>
              <a:defRPr sz="4800" b="1" i="0" u="none" strike="noStrike" cap="none">
                <a:solidFill>
                  <a:srgbClr val="FEFEFE"/>
                </a:solidFill>
                <a:latin typeface="Century Gothic"/>
                <a:ea typeface="Century Gothic"/>
                <a:cs typeface="Century Gothic"/>
                <a:sym typeface="Century Gothic"/>
              </a:defRPr>
            </a:lvl1pPr>
            <a:lvl2pPr marR="0" lvl="1" algn="l" rtl="0">
              <a:lnSpc>
                <a:spcPct val="100000"/>
              </a:lnSpc>
              <a:spcBef>
                <a:spcPts val="0"/>
              </a:spcBef>
              <a:spcAft>
                <a:spcPts val="0"/>
              </a:spcAft>
              <a:buClr>
                <a:schemeClr val="lt2"/>
              </a:buClr>
              <a:buSzPts val="1800"/>
              <a:buFont typeface="Arial"/>
              <a:buNone/>
              <a:defRPr sz="1800" b="0" i="0" u="none" strike="noStrike" cap="none">
                <a:solidFill>
                  <a:schemeClr val="lt2"/>
                </a:solidFill>
                <a:latin typeface="Arial"/>
                <a:ea typeface="Arial"/>
                <a:cs typeface="Arial"/>
                <a:sym typeface="Arial"/>
              </a:defRPr>
            </a:lvl2pPr>
            <a:lvl3pPr marR="0" lvl="2" algn="l" rtl="0">
              <a:lnSpc>
                <a:spcPct val="100000"/>
              </a:lnSpc>
              <a:spcBef>
                <a:spcPts val="0"/>
              </a:spcBef>
              <a:spcAft>
                <a:spcPts val="0"/>
              </a:spcAft>
              <a:buClr>
                <a:schemeClr val="lt2"/>
              </a:buClr>
              <a:buSzPts val="1800"/>
              <a:buFont typeface="Arial"/>
              <a:buNone/>
              <a:defRPr sz="1800" b="0" i="0" u="none" strike="noStrike" cap="none">
                <a:solidFill>
                  <a:schemeClr val="lt2"/>
                </a:solidFill>
                <a:latin typeface="Arial"/>
                <a:ea typeface="Arial"/>
                <a:cs typeface="Arial"/>
                <a:sym typeface="Arial"/>
              </a:defRPr>
            </a:lvl3pPr>
            <a:lvl4pPr marR="0" lvl="3" algn="l" rtl="0">
              <a:lnSpc>
                <a:spcPct val="100000"/>
              </a:lnSpc>
              <a:spcBef>
                <a:spcPts val="0"/>
              </a:spcBef>
              <a:spcAft>
                <a:spcPts val="0"/>
              </a:spcAft>
              <a:buClr>
                <a:schemeClr val="lt2"/>
              </a:buClr>
              <a:buSzPts val="1800"/>
              <a:buFont typeface="Arial"/>
              <a:buNone/>
              <a:defRPr sz="1800" b="0" i="0" u="none" strike="noStrike" cap="none">
                <a:solidFill>
                  <a:schemeClr val="lt2"/>
                </a:solidFill>
                <a:latin typeface="Arial"/>
                <a:ea typeface="Arial"/>
                <a:cs typeface="Arial"/>
                <a:sym typeface="Arial"/>
              </a:defRPr>
            </a:lvl4pPr>
            <a:lvl5pPr marR="0" lvl="4" algn="l" rtl="0">
              <a:lnSpc>
                <a:spcPct val="100000"/>
              </a:lnSpc>
              <a:spcBef>
                <a:spcPts val="0"/>
              </a:spcBef>
              <a:spcAft>
                <a:spcPts val="0"/>
              </a:spcAft>
              <a:buClr>
                <a:schemeClr val="lt2"/>
              </a:buClr>
              <a:buSzPts val="1800"/>
              <a:buFont typeface="Arial"/>
              <a:buNone/>
              <a:defRPr sz="1800" b="0" i="0" u="none" strike="noStrike" cap="none">
                <a:solidFill>
                  <a:schemeClr val="lt2"/>
                </a:solidFill>
                <a:latin typeface="Arial"/>
                <a:ea typeface="Arial"/>
                <a:cs typeface="Arial"/>
                <a:sym typeface="Arial"/>
              </a:defRPr>
            </a:lvl5pPr>
            <a:lvl6pPr marR="0" lvl="5" algn="l" rtl="0">
              <a:lnSpc>
                <a:spcPct val="100000"/>
              </a:lnSpc>
              <a:spcBef>
                <a:spcPts val="0"/>
              </a:spcBef>
              <a:spcAft>
                <a:spcPts val="0"/>
              </a:spcAft>
              <a:buClr>
                <a:schemeClr val="lt2"/>
              </a:buClr>
              <a:buSzPts val="1800"/>
              <a:buFont typeface="Arial"/>
              <a:buNone/>
              <a:defRPr sz="1800" b="0" i="0" u="none" strike="noStrike" cap="none">
                <a:solidFill>
                  <a:schemeClr val="lt2"/>
                </a:solidFill>
                <a:latin typeface="Arial"/>
                <a:ea typeface="Arial"/>
                <a:cs typeface="Arial"/>
                <a:sym typeface="Arial"/>
              </a:defRPr>
            </a:lvl6pPr>
            <a:lvl7pPr marR="0" lvl="6" algn="l" rtl="0">
              <a:lnSpc>
                <a:spcPct val="100000"/>
              </a:lnSpc>
              <a:spcBef>
                <a:spcPts val="0"/>
              </a:spcBef>
              <a:spcAft>
                <a:spcPts val="0"/>
              </a:spcAft>
              <a:buClr>
                <a:schemeClr val="lt2"/>
              </a:buClr>
              <a:buSzPts val="1800"/>
              <a:buFont typeface="Arial"/>
              <a:buNone/>
              <a:defRPr sz="1800" b="0" i="0" u="none" strike="noStrike" cap="none">
                <a:solidFill>
                  <a:schemeClr val="lt2"/>
                </a:solidFill>
                <a:latin typeface="Arial"/>
                <a:ea typeface="Arial"/>
                <a:cs typeface="Arial"/>
                <a:sym typeface="Arial"/>
              </a:defRPr>
            </a:lvl7pPr>
            <a:lvl8pPr marR="0" lvl="7" algn="l" rtl="0">
              <a:lnSpc>
                <a:spcPct val="100000"/>
              </a:lnSpc>
              <a:spcBef>
                <a:spcPts val="0"/>
              </a:spcBef>
              <a:spcAft>
                <a:spcPts val="0"/>
              </a:spcAft>
              <a:buClr>
                <a:schemeClr val="lt2"/>
              </a:buClr>
              <a:buSzPts val="1800"/>
              <a:buFont typeface="Arial"/>
              <a:buNone/>
              <a:defRPr sz="1800" b="0" i="0" u="none" strike="noStrike" cap="none">
                <a:solidFill>
                  <a:schemeClr val="lt2"/>
                </a:solidFill>
                <a:latin typeface="Arial"/>
                <a:ea typeface="Arial"/>
                <a:cs typeface="Arial"/>
                <a:sym typeface="Arial"/>
              </a:defRPr>
            </a:lvl8pPr>
            <a:lvl9pPr marR="0" lvl="8" algn="l" rtl="0">
              <a:lnSpc>
                <a:spcPct val="100000"/>
              </a:lnSpc>
              <a:spcBef>
                <a:spcPts val="0"/>
              </a:spcBef>
              <a:spcAft>
                <a:spcPts val="0"/>
              </a:spcAft>
              <a:buClr>
                <a:schemeClr val="lt2"/>
              </a:buClr>
              <a:buSzPts val="1800"/>
              <a:buFont typeface="Arial"/>
              <a:buNone/>
              <a:defRPr sz="1800" b="0" i="0" u="none" strike="noStrike" cap="none">
                <a:solidFill>
                  <a:schemeClr val="lt2"/>
                </a:solidFill>
                <a:latin typeface="Arial"/>
                <a:ea typeface="Arial"/>
                <a:cs typeface="Arial"/>
                <a:sym typeface="Arial"/>
              </a:defRPr>
            </a:lvl9pPr>
          </a:lstStyle>
          <a:p>
            <a:endParaRPr/>
          </a:p>
        </p:txBody>
      </p:sp>
      <p:sp>
        <p:nvSpPr>
          <p:cNvPr id="20" name="Google Shape;20;p120"/>
          <p:cNvSpPr txBox="1">
            <a:spLocks noGrp="1"/>
          </p:cNvSpPr>
          <p:nvPr>
            <p:ph type="body" idx="1"/>
          </p:nvPr>
        </p:nvSpPr>
        <p:spPr>
          <a:xfrm>
            <a:off x="804862" y="5281200"/>
            <a:ext cx="7526400" cy="434100"/>
          </a:xfrm>
          <a:prstGeom prst="rect">
            <a:avLst/>
          </a:prstGeom>
          <a:noFill/>
          <a:ln>
            <a:noFill/>
          </a:ln>
          <a:effectLst>
            <a:outerShdw blurRad="50799">
              <a:srgbClr val="000000">
                <a:alpha val="40000"/>
              </a:srgbClr>
            </a:outerShdw>
          </a:effectLst>
        </p:spPr>
        <p:txBody>
          <a:bodyPr spcFirstLastPara="1" wrap="square" lIns="91425" tIns="91425" rIns="91425" bIns="91425" anchor="t" anchorCtr="0">
            <a:noAutofit/>
          </a:bodyPr>
          <a:lstStyle>
            <a:lvl1pPr marL="457200" marR="0" lvl="0" indent="-228600" algn="r" rtl="0">
              <a:lnSpc>
                <a:spcPct val="100000"/>
              </a:lnSpc>
              <a:spcBef>
                <a:spcPts val="360"/>
              </a:spcBef>
              <a:spcAft>
                <a:spcPts val="0"/>
              </a:spcAft>
              <a:buClr>
                <a:schemeClr val="accent1"/>
              </a:buClr>
              <a:buSzPts val="1800"/>
              <a:buFont typeface="Noto Sans Symbols"/>
              <a:buNone/>
              <a:defRPr sz="1800" b="0" i="0" u="none" strike="noStrike" cap="none">
                <a:solidFill>
                  <a:schemeClr val="lt1"/>
                </a:solidFill>
                <a:latin typeface="Century Gothic"/>
                <a:ea typeface="Century Gothic"/>
                <a:cs typeface="Century Gothic"/>
                <a:sym typeface="Century Gothic"/>
              </a:defRPr>
            </a:lvl1pPr>
            <a:lvl2pPr marL="914400" marR="0" lvl="1" indent="-228600" algn="l" rtl="0">
              <a:lnSpc>
                <a:spcPct val="100000"/>
              </a:lnSpc>
              <a:spcBef>
                <a:spcPts val="600"/>
              </a:spcBef>
              <a:spcAft>
                <a:spcPts val="0"/>
              </a:spcAft>
              <a:buClr>
                <a:schemeClr val="accent1"/>
              </a:buClr>
              <a:buSzPts val="1800"/>
              <a:buFont typeface="Noto Sans Symbols"/>
              <a:buNone/>
              <a:defRPr sz="1800" b="0" i="0" u="none" strike="noStrike" cap="none">
                <a:solidFill>
                  <a:schemeClr val="lt1"/>
                </a:solidFill>
                <a:latin typeface="Century Gothic"/>
                <a:ea typeface="Century Gothic"/>
                <a:cs typeface="Century Gothic"/>
                <a:sym typeface="Century Gothic"/>
              </a:defRPr>
            </a:lvl2pPr>
            <a:lvl3pPr marL="1371600" marR="0" lvl="2" indent="-228600" algn="l" rtl="0">
              <a:lnSpc>
                <a:spcPct val="100000"/>
              </a:lnSpc>
              <a:spcBef>
                <a:spcPts val="600"/>
              </a:spcBef>
              <a:spcAft>
                <a:spcPts val="0"/>
              </a:spcAft>
              <a:buClr>
                <a:schemeClr val="accent1"/>
              </a:buClr>
              <a:buSzPts val="1600"/>
              <a:buFont typeface="Noto Sans Symbols"/>
              <a:buNone/>
              <a:defRPr sz="1600" b="0" i="0" u="none" strike="noStrike" cap="none">
                <a:solidFill>
                  <a:schemeClr val="lt1"/>
                </a:solidFill>
                <a:latin typeface="Century Gothic"/>
                <a:ea typeface="Century Gothic"/>
                <a:cs typeface="Century Gothic"/>
                <a:sym typeface="Century Gothic"/>
              </a:defRPr>
            </a:lvl3pPr>
            <a:lvl4pPr marL="1828800" marR="0" lvl="3" indent="-228600" algn="l" rtl="0">
              <a:lnSpc>
                <a:spcPct val="100000"/>
              </a:lnSpc>
              <a:spcBef>
                <a:spcPts val="600"/>
              </a:spcBef>
              <a:spcAft>
                <a:spcPts val="0"/>
              </a:spcAft>
              <a:buClr>
                <a:schemeClr val="accent1"/>
              </a:buClr>
              <a:buSzPts val="1400"/>
              <a:buFont typeface="Noto Sans Symbols"/>
              <a:buNone/>
              <a:defRPr sz="1400" b="0" i="0" u="none" strike="noStrike" cap="none">
                <a:solidFill>
                  <a:schemeClr val="lt1"/>
                </a:solidFill>
                <a:latin typeface="Century Gothic"/>
                <a:ea typeface="Century Gothic"/>
                <a:cs typeface="Century Gothic"/>
                <a:sym typeface="Century Gothic"/>
              </a:defRPr>
            </a:lvl4pPr>
            <a:lvl5pPr marL="2286000" marR="0" lvl="4" indent="-228600" algn="l" rtl="0">
              <a:lnSpc>
                <a:spcPct val="100000"/>
              </a:lnSpc>
              <a:spcBef>
                <a:spcPts val="600"/>
              </a:spcBef>
              <a:spcAft>
                <a:spcPts val="0"/>
              </a:spcAft>
              <a:buClr>
                <a:schemeClr val="accent1"/>
              </a:buClr>
              <a:buSzPts val="1400"/>
              <a:buFont typeface="Noto Sans Symbols"/>
              <a:buNone/>
              <a:defRPr sz="1400" b="0" i="0" u="none" strike="noStrike" cap="none">
                <a:solidFill>
                  <a:schemeClr val="lt1"/>
                </a:solidFill>
                <a:latin typeface="Century Gothic"/>
                <a:ea typeface="Century Gothic"/>
                <a:cs typeface="Century Gothic"/>
                <a:sym typeface="Century Gothic"/>
              </a:defRPr>
            </a:lvl5pPr>
            <a:lvl6pPr marL="2743200" marR="0" lvl="5" indent="-228600" algn="l" rtl="0">
              <a:lnSpc>
                <a:spcPct val="100000"/>
              </a:lnSpc>
              <a:spcBef>
                <a:spcPts val="600"/>
              </a:spcBef>
              <a:spcAft>
                <a:spcPts val="0"/>
              </a:spcAft>
              <a:buClr>
                <a:schemeClr val="accent1"/>
              </a:buClr>
              <a:buSzPts val="1400"/>
              <a:buFont typeface="Noto Sans Symbols"/>
              <a:buNone/>
              <a:defRPr sz="1400" b="0" i="0" u="none" strike="noStrike" cap="none">
                <a:solidFill>
                  <a:schemeClr val="lt1"/>
                </a:solidFill>
                <a:latin typeface="Century Gothic"/>
                <a:ea typeface="Century Gothic"/>
                <a:cs typeface="Century Gothic"/>
                <a:sym typeface="Century Gothic"/>
              </a:defRPr>
            </a:lvl6pPr>
            <a:lvl7pPr marL="3200400" marR="0" lvl="6" indent="-228600" algn="l" rtl="0">
              <a:lnSpc>
                <a:spcPct val="100000"/>
              </a:lnSpc>
              <a:spcBef>
                <a:spcPts val="600"/>
              </a:spcBef>
              <a:spcAft>
                <a:spcPts val="0"/>
              </a:spcAft>
              <a:buClr>
                <a:schemeClr val="accent1"/>
              </a:buClr>
              <a:buSzPts val="1400"/>
              <a:buFont typeface="Noto Sans Symbols"/>
              <a:buNone/>
              <a:defRPr sz="1400" b="0" i="0" u="none" strike="noStrike" cap="none">
                <a:solidFill>
                  <a:schemeClr val="lt1"/>
                </a:solidFill>
                <a:latin typeface="Century Gothic"/>
                <a:ea typeface="Century Gothic"/>
                <a:cs typeface="Century Gothic"/>
                <a:sym typeface="Century Gothic"/>
              </a:defRPr>
            </a:lvl7pPr>
            <a:lvl8pPr marL="3657600" marR="0" lvl="7" indent="-228600" algn="l" rtl="0">
              <a:lnSpc>
                <a:spcPct val="100000"/>
              </a:lnSpc>
              <a:spcBef>
                <a:spcPts val="600"/>
              </a:spcBef>
              <a:spcAft>
                <a:spcPts val="0"/>
              </a:spcAft>
              <a:buClr>
                <a:schemeClr val="accent1"/>
              </a:buClr>
              <a:buSzPts val="1400"/>
              <a:buFont typeface="Noto Sans Symbols"/>
              <a:buNone/>
              <a:defRPr sz="1400" b="0" i="0" u="none" strike="noStrike" cap="none">
                <a:solidFill>
                  <a:schemeClr val="lt1"/>
                </a:solidFill>
                <a:latin typeface="Century Gothic"/>
                <a:ea typeface="Century Gothic"/>
                <a:cs typeface="Century Gothic"/>
                <a:sym typeface="Century Gothic"/>
              </a:defRPr>
            </a:lvl8pPr>
            <a:lvl9pPr marL="4114800" marR="0" lvl="8" indent="-228600" algn="l" rtl="0">
              <a:lnSpc>
                <a:spcPct val="100000"/>
              </a:lnSpc>
              <a:spcBef>
                <a:spcPts val="600"/>
              </a:spcBef>
              <a:spcAft>
                <a:spcPts val="600"/>
              </a:spcAft>
              <a:buClr>
                <a:schemeClr val="accent1"/>
              </a:buClr>
              <a:buSzPts val="1400"/>
              <a:buFont typeface="Noto Sans Symbols"/>
              <a:buNone/>
              <a:defRPr sz="1400" b="0" i="0" u="none" strike="noStrike" cap="none">
                <a:solidFill>
                  <a:schemeClr val="lt1"/>
                </a:solidFill>
                <a:latin typeface="Century Gothic"/>
                <a:ea typeface="Century Gothic"/>
                <a:cs typeface="Century Gothic"/>
                <a:sym typeface="Century Gothic"/>
              </a:defRPr>
            </a:lvl9pPr>
          </a:lstStyle>
          <a:p>
            <a:endParaRPr/>
          </a:p>
        </p:txBody>
      </p:sp>
      <p:sp>
        <p:nvSpPr>
          <p:cNvPr id="21" name="Google Shape;21;p120"/>
          <p:cNvSpPr txBox="1">
            <a:spLocks noGrp="1"/>
          </p:cNvSpPr>
          <p:nvPr>
            <p:ph type="dt" idx="10"/>
          </p:nvPr>
        </p:nvSpPr>
        <p:spPr>
          <a:xfrm>
            <a:off x="6911421" y="6041360"/>
            <a:ext cx="993300" cy="365100"/>
          </a:xfrm>
          <a:prstGeom prst="rect">
            <a:avLst/>
          </a:prstGeom>
          <a:noFill/>
          <a:ln>
            <a:noFill/>
          </a:ln>
        </p:spPr>
        <p:txBody>
          <a:bodyPr spcFirstLastPara="1" wrap="square" lIns="91425" tIns="91425" rIns="91425" bIns="91425" anchor="b" anchorCtr="0">
            <a:noAutofit/>
          </a:bodyPr>
          <a:lstStyle>
            <a:lvl1pPr marR="0" lvl="0" algn="r" rtl="0">
              <a:lnSpc>
                <a:spcPct val="100000"/>
              </a:lnSpc>
              <a:spcBef>
                <a:spcPts val="0"/>
              </a:spcBef>
              <a:spcAft>
                <a:spcPts val="0"/>
              </a:spcAft>
              <a:buClr>
                <a:schemeClr val="lt1"/>
              </a:buClr>
              <a:buSzPts val="900"/>
              <a:buFont typeface="Arial"/>
              <a:buNone/>
              <a:defRPr sz="9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2" name="Google Shape;22;p120"/>
          <p:cNvSpPr txBox="1">
            <a:spLocks noGrp="1"/>
          </p:cNvSpPr>
          <p:nvPr>
            <p:ph type="ftr" idx="11"/>
          </p:nvPr>
        </p:nvSpPr>
        <p:spPr>
          <a:xfrm>
            <a:off x="442797" y="6041360"/>
            <a:ext cx="6289500" cy="3651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chemeClr val="lt1"/>
              </a:buClr>
              <a:buSzPts val="900"/>
              <a:buFont typeface="Arial"/>
              <a:buNone/>
              <a:defRPr sz="9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3" name="Google Shape;23;p120"/>
          <p:cNvSpPr txBox="1">
            <a:spLocks noGrp="1"/>
          </p:cNvSpPr>
          <p:nvPr>
            <p:ph type="sldNum" idx="12"/>
          </p:nvPr>
        </p:nvSpPr>
        <p:spPr>
          <a:xfrm>
            <a:off x="7904584" y="5915887"/>
            <a:ext cx="796500" cy="490500"/>
          </a:xfrm>
          <a:prstGeom prst="rect">
            <a:avLst/>
          </a:prstGeom>
          <a:noFill/>
          <a:ln>
            <a:noFill/>
          </a:ln>
        </p:spPr>
        <p:txBody>
          <a:bodyPr spcFirstLastPara="1" wrap="square" lIns="91425" tIns="45700" rIns="91425" bIns="10800" anchor="b" anchorCtr="0">
            <a:noAutofit/>
          </a:bodyPr>
          <a:lstStyle>
            <a:lvl1pPr marL="0" marR="0" lvl="0" indent="0" algn="l" rtl="0">
              <a:lnSpc>
                <a:spcPct val="100000"/>
              </a:lnSpc>
              <a:spcBef>
                <a:spcPts val="0"/>
              </a:spcBef>
              <a:spcAft>
                <a:spcPts val="0"/>
              </a:spcAft>
              <a:buClr>
                <a:srgbClr val="000000"/>
              </a:buClr>
              <a:buSzPts val="600"/>
              <a:buFont typeface="Arial"/>
              <a:buNone/>
              <a:defRPr sz="2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600"/>
              <a:buFont typeface="Arial"/>
              <a:buNone/>
              <a:defRPr sz="2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600"/>
              <a:buFont typeface="Arial"/>
              <a:buNone/>
              <a:defRPr sz="2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600"/>
              <a:buFont typeface="Arial"/>
              <a:buNone/>
              <a:defRPr sz="2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600"/>
              <a:buFont typeface="Arial"/>
              <a:buNone/>
              <a:defRPr sz="2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600"/>
              <a:buFont typeface="Arial"/>
              <a:buNone/>
              <a:defRPr sz="2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600"/>
              <a:buFont typeface="Arial"/>
              <a:buNone/>
              <a:defRPr sz="2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600"/>
              <a:buFont typeface="Arial"/>
              <a:buNone/>
              <a:defRPr sz="2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600"/>
              <a:buFont typeface="Arial"/>
              <a:buNone/>
              <a:defRPr sz="2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anoramic Picture with Caption">
  <p:cSld name="Panoramic Picture with Caption">
    <p:spTree>
      <p:nvGrpSpPr>
        <p:cNvPr id="1" name="Shape 81"/>
        <p:cNvGrpSpPr/>
        <p:nvPr/>
      </p:nvGrpSpPr>
      <p:grpSpPr>
        <a:xfrm>
          <a:off x="0" y="0"/>
          <a:ext cx="0" cy="0"/>
          <a:chOff x="0" y="0"/>
          <a:chExt cx="0" cy="0"/>
        </a:xfrm>
      </p:grpSpPr>
      <p:sp>
        <p:nvSpPr>
          <p:cNvPr id="82" name="Google Shape;82;p129"/>
          <p:cNvSpPr txBox="1">
            <a:spLocks noGrp="1"/>
          </p:cNvSpPr>
          <p:nvPr>
            <p:ph type="title"/>
          </p:nvPr>
        </p:nvSpPr>
        <p:spPr>
          <a:xfrm>
            <a:off x="804862" y="4800600"/>
            <a:ext cx="7526400" cy="566700"/>
          </a:xfrm>
          <a:prstGeom prst="rect">
            <a:avLst/>
          </a:prstGeom>
          <a:noFill/>
          <a:ln>
            <a:noFill/>
          </a:ln>
          <a:effectLst>
            <a:outerShdw blurRad="50799">
              <a:srgbClr val="000000">
                <a:alpha val="60000"/>
              </a:srgbClr>
            </a:outerShdw>
          </a:effectLst>
        </p:spPr>
        <p:txBody>
          <a:bodyPr spcFirstLastPara="1" wrap="square" lIns="91425" tIns="91425" rIns="91425" bIns="91425" anchor="b" anchorCtr="0">
            <a:noAutofit/>
          </a:bodyPr>
          <a:lstStyle>
            <a:lvl1pPr marR="0" lvl="0" algn="l" rtl="0">
              <a:lnSpc>
                <a:spcPct val="100000"/>
              </a:lnSpc>
              <a:spcBef>
                <a:spcPts val="0"/>
              </a:spcBef>
              <a:spcAft>
                <a:spcPts val="0"/>
              </a:spcAft>
              <a:buClr>
                <a:srgbClr val="FEFEFE"/>
              </a:buClr>
              <a:buSzPts val="2400"/>
              <a:buFont typeface="Century Gothic"/>
              <a:buNone/>
              <a:defRPr sz="2400" b="0" i="0" u="none" strike="noStrike" cap="none">
                <a:solidFill>
                  <a:srgbClr val="FEFEFE"/>
                </a:solidFill>
                <a:latin typeface="Century Gothic"/>
                <a:ea typeface="Century Gothic"/>
                <a:cs typeface="Century Gothic"/>
                <a:sym typeface="Century Gothic"/>
              </a:defRPr>
            </a:lvl1pPr>
            <a:lvl2pPr marR="0" lvl="1" algn="l" rtl="0">
              <a:lnSpc>
                <a:spcPct val="100000"/>
              </a:lnSpc>
              <a:spcBef>
                <a:spcPts val="0"/>
              </a:spcBef>
              <a:spcAft>
                <a:spcPts val="0"/>
              </a:spcAft>
              <a:buClr>
                <a:schemeClr val="lt2"/>
              </a:buClr>
              <a:buSzPts val="1800"/>
              <a:buFont typeface="Arial"/>
              <a:buNone/>
              <a:defRPr sz="1800" b="0" i="0" u="none" strike="noStrike" cap="none">
                <a:solidFill>
                  <a:schemeClr val="lt2"/>
                </a:solidFill>
                <a:latin typeface="Arial"/>
                <a:ea typeface="Arial"/>
                <a:cs typeface="Arial"/>
                <a:sym typeface="Arial"/>
              </a:defRPr>
            </a:lvl2pPr>
            <a:lvl3pPr marR="0" lvl="2" algn="l" rtl="0">
              <a:lnSpc>
                <a:spcPct val="100000"/>
              </a:lnSpc>
              <a:spcBef>
                <a:spcPts val="0"/>
              </a:spcBef>
              <a:spcAft>
                <a:spcPts val="0"/>
              </a:spcAft>
              <a:buClr>
                <a:schemeClr val="lt2"/>
              </a:buClr>
              <a:buSzPts val="1800"/>
              <a:buFont typeface="Arial"/>
              <a:buNone/>
              <a:defRPr sz="1800" b="0" i="0" u="none" strike="noStrike" cap="none">
                <a:solidFill>
                  <a:schemeClr val="lt2"/>
                </a:solidFill>
                <a:latin typeface="Arial"/>
                <a:ea typeface="Arial"/>
                <a:cs typeface="Arial"/>
                <a:sym typeface="Arial"/>
              </a:defRPr>
            </a:lvl3pPr>
            <a:lvl4pPr marR="0" lvl="3" algn="l" rtl="0">
              <a:lnSpc>
                <a:spcPct val="100000"/>
              </a:lnSpc>
              <a:spcBef>
                <a:spcPts val="0"/>
              </a:spcBef>
              <a:spcAft>
                <a:spcPts val="0"/>
              </a:spcAft>
              <a:buClr>
                <a:schemeClr val="lt2"/>
              </a:buClr>
              <a:buSzPts val="1800"/>
              <a:buFont typeface="Arial"/>
              <a:buNone/>
              <a:defRPr sz="1800" b="0" i="0" u="none" strike="noStrike" cap="none">
                <a:solidFill>
                  <a:schemeClr val="lt2"/>
                </a:solidFill>
                <a:latin typeface="Arial"/>
                <a:ea typeface="Arial"/>
                <a:cs typeface="Arial"/>
                <a:sym typeface="Arial"/>
              </a:defRPr>
            </a:lvl4pPr>
            <a:lvl5pPr marR="0" lvl="4" algn="l" rtl="0">
              <a:lnSpc>
                <a:spcPct val="100000"/>
              </a:lnSpc>
              <a:spcBef>
                <a:spcPts val="0"/>
              </a:spcBef>
              <a:spcAft>
                <a:spcPts val="0"/>
              </a:spcAft>
              <a:buClr>
                <a:schemeClr val="lt2"/>
              </a:buClr>
              <a:buSzPts val="1800"/>
              <a:buFont typeface="Arial"/>
              <a:buNone/>
              <a:defRPr sz="1800" b="0" i="0" u="none" strike="noStrike" cap="none">
                <a:solidFill>
                  <a:schemeClr val="lt2"/>
                </a:solidFill>
                <a:latin typeface="Arial"/>
                <a:ea typeface="Arial"/>
                <a:cs typeface="Arial"/>
                <a:sym typeface="Arial"/>
              </a:defRPr>
            </a:lvl5pPr>
            <a:lvl6pPr marR="0" lvl="5" algn="l" rtl="0">
              <a:lnSpc>
                <a:spcPct val="100000"/>
              </a:lnSpc>
              <a:spcBef>
                <a:spcPts val="0"/>
              </a:spcBef>
              <a:spcAft>
                <a:spcPts val="0"/>
              </a:spcAft>
              <a:buClr>
                <a:schemeClr val="lt2"/>
              </a:buClr>
              <a:buSzPts val="1800"/>
              <a:buFont typeface="Arial"/>
              <a:buNone/>
              <a:defRPr sz="1800" b="0" i="0" u="none" strike="noStrike" cap="none">
                <a:solidFill>
                  <a:schemeClr val="lt2"/>
                </a:solidFill>
                <a:latin typeface="Arial"/>
                <a:ea typeface="Arial"/>
                <a:cs typeface="Arial"/>
                <a:sym typeface="Arial"/>
              </a:defRPr>
            </a:lvl6pPr>
            <a:lvl7pPr marR="0" lvl="6" algn="l" rtl="0">
              <a:lnSpc>
                <a:spcPct val="100000"/>
              </a:lnSpc>
              <a:spcBef>
                <a:spcPts val="0"/>
              </a:spcBef>
              <a:spcAft>
                <a:spcPts val="0"/>
              </a:spcAft>
              <a:buClr>
                <a:schemeClr val="lt2"/>
              </a:buClr>
              <a:buSzPts val="1800"/>
              <a:buFont typeface="Arial"/>
              <a:buNone/>
              <a:defRPr sz="1800" b="0" i="0" u="none" strike="noStrike" cap="none">
                <a:solidFill>
                  <a:schemeClr val="lt2"/>
                </a:solidFill>
                <a:latin typeface="Arial"/>
                <a:ea typeface="Arial"/>
                <a:cs typeface="Arial"/>
                <a:sym typeface="Arial"/>
              </a:defRPr>
            </a:lvl7pPr>
            <a:lvl8pPr marR="0" lvl="7" algn="l" rtl="0">
              <a:lnSpc>
                <a:spcPct val="100000"/>
              </a:lnSpc>
              <a:spcBef>
                <a:spcPts val="0"/>
              </a:spcBef>
              <a:spcAft>
                <a:spcPts val="0"/>
              </a:spcAft>
              <a:buClr>
                <a:schemeClr val="lt2"/>
              </a:buClr>
              <a:buSzPts val="1800"/>
              <a:buFont typeface="Arial"/>
              <a:buNone/>
              <a:defRPr sz="1800" b="0" i="0" u="none" strike="noStrike" cap="none">
                <a:solidFill>
                  <a:schemeClr val="lt2"/>
                </a:solidFill>
                <a:latin typeface="Arial"/>
                <a:ea typeface="Arial"/>
                <a:cs typeface="Arial"/>
                <a:sym typeface="Arial"/>
              </a:defRPr>
            </a:lvl8pPr>
            <a:lvl9pPr marR="0" lvl="8" algn="l" rtl="0">
              <a:lnSpc>
                <a:spcPct val="100000"/>
              </a:lnSpc>
              <a:spcBef>
                <a:spcPts val="0"/>
              </a:spcBef>
              <a:spcAft>
                <a:spcPts val="0"/>
              </a:spcAft>
              <a:buClr>
                <a:schemeClr val="lt2"/>
              </a:buClr>
              <a:buSzPts val="1800"/>
              <a:buFont typeface="Arial"/>
              <a:buNone/>
              <a:defRPr sz="1800" b="0" i="0" u="none" strike="noStrike" cap="none">
                <a:solidFill>
                  <a:schemeClr val="lt2"/>
                </a:solidFill>
                <a:latin typeface="Arial"/>
                <a:ea typeface="Arial"/>
                <a:cs typeface="Arial"/>
                <a:sym typeface="Arial"/>
              </a:defRPr>
            </a:lvl9pPr>
          </a:lstStyle>
          <a:p>
            <a:endParaRPr/>
          </a:p>
        </p:txBody>
      </p:sp>
      <p:sp>
        <p:nvSpPr>
          <p:cNvPr id="83" name="Google Shape;83;p129"/>
          <p:cNvSpPr>
            <a:spLocks noGrp="1"/>
          </p:cNvSpPr>
          <p:nvPr>
            <p:ph type="pic" idx="2"/>
          </p:nvPr>
        </p:nvSpPr>
        <p:spPr>
          <a:xfrm>
            <a:off x="0" y="0"/>
            <a:ext cx="9144000" cy="4800600"/>
          </a:xfrm>
          <a:prstGeom prst="rect">
            <a:avLst/>
          </a:prstGeom>
          <a:noFill/>
          <a:ln w="9525" cap="rnd" cmpd="sng">
            <a:solidFill>
              <a:schemeClr val="lt2"/>
            </a:solidFill>
            <a:prstDash val="solid"/>
            <a:round/>
            <a:headEnd type="none" w="sm" len="sm"/>
            <a:tailEnd type="none" w="sm" len="sm"/>
          </a:ln>
          <a:effectLst>
            <a:outerShdw blurRad="50799">
              <a:srgbClr val="000000">
                <a:alpha val="40000"/>
              </a:srgbClr>
            </a:outerShdw>
          </a:effectLst>
        </p:spPr>
        <p:txBody>
          <a:bodyPr spcFirstLastPara="1" wrap="square" lIns="91425" tIns="91425" rIns="91425" bIns="91425" anchor="t" anchorCtr="0">
            <a:noAutofit/>
          </a:bodyPr>
          <a:lstStyle>
            <a:lvl1pPr marR="0" lvl="0" algn="ctr" rtl="0">
              <a:lnSpc>
                <a:spcPct val="100000"/>
              </a:lnSpc>
              <a:spcBef>
                <a:spcPts val="320"/>
              </a:spcBef>
              <a:spcAft>
                <a:spcPts val="0"/>
              </a:spcAft>
              <a:buClr>
                <a:schemeClr val="accent1"/>
              </a:buClr>
              <a:buSzPts val="1600"/>
              <a:buFont typeface="Noto Sans Symbols"/>
              <a:buNone/>
              <a:defRPr sz="1600" b="0" i="0" u="none" strike="noStrike" cap="none">
                <a:solidFill>
                  <a:schemeClr val="lt1"/>
                </a:solidFill>
                <a:latin typeface="Century Gothic"/>
                <a:ea typeface="Century Gothic"/>
                <a:cs typeface="Century Gothic"/>
                <a:sym typeface="Century Gothic"/>
              </a:defRPr>
            </a:lvl1pPr>
            <a:lvl2pPr marR="0" lvl="1" algn="l" rtl="0">
              <a:lnSpc>
                <a:spcPct val="100000"/>
              </a:lnSpc>
              <a:spcBef>
                <a:spcPts val="600"/>
              </a:spcBef>
              <a:spcAft>
                <a:spcPts val="0"/>
              </a:spcAft>
              <a:buClr>
                <a:schemeClr val="accent1"/>
              </a:buClr>
              <a:buSzPts val="1600"/>
              <a:buFont typeface="Noto Sans Symbols"/>
              <a:buChar char="○"/>
              <a:defRPr sz="1600" b="0" i="0" u="none" strike="noStrike" cap="none">
                <a:solidFill>
                  <a:schemeClr val="lt1"/>
                </a:solidFill>
                <a:latin typeface="Century Gothic"/>
                <a:ea typeface="Century Gothic"/>
                <a:cs typeface="Century Gothic"/>
                <a:sym typeface="Century Gothic"/>
              </a:defRPr>
            </a:lvl2pPr>
            <a:lvl3pPr marR="0" lvl="2" algn="l" rtl="0">
              <a:lnSpc>
                <a:spcPct val="100000"/>
              </a:lnSpc>
              <a:spcBef>
                <a:spcPts val="600"/>
              </a:spcBef>
              <a:spcAft>
                <a:spcPts val="0"/>
              </a:spcAft>
              <a:buClr>
                <a:schemeClr val="accent1"/>
              </a:buClr>
              <a:buSzPts val="1400"/>
              <a:buFont typeface="Noto Sans Symbols"/>
              <a:buChar char="○"/>
              <a:defRPr sz="1400" b="0" i="0" u="none" strike="noStrike" cap="none">
                <a:solidFill>
                  <a:schemeClr val="lt1"/>
                </a:solidFill>
                <a:latin typeface="Century Gothic"/>
                <a:ea typeface="Century Gothic"/>
                <a:cs typeface="Century Gothic"/>
                <a:sym typeface="Century Gothic"/>
              </a:defRPr>
            </a:lvl3pPr>
            <a:lvl4pPr marR="0" lvl="3" algn="l" rtl="0">
              <a:lnSpc>
                <a:spcPct val="100000"/>
              </a:lnSpc>
              <a:spcBef>
                <a:spcPts val="600"/>
              </a:spcBef>
              <a:spcAft>
                <a:spcPts val="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4pPr>
            <a:lvl5pPr marR="0" lvl="4" algn="l" rtl="0">
              <a:lnSpc>
                <a:spcPct val="100000"/>
              </a:lnSpc>
              <a:spcBef>
                <a:spcPts val="600"/>
              </a:spcBef>
              <a:spcAft>
                <a:spcPts val="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5pPr>
            <a:lvl6pPr marR="0" lvl="5" algn="l" rtl="0">
              <a:lnSpc>
                <a:spcPct val="100000"/>
              </a:lnSpc>
              <a:spcBef>
                <a:spcPts val="600"/>
              </a:spcBef>
              <a:spcAft>
                <a:spcPts val="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6pPr>
            <a:lvl7pPr marR="0" lvl="6" algn="l" rtl="0">
              <a:lnSpc>
                <a:spcPct val="100000"/>
              </a:lnSpc>
              <a:spcBef>
                <a:spcPts val="600"/>
              </a:spcBef>
              <a:spcAft>
                <a:spcPts val="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7pPr>
            <a:lvl8pPr marR="0" lvl="7" algn="l" rtl="0">
              <a:lnSpc>
                <a:spcPct val="100000"/>
              </a:lnSpc>
              <a:spcBef>
                <a:spcPts val="600"/>
              </a:spcBef>
              <a:spcAft>
                <a:spcPts val="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8pPr>
            <a:lvl9pPr marR="0" lvl="8" algn="l" rtl="0">
              <a:lnSpc>
                <a:spcPct val="100000"/>
              </a:lnSpc>
              <a:spcBef>
                <a:spcPts val="600"/>
              </a:spcBef>
              <a:spcAft>
                <a:spcPts val="60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9pPr>
          </a:lstStyle>
          <a:p>
            <a:endParaRPr/>
          </a:p>
        </p:txBody>
      </p:sp>
      <p:sp>
        <p:nvSpPr>
          <p:cNvPr id="84" name="Google Shape;84;p129"/>
          <p:cNvSpPr txBox="1">
            <a:spLocks noGrp="1"/>
          </p:cNvSpPr>
          <p:nvPr>
            <p:ph type="body" idx="1"/>
          </p:nvPr>
        </p:nvSpPr>
        <p:spPr>
          <a:xfrm>
            <a:off x="804862" y="5367337"/>
            <a:ext cx="7526400" cy="493800"/>
          </a:xfrm>
          <a:prstGeom prst="rect">
            <a:avLst/>
          </a:prstGeom>
          <a:noFill/>
          <a:ln>
            <a:noFill/>
          </a:ln>
          <a:effectLst>
            <a:outerShdw blurRad="50799">
              <a:srgbClr val="000000">
                <a:alpha val="40000"/>
              </a:srgbClr>
            </a:outerShdw>
          </a:effectLst>
        </p:spPr>
        <p:txBody>
          <a:bodyPr spcFirstLastPara="1" wrap="square" lIns="91425" tIns="91425" rIns="91425" bIns="91425" anchor="ctr" anchorCtr="0">
            <a:noAutofit/>
          </a:bodyPr>
          <a:lstStyle>
            <a:lvl1pPr marL="457200" marR="0" lvl="0" indent="-228600" algn="l" rtl="0">
              <a:lnSpc>
                <a:spcPct val="100000"/>
              </a:lnSpc>
              <a:spcBef>
                <a:spcPts val="240"/>
              </a:spcBef>
              <a:spcAft>
                <a:spcPts val="0"/>
              </a:spcAft>
              <a:buClr>
                <a:schemeClr val="accent1"/>
              </a:buClr>
              <a:buSzPts val="1200"/>
              <a:buFont typeface="Noto Sans Symbols"/>
              <a:buNone/>
              <a:defRPr sz="1200" b="0" i="0" u="none" strike="noStrike" cap="none">
                <a:solidFill>
                  <a:schemeClr val="lt1"/>
                </a:solidFill>
                <a:latin typeface="Century Gothic"/>
                <a:ea typeface="Century Gothic"/>
                <a:cs typeface="Century Gothic"/>
                <a:sym typeface="Century Gothic"/>
              </a:defRPr>
            </a:lvl1pPr>
            <a:lvl2pPr marL="914400" marR="0" lvl="1" indent="-228600" algn="l" rtl="0">
              <a:lnSpc>
                <a:spcPct val="100000"/>
              </a:lnSpc>
              <a:spcBef>
                <a:spcPts val="600"/>
              </a:spcBef>
              <a:spcAft>
                <a:spcPts val="0"/>
              </a:spcAft>
              <a:buClr>
                <a:schemeClr val="accent1"/>
              </a:buClr>
              <a:buSzPts val="1200"/>
              <a:buFont typeface="Noto Sans Symbols"/>
              <a:buNone/>
              <a:defRPr sz="1200" b="0" i="0" u="none" strike="noStrike" cap="none">
                <a:solidFill>
                  <a:schemeClr val="lt1"/>
                </a:solidFill>
                <a:latin typeface="Century Gothic"/>
                <a:ea typeface="Century Gothic"/>
                <a:cs typeface="Century Gothic"/>
                <a:sym typeface="Century Gothic"/>
              </a:defRPr>
            </a:lvl2pPr>
            <a:lvl3pPr marL="1371600" marR="0" lvl="2" indent="-228600" algn="l" rtl="0">
              <a:lnSpc>
                <a:spcPct val="100000"/>
              </a:lnSpc>
              <a:spcBef>
                <a:spcPts val="600"/>
              </a:spcBef>
              <a:spcAft>
                <a:spcPts val="0"/>
              </a:spcAft>
              <a:buClr>
                <a:schemeClr val="accent1"/>
              </a:buClr>
              <a:buSzPts val="1000"/>
              <a:buFont typeface="Noto Sans Symbols"/>
              <a:buNone/>
              <a:defRPr sz="1000" b="0" i="0" u="none" strike="noStrike" cap="none">
                <a:solidFill>
                  <a:schemeClr val="lt1"/>
                </a:solidFill>
                <a:latin typeface="Century Gothic"/>
                <a:ea typeface="Century Gothic"/>
                <a:cs typeface="Century Gothic"/>
                <a:sym typeface="Century Gothic"/>
              </a:defRPr>
            </a:lvl3pPr>
            <a:lvl4pPr marL="1828800" marR="0" lvl="3" indent="-228600" algn="l" rtl="0">
              <a:lnSpc>
                <a:spcPct val="100000"/>
              </a:lnSpc>
              <a:spcBef>
                <a:spcPts val="600"/>
              </a:spcBef>
              <a:spcAft>
                <a:spcPts val="0"/>
              </a:spcAft>
              <a:buClr>
                <a:schemeClr val="accent1"/>
              </a:buClr>
              <a:buSzPts val="900"/>
              <a:buFont typeface="Noto Sans Symbols"/>
              <a:buNone/>
              <a:defRPr sz="900" b="0" i="0" u="none" strike="noStrike" cap="none">
                <a:solidFill>
                  <a:schemeClr val="lt1"/>
                </a:solidFill>
                <a:latin typeface="Century Gothic"/>
                <a:ea typeface="Century Gothic"/>
                <a:cs typeface="Century Gothic"/>
                <a:sym typeface="Century Gothic"/>
              </a:defRPr>
            </a:lvl4pPr>
            <a:lvl5pPr marL="2286000" marR="0" lvl="4" indent="-228600" algn="l" rtl="0">
              <a:lnSpc>
                <a:spcPct val="100000"/>
              </a:lnSpc>
              <a:spcBef>
                <a:spcPts val="600"/>
              </a:spcBef>
              <a:spcAft>
                <a:spcPts val="0"/>
              </a:spcAft>
              <a:buClr>
                <a:schemeClr val="accent1"/>
              </a:buClr>
              <a:buSzPts val="900"/>
              <a:buFont typeface="Noto Sans Symbols"/>
              <a:buNone/>
              <a:defRPr sz="900" b="0" i="0" u="none" strike="noStrike" cap="none">
                <a:solidFill>
                  <a:schemeClr val="lt1"/>
                </a:solidFill>
                <a:latin typeface="Century Gothic"/>
                <a:ea typeface="Century Gothic"/>
                <a:cs typeface="Century Gothic"/>
                <a:sym typeface="Century Gothic"/>
              </a:defRPr>
            </a:lvl5pPr>
            <a:lvl6pPr marL="2743200" marR="0" lvl="5" indent="-228600" algn="l" rtl="0">
              <a:lnSpc>
                <a:spcPct val="100000"/>
              </a:lnSpc>
              <a:spcBef>
                <a:spcPts val="600"/>
              </a:spcBef>
              <a:spcAft>
                <a:spcPts val="0"/>
              </a:spcAft>
              <a:buClr>
                <a:schemeClr val="accent1"/>
              </a:buClr>
              <a:buSzPts val="900"/>
              <a:buFont typeface="Noto Sans Symbols"/>
              <a:buNone/>
              <a:defRPr sz="900" b="0" i="0" u="none" strike="noStrike" cap="none">
                <a:solidFill>
                  <a:schemeClr val="lt1"/>
                </a:solidFill>
                <a:latin typeface="Century Gothic"/>
                <a:ea typeface="Century Gothic"/>
                <a:cs typeface="Century Gothic"/>
                <a:sym typeface="Century Gothic"/>
              </a:defRPr>
            </a:lvl6pPr>
            <a:lvl7pPr marL="3200400" marR="0" lvl="6" indent="-228600" algn="l" rtl="0">
              <a:lnSpc>
                <a:spcPct val="100000"/>
              </a:lnSpc>
              <a:spcBef>
                <a:spcPts val="600"/>
              </a:spcBef>
              <a:spcAft>
                <a:spcPts val="0"/>
              </a:spcAft>
              <a:buClr>
                <a:schemeClr val="accent1"/>
              </a:buClr>
              <a:buSzPts val="900"/>
              <a:buFont typeface="Noto Sans Symbols"/>
              <a:buNone/>
              <a:defRPr sz="900" b="0" i="0" u="none" strike="noStrike" cap="none">
                <a:solidFill>
                  <a:schemeClr val="lt1"/>
                </a:solidFill>
                <a:latin typeface="Century Gothic"/>
                <a:ea typeface="Century Gothic"/>
                <a:cs typeface="Century Gothic"/>
                <a:sym typeface="Century Gothic"/>
              </a:defRPr>
            </a:lvl7pPr>
            <a:lvl8pPr marL="3657600" marR="0" lvl="7" indent="-228600" algn="l" rtl="0">
              <a:lnSpc>
                <a:spcPct val="100000"/>
              </a:lnSpc>
              <a:spcBef>
                <a:spcPts val="600"/>
              </a:spcBef>
              <a:spcAft>
                <a:spcPts val="0"/>
              </a:spcAft>
              <a:buClr>
                <a:schemeClr val="accent1"/>
              </a:buClr>
              <a:buSzPts val="900"/>
              <a:buFont typeface="Noto Sans Symbols"/>
              <a:buNone/>
              <a:defRPr sz="900" b="0" i="0" u="none" strike="noStrike" cap="none">
                <a:solidFill>
                  <a:schemeClr val="lt1"/>
                </a:solidFill>
                <a:latin typeface="Century Gothic"/>
                <a:ea typeface="Century Gothic"/>
                <a:cs typeface="Century Gothic"/>
                <a:sym typeface="Century Gothic"/>
              </a:defRPr>
            </a:lvl8pPr>
            <a:lvl9pPr marL="4114800" marR="0" lvl="8" indent="-228600" algn="l" rtl="0">
              <a:lnSpc>
                <a:spcPct val="100000"/>
              </a:lnSpc>
              <a:spcBef>
                <a:spcPts val="600"/>
              </a:spcBef>
              <a:spcAft>
                <a:spcPts val="600"/>
              </a:spcAft>
              <a:buClr>
                <a:schemeClr val="accent1"/>
              </a:buClr>
              <a:buSzPts val="900"/>
              <a:buFont typeface="Noto Sans Symbols"/>
              <a:buNone/>
              <a:defRPr sz="900" b="0" i="0" u="none" strike="noStrike" cap="none">
                <a:solidFill>
                  <a:schemeClr val="lt1"/>
                </a:solidFill>
                <a:latin typeface="Century Gothic"/>
                <a:ea typeface="Century Gothic"/>
                <a:cs typeface="Century Gothic"/>
                <a:sym typeface="Century Gothic"/>
              </a:defRPr>
            </a:lvl9pPr>
          </a:lstStyle>
          <a:p>
            <a:endParaRPr/>
          </a:p>
        </p:txBody>
      </p:sp>
      <p:sp>
        <p:nvSpPr>
          <p:cNvPr id="85" name="Google Shape;85;p129"/>
          <p:cNvSpPr txBox="1">
            <a:spLocks noGrp="1"/>
          </p:cNvSpPr>
          <p:nvPr>
            <p:ph type="dt" idx="10"/>
          </p:nvPr>
        </p:nvSpPr>
        <p:spPr>
          <a:xfrm>
            <a:off x="6911421" y="6041360"/>
            <a:ext cx="993300" cy="365100"/>
          </a:xfrm>
          <a:prstGeom prst="rect">
            <a:avLst/>
          </a:prstGeom>
          <a:noFill/>
          <a:ln>
            <a:noFill/>
          </a:ln>
        </p:spPr>
        <p:txBody>
          <a:bodyPr spcFirstLastPara="1" wrap="square" lIns="91425" tIns="91425" rIns="91425" bIns="91425" anchor="b" anchorCtr="0">
            <a:noAutofit/>
          </a:bodyPr>
          <a:lstStyle>
            <a:lvl1pPr marR="0" lvl="0" algn="r" rtl="0">
              <a:lnSpc>
                <a:spcPct val="100000"/>
              </a:lnSpc>
              <a:spcBef>
                <a:spcPts val="0"/>
              </a:spcBef>
              <a:spcAft>
                <a:spcPts val="0"/>
              </a:spcAft>
              <a:buClr>
                <a:schemeClr val="lt1"/>
              </a:buClr>
              <a:buSzPts val="900"/>
              <a:buFont typeface="Arial"/>
              <a:buNone/>
              <a:defRPr sz="9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86" name="Google Shape;86;p129"/>
          <p:cNvSpPr txBox="1">
            <a:spLocks noGrp="1"/>
          </p:cNvSpPr>
          <p:nvPr>
            <p:ph type="ftr" idx="11"/>
          </p:nvPr>
        </p:nvSpPr>
        <p:spPr>
          <a:xfrm>
            <a:off x="442797" y="6041360"/>
            <a:ext cx="6289500" cy="3651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chemeClr val="lt1"/>
              </a:buClr>
              <a:buSzPts val="900"/>
              <a:buFont typeface="Arial"/>
              <a:buNone/>
              <a:defRPr sz="9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87" name="Google Shape;87;p129"/>
          <p:cNvSpPr txBox="1">
            <a:spLocks noGrp="1"/>
          </p:cNvSpPr>
          <p:nvPr>
            <p:ph type="sldNum" idx="12"/>
          </p:nvPr>
        </p:nvSpPr>
        <p:spPr>
          <a:xfrm>
            <a:off x="7904584" y="5915887"/>
            <a:ext cx="796500" cy="490500"/>
          </a:xfrm>
          <a:prstGeom prst="rect">
            <a:avLst/>
          </a:prstGeom>
          <a:noFill/>
          <a:ln>
            <a:noFill/>
          </a:ln>
        </p:spPr>
        <p:txBody>
          <a:bodyPr spcFirstLastPara="1" wrap="square" lIns="91425" tIns="45700" rIns="91425" bIns="10800" anchor="b" anchorCtr="0">
            <a:noAutofit/>
          </a:bodyPr>
          <a:lstStyle>
            <a:lvl1pPr marL="0" marR="0" lvl="0" indent="0" algn="l" rtl="0">
              <a:lnSpc>
                <a:spcPct val="100000"/>
              </a:lnSpc>
              <a:spcBef>
                <a:spcPts val="0"/>
              </a:spcBef>
              <a:spcAft>
                <a:spcPts val="0"/>
              </a:spcAft>
              <a:buClr>
                <a:srgbClr val="000000"/>
              </a:buClr>
              <a:buSzPts val="600"/>
              <a:buFont typeface="Arial"/>
              <a:buNone/>
              <a:defRPr sz="2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600"/>
              <a:buFont typeface="Arial"/>
              <a:buNone/>
              <a:defRPr sz="2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600"/>
              <a:buFont typeface="Arial"/>
              <a:buNone/>
              <a:defRPr sz="2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600"/>
              <a:buFont typeface="Arial"/>
              <a:buNone/>
              <a:defRPr sz="2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600"/>
              <a:buFont typeface="Arial"/>
              <a:buNone/>
              <a:defRPr sz="2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600"/>
              <a:buFont typeface="Arial"/>
              <a:buNone/>
              <a:defRPr sz="2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600"/>
              <a:buFont typeface="Arial"/>
              <a:buNone/>
              <a:defRPr sz="2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600"/>
              <a:buFont typeface="Arial"/>
              <a:buNone/>
              <a:defRPr sz="2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600"/>
              <a:buFont typeface="Arial"/>
              <a:buNone/>
              <a:defRPr sz="2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Quote with Caption">
  <p:cSld name="Quote with Caption">
    <p:spTree>
      <p:nvGrpSpPr>
        <p:cNvPr id="1" name="Shape 88"/>
        <p:cNvGrpSpPr/>
        <p:nvPr/>
      </p:nvGrpSpPr>
      <p:grpSpPr>
        <a:xfrm>
          <a:off x="0" y="0"/>
          <a:ext cx="0" cy="0"/>
          <a:chOff x="0" y="0"/>
          <a:chExt cx="0" cy="0"/>
        </a:xfrm>
      </p:grpSpPr>
      <p:sp>
        <p:nvSpPr>
          <p:cNvPr id="89" name="Google Shape;89;p130"/>
          <p:cNvSpPr/>
          <p:nvPr/>
        </p:nvSpPr>
        <p:spPr>
          <a:xfrm>
            <a:off x="1028770" y="1226354"/>
            <a:ext cx="6875700" cy="4689600"/>
          </a:xfrm>
          <a:custGeom>
            <a:avLst/>
            <a:gdLst/>
            <a:ahLst/>
            <a:cxnLst/>
            <a:rect l="l" t="t" r="r" b="b"/>
            <a:pathLst>
              <a:path w="120000" h="120000" extrusionOk="0">
                <a:moveTo>
                  <a:pt x="118439" y="0"/>
                </a:moveTo>
                <a:lnTo>
                  <a:pt x="1560" y="0"/>
                </a:lnTo>
                <a:lnTo>
                  <a:pt x="1560" y="0"/>
                </a:lnTo>
                <a:lnTo>
                  <a:pt x="1205" y="0"/>
                </a:lnTo>
                <a:lnTo>
                  <a:pt x="921" y="207"/>
                </a:lnTo>
                <a:lnTo>
                  <a:pt x="709" y="415"/>
                </a:lnTo>
                <a:lnTo>
                  <a:pt x="425" y="623"/>
                </a:lnTo>
                <a:lnTo>
                  <a:pt x="283" y="1039"/>
                </a:lnTo>
                <a:lnTo>
                  <a:pt x="141" y="1351"/>
                </a:lnTo>
                <a:lnTo>
                  <a:pt x="0" y="1767"/>
                </a:lnTo>
                <a:lnTo>
                  <a:pt x="0" y="2287"/>
                </a:lnTo>
                <a:lnTo>
                  <a:pt x="0" y="107937"/>
                </a:lnTo>
                <a:lnTo>
                  <a:pt x="0" y="107937"/>
                </a:lnTo>
                <a:lnTo>
                  <a:pt x="0" y="108457"/>
                </a:lnTo>
                <a:lnTo>
                  <a:pt x="141" y="108873"/>
                </a:lnTo>
                <a:lnTo>
                  <a:pt x="283" y="109185"/>
                </a:lnTo>
                <a:lnTo>
                  <a:pt x="425" y="109601"/>
                </a:lnTo>
                <a:lnTo>
                  <a:pt x="709" y="109809"/>
                </a:lnTo>
                <a:lnTo>
                  <a:pt x="921" y="110017"/>
                </a:lnTo>
                <a:lnTo>
                  <a:pt x="1205" y="110225"/>
                </a:lnTo>
                <a:lnTo>
                  <a:pt x="1560" y="110225"/>
                </a:lnTo>
                <a:lnTo>
                  <a:pt x="16808" y="110225"/>
                </a:lnTo>
                <a:lnTo>
                  <a:pt x="23049" y="119376"/>
                </a:lnTo>
                <a:lnTo>
                  <a:pt x="23049" y="119376"/>
                </a:lnTo>
                <a:lnTo>
                  <a:pt x="23262" y="119584"/>
                </a:lnTo>
                <a:lnTo>
                  <a:pt x="23546" y="119792"/>
                </a:lnTo>
                <a:lnTo>
                  <a:pt x="23829" y="120000"/>
                </a:lnTo>
                <a:lnTo>
                  <a:pt x="24113" y="120000"/>
                </a:lnTo>
                <a:lnTo>
                  <a:pt x="24397" y="120000"/>
                </a:lnTo>
                <a:lnTo>
                  <a:pt x="24680" y="119792"/>
                </a:lnTo>
                <a:lnTo>
                  <a:pt x="24964" y="119584"/>
                </a:lnTo>
                <a:lnTo>
                  <a:pt x="25177" y="119376"/>
                </a:lnTo>
                <a:lnTo>
                  <a:pt x="31418" y="110225"/>
                </a:lnTo>
                <a:lnTo>
                  <a:pt x="118439" y="110225"/>
                </a:lnTo>
                <a:lnTo>
                  <a:pt x="118439" y="110225"/>
                </a:lnTo>
                <a:lnTo>
                  <a:pt x="118794" y="110225"/>
                </a:lnTo>
                <a:lnTo>
                  <a:pt x="119078" y="110017"/>
                </a:lnTo>
                <a:lnTo>
                  <a:pt x="119290" y="109809"/>
                </a:lnTo>
                <a:lnTo>
                  <a:pt x="119574" y="109601"/>
                </a:lnTo>
                <a:lnTo>
                  <a:pt x="119716" y="109185"/>
                </a:lnTo>
                <a:lnTo>
                  <a:pt x="119858" y="108873"/>
                </a:lnTo>
                <a:lnTo>
                  <a:pt x="120000" y="108457"/>
                </a:lnTo>
                <a:lnTo>
                  <a:pt x="120000" y="107937"/>
                </a:lnTo>
                <a:lnTo>
                  <a:pt x="120000" y="2287"/>
                </a:lnTo>
                <a:lnTo>
                  <a:pt x="120000" y="2287"/>
                </a:lnTo>
                <a:lnTo>
                  <a:pt x="120000" y="1767"/>
                </a:lnTo>
                <a:lnTo>
                  <a:pt x="119858" y="1351"/>
                </a:lnTo>
                <a:lnTo>
                  <a:pt x="119716" y="1039"/>
                </a:lnTo>
                <a:lnTo>
                  <a:pt x="119574" y="623"/>
                </a:lnTo>
                <a:lnTo>
                  <a:pt x="119290" y="415"/>
                </a:lnTo>
                <a:lnTo>
                  <a:pt x="119078" y="207"/>
                </a:lnTo>
                <a:lnTo>
                  <a:pt x="118794" y="0"/>
                </a:lnTo>
                <a:lnTo>
                  <a:pt x="118439" y="0"/>
                </a:lnTo>
                <a:lnTo>
                  <a:pt x="118439" y="0"/>
                </a:lnTo>
                <a:close/>
              </a:path>
            </a:pathLst>
          </a:custGeom>
          <a:blipFill rotWithShape="1">
            <a:blip r:embed="rId2">
              <a:alphaModFix/>
            </a:blip>
            <a:tile tx="0" ty="0" sx="99997" sy="99997" flip="none" algn="tl"/>
          </a:blipFill>
          <a:ln w="9525" cap="rnd" cmpd="sng">
            <a:solidFill>
              <a:schemeClr val="accent1"/>
            </a:solidFill>
            <a:prstDash val="solid"/>
            <a:round/>
            <a:headEnd type="none" w="sm" len="sm"/>
            <a:tailEnd type="none" w="sm" len="sm"/>
          </a:ln>
        </p:spPr>
      </p:sp>
      <p:sp>
        <p:nvSpPr>
          <p:cNvPr id="90" name="Google Shape;90;p130"/>
          <p:cNvSpPr txBox="1">
            <a:spLocks noGrp="1"/>
          </p:cNvSpPr>
          <p:nvPr>
            <p:ph type="title"/>
          </p:nvPr>
        </p:nvSpPr>
        <p:spPr>
          <a:xfrm>
            <a:off x="649572" y="1495525"/>
            <a:ext cx="4420500" cy="2646000"/>
          </a:xfrm>
          <a:prstGeom prst="rect">
            <a:avLst/>
          </a:prstGeom>
          <a:noFill/>
          <a:ln>
            <a:noFill/>
          </a:ln>
          <a:effectLst>
            <a:outerShdw blurRad="50799">
              <a:srgbClr val="000000">
                <a:alpha val="60000"/>
              </a:srgbClr>
            </a:outerShdw>
          </a:effectLst>
        </p:spPr>
        <p:txBody>
          <a:bodyPr spcFirstLastPara="1" wrap="square" lIns="91425" tIns="91425" rIns="91425" bIns="91425" anchor="b" anchorCtr="0">
            <a:noAutofit/>
          </a:bodyPr>
          <a:lstStyle>
            <a:lvl1pPr marR="0" lvl="0" algn="l" rtl="0">
              <a:lnSpc>
                <a:spcPct val="100000"/>
              </a:lnSpc>
              <a:spcBef>
                <a:spcPts val="0"/>
              </a:spcBef>
              <a:spcAft>
                <a:spcPts val="0"/>
              </a:spcAft>
              <a:buClr>
                <a:srgbClr val="FEFEFE"/>
              </a:buClr>
              <a:buSzPts val="4200"/>
              <a:buFont typeface="Century Gothic"/>
              <a:buNone/>
              <a:defRPr sz="4200" b="1" i="0" u="none" strike="noStrike" cap="none">
                <a:solidFill>
                  <a:srgbClr val="FEFEFE"/>
                </a:solidFill>
                <a:latin typeface="Century Gothic"/>
                <a:ea typeface="Century Gothic"/>
                <a:cs typeface="Century Gothic"/>
                <a:sym typeface="Century Gothic"/>
              </a:defRPr>
            </a:lvl1pPr>
            <a:lvl2pPr marR="0" lvl="1" algn="l" rtl="0">
              <a:lnSpc>
                <a:spcPct val="100000"/>
              </a:lnSpc>
              <a:spcBef>
                <a:spcPts val="0"/>
              </a:spcBef>
              <a:spcAft>
                <a:spcPts val="0"/>
              </a:spcAft>
              <a:buClr>
                <a:schemeClr val="lt2"/>
              </a:buClr>
              <a:buSzPts val="1800"/>
              <a:buFont typeface="Arial"/>
              <a:buNone/>
              <a:defRPr sz="1800" b="0" i="0" u="none" strike="noStrike" cap="none">
                <a:solidFill>
                  <a:schemeClr val="lt2"/>
                </a:solidFill>
                <a:latin typeface="Arial"/>
                <a:ea typeface="Arial"/>
                <a:cs typeface="Arial"/>
                <a:sym typeface="Arial"/>
              </a:defRPr>
            </a:lvl2pPr>
            <a:lvl3pPr marR="0" lvl="2" algn="l" rtl="0">
              <a:lnSpc>
                <a:spcPct val="100000"/>
              </a:lnSpc>
              <a:spcBef>
                <a:spcPts val="0"/>
              </a:spcBef>
              <a:spcAft>
                <a:spcPts val="0"/>
              </a:spcAft>
              <a:buClr>
                <a:schemeClr val="lt2"/>
              </a:buClr>
              <a:buSzPts val="1800"/>
              <a:buFont typeface="Arial"/>
              <a:buNone/>
              <a:defRPr sz="1800" b="0" i="0" u="none" strike="noStrike" cap="none">
                <a:solidFill>
                  <a:schemeClr val="lt2"/>
                </a:solidFill>
                <a:latin typeface="Arial"/>
                <a:ea typeface="Arial"/>
                <a:cs typeface="Arial"/>
                <a:sym typeface="Arial"/>
              </a:defRPr>
            </a:lvl3pPr>
            <a:lvl4pPr marR="0" lvl="3" algn="l" rtl="0">
              <a:lnSpc>
                <a:spcPct val="100000"/>
              </a:lnSpc>
              <a:spcBef>
                <a:spcPts val="0"/>
              </a:spcBef>
              <a:spcAft>
                <a:spcPts val="0"/>
              </a:spcAft>
              <a:buClr>
                <a:schemeClr val="lt2"/>
              </a:buClr>
              <a:buSzPts val="1800"/>
              <a:buFont typeface="Arial"/>
              <a:buNone/>
              <a:defRPr sz="1800" b="0" i="0" u="none" strike="noStrike" cap="none">
                <a:solidFill>
                  <a:schemeClr val="lt2"/>
                </a:solidFill>
                <a:latin typeface="Arial"/>
                <a:ea typeface="Arial"/>
                <a:cs typeface="Arial"/>
                <a:sym typeface="Arial"/>
              </a:defRPr>
            </a:lvl4pPr>
            <a:lvl5pPr marR="0" lvl="4" algn="l" rtl="0">
              <a:lnSpc>
                <a:spcPct val="100000"/>
              </a:lnSpc>
              <a:spcBef>
                <a:spcPts val="0"/>
              </a:spcBef>
              <a:spcAft>
                <a:spcPts val="0"/>
              </a:spcAft>
              <a:buClr>
                <a:schemeClr val="lt2"/>
              </a:buClr>
              <a:buSzPts val="1800"/>
              <a:buFont typeface="Arial"/>
              <a:buNone/>
              <a:defRPr sz="1800" b="0" i="0" u="none" strike="noStrike" cap="none">
                <a:solidFill>
                  <a:schemeClr val="lt2"/>
                </a:solidFill>
                <a:latin typeface="Arial"/>
                <a:ea typeface="Arial"/>
                <a:cs typeface="Arial"/>
                <a:sym typeface="Arial"/>
              </a:defRPr>
            </a:lvl5pPr>
            <a:lvl6pPr marR="0" lvl="5" algn="l" rtl="0">
              <a:lnSpc>
                <a:spcPct val="100000"/>
              </a:lnSpc>
              <a:spcBef>
                <a:spcPts val="0"/>
              </a:spcBef>
              <a:spcAft>
                <a:spcPts val="0"/>
              </a:spcAft>
              <a:buClr>
                <a:schemeClr val="lt2"/>
              </a:buClr>
              <a:buSzPts val="1800"/>
              <a:buFont typeface="Arial"/>
              <a:buNone/>
              <a:defRPr sz="1800" b="0" i="0" u="none" strike="noStrike" cap="none">
                <a:solidFill>
                  <a:schemeClr val="lt2"/>
                </a:solidFill>
                <a:latin typeface="Arial"/>
                <a:ea typeface="Arial"/>
                <a:cs typeface="Arial"/>
                <a:sym typeface="Arial"/>
              </a:defRPr>
            </a:lvl6pPr>
            <a:lvl7pPr marR="0" lvl="6" algn="l" rtl="0">
              <a:lnSpc>
                <a:spcPct val="100000"/>
              </a:lnSpc>
              <a:spcBef>
                <a:spcPts val="0"/>
              </a:spcBef>
              <a:spcAft>
                <a:spcPts val="0"/>
              </a:spcAft>
              <a:buClr>
                <a:schemeClr val="lt2"/>
              </a:buClr>
              <a:buSzPts val="1800"/>
              <a:buFont typeface="Arial"/>
              <a:buNone/>
              <a:defRPr sz="1800" b="0" i="0" u="none" strike="noStrike" cap="none">
                <a:solidFill>
                  <a:schemeClr val="lt2"/>
                </a:solidFill>
                <a:latin typeface="Arial"/>
                <a:ea typeface="Arial"/>
                <a:cs typeface="Arial"/>
                <a:sym typeface="Arial"/>
              </a:defRPr>
            </a:lvl7pPr>
            <a:lvl8pPr marR="0" lvl="7" algn="l" rtl="0">
              <a:lnSpc>
                <a:spcPct val="100000"/>
              </a:lnSpc>
              <a:spcBef>
                <a:spcPts val="0"/>
              </a:spcBef>
              <a:spcAft>
                <a:spcPts val="0"/>
              </a:spcAft>
              <a:buClr>
                <a:schemeClr val="lt2"/>
              </a:buClr>
              <a:buSzPts val="1800"/>
              <a:buFont typeface="Arial"/>
              <a:buNone/>
              <a:defRPr sz="1800" b="0" i="0" u="none" strike="noStrike" cap="none">
                <a:solidFill>
                  <a:schemeClr val="lt2"/>
                </a:solidFill>
                <a:latin typeface="Arial"/>
                <a:ea typeface="Arial"/>
                <a:cs typeface="Arial"/>
                <a:sym typeface="Arial"/>
              </a:defRPr>
            </a:lvl8pPr>
            <a:lvl9pPr marR="0" lvl="8" algn="l" rtl="0">
              <a:lnSpc>
                <a:spcPct val="100000"/>
              </a:lnSpc>
              <a:spcBef>
                <a:spcPts val="0"/>
              </a:spcBef>
              <a:spcAft>
                <a:spcPts val="0"/>
              </a:spcAft>
              <a:buClr>
                <a:schemeClr val="lt2"/>
              </a:buClr>
              <a:buSzPts val="1800"/>
              <a:buFont typeface="Arial"/>
              <a:buNone/>
              <a:defRPr sz="1800" b="0" i="0" u="none" strike="noStrike" cap="none">
                <a:solidFill>
                  <a:schemeClr val="lt2"/>
                </a:solidFill>
                <a:latin typeface="Arial"/>
                <a:ea typeface="Arial"/>
                <a:cs typeface="Arial"/>
                <a:sym typeface="Arial"/>
              </a:defRPr>
            </a:lvl9pPr>
          </a:lstStyle>
          <a:p>
            <a:endParaRPr/>
          </a:p>
        </p:txBody>
      </p:sp>
      <p:sp>
        <p:nvSpPr>
          <p:cNvPr id="91" name="Google Shape;91;p130"/>
          <p:cNvSpPr txBox="1">
            <a:spLocks noGrp="1"/>
          </p:cNvSpPr>
          <p:nvPr>
            <p:ph type="body" idx="1"/>
          </p:nvPr>
        </p:nvSpPr>
        <p:spPr>
          <a:xfrm>
            <a:off x="651225" y="4700701"/>
            <a:ext cx="4418700" cy="713100"/>
          </a:xfrm>
          <a:prstGeom prst="rect">
            <a:avLst/>
          </a:prstGeom>
          <a:noFill/>
          <a:ln>
            <a:noFill/>
          </a:ln>
          <a:effectLst>
            <a:outerShdw blurRad="50799">
              <a:srgbClr val="000000">
                <a:alpha val="40000"/>
              </a:srgbClr>
            </a:outerShdw>
          </a:effectLst>
        </p:spPr>
        <p:txBody>
          <a:bodyPr spcFirstLastPara="1" wrap="square" lIns="91425" tIns="91425" rIns="91425" bIns="91425" anchor="t" anchorCtr="0">
            <a:noAutofit/>
          </a:bodyPr>
          <a:lstStyle>
            <a:lvl1pPr marL="457200" marR="0" lvl="0" indent="-228600" algn="l" rtl="0">
              <a:lnSpc>
                <a:spcPct val="100000"/>
              </a:lnSpc>
              <a:spcBef>
                <a:spcPts val="360"/>
              </a:spcBef>
              <a:spcAft>
                <a:spcPts val="0"/>
              </a:spcAft>
              <a:buClr>
                <a:schemeClr val="accent1"/>
              </a:buClr>
              <a:buSzPts val="1800"/>
              <a:buFont typeface="Noto Sans Symbols"/>
              <a:buNone/>
              <a:defRPr sz="1800" b="0" i="0" u="none" strike="noStrike" cap="none">
                <a:solidFill>
                  <a:schemeClr val="lt1"/>
                </a:solidFill>
                <a:latin typeface="Century Gothic"/>
                <a:ea typeface="Century Gothic"/>
                <a:cs typeface="Century Gothic"/>
                <a:sym typeface="Century Gothic"/>
              </a:defRPr>
            </a:lvl1pPr>
            <a:lvl2pPr marL="914400" marR="0" lvl="1" indent="-228600" algn="l" rtl="0">
              <a:lnSpc>
                <a:spcPct val="100000"/>
              </a:lnSpc>
              <a:spcBef>
                <a:spcPts val="600"/>
              </a:spcBef>
              <a:spcAft>
                <a:spcPts val="0"/>
              </a:spcAft>
              <a:buClr>
                <a:schemeClr val="accent1"/>
              </a:buClr>
              <a:buSzPts val="1800"/>
              <a:buFont typeface="Noto Sans Symbols"/>
              <a:buNone/>
              <a:defRPr sz="1800" b="0" i="0" u="none" strike="noStrike" cap="none">
                <a:solidFill>
                  <a:schemeClr val="lt1"/>
                </a:solidFill>
                <a:latin typeface="Century Gothic"/>
                <a:ea typeface="Century Gothic"/>
                <a:cs typeface="Century Gothic"/>
                <a:sym typeface="Century Gothic"/>
              </a:defRPr>
            </a:lvl2pPr>
            <a:lvl3pPr marL="1371600" marR="0" lvl="2" indent="-228600" algn="l" rtl="0">
              <a:lnSpc>
                <a:spcPct val="100000"/>
              </a:lnSpc>
              <a:spcBef>
                <a:spcPts val="600"/>
              </a:spcBef>
              <a:spcAft>
                <a:spcPts val="0"/>
              </a:spcAft>
              <a:buClr>
                <a:schemeClr val="accent1"/>
              </a:buClr>
              <a:buSzPts val="1600"/>
              <a:buFont typeface="Noto Sans Symbols"/>
              <a:buNone/>
              <a:defRPr sz="1600" b="0" i="0" u="none" strike="noStrike" cap="none">
                <a:solidFill>
                  <a:schemeClr val="lt1"/>
                </a:solidFill>
                <a:latin typeface="Century Gothic"/>
                <a:ea typeface="Century Gothic"/>
                <a:cs typeface="Century Gothic"/>
                <a:sym typeface="Century Gothic"/>
              </a:defRPr>
            </a:lvl3pPr>
            <a:lvl4pPr marL="1828800" marR="0" lvl="3" indent="-228600" algn="l" rtl="0">
              <a:lnSpc>
                <a:spcPct val="100000"/>
              </a:lnSpc>
              <a:spcBef>
                <a:spcPts val="600"/>
              </a:spcBef>
              <a:spcAft>
                <a:spcPts val="0"/>
              </a:spcAft>
              <a:buClr>
                <a:schemeClr val="accent1"/>
              </a:buClr>
              <a:buSzPts val="1400"/>
              <a:buFont typeface="Noto Sans Symbols"/>
              <a:buNone/>
              <a:defRPr sz="1400" b="0" i="0" u="none" strike="noStrike" cap="none">
                <a:solidFill>
                  <a:schemeClr val="lt1"/>
                </a:solidFill>
                <a:latin typeface="Century Gothic"/>
                <a:ea typeface="Century Gothic"/>
                <a:cs typeface="Century Gothic"/>
                <a:sym typeface="Century Gothic"/>
              </a:defRPr>
            </a:lvl4pPr>
            <a:lvl5pPr marL="2286000" marR="0" lvl="4" indent="-228600" algn="l" rtl="0">
              <a:lnSpc>
                <a:spcPct val="100000"/>
              </a:lnSpc>
              <a:spcBef>
                <a:spcPts val="600"/>
              </a:spcBef>
              <a:spcAft>
                <a:spcPts val="0"/>
              </a:spcAft>
              <a:buClr>
                <a:schemeClr val="accent1"/>
              </a:buClr>
              <a:buSzPts val="1400"/>
              <a:buFont typeface="Noto Sans Symbols"/>
              <a:buNone/>
              <a:defRPr sz="1400" b="0" i="0" u="none" strike="noStrike" cap="none">
                <a:solidFill>
                  <a:schemeClr val="lt1"/>
                </a:solidFill>
                <a:latin typeface="Century Gothic"/>
                <a:ea typeface="Century Gothic"/>
                <a:cs typeface="Century Gothic"/>
                <a:sym typeface="Century Gothic"/>
              </a:defRPr>
            </a:lvl5pPr>
            <a:lvl6pPr marL="2743200" marR="0" lvl="5" indent="-228600" algn="l" rtl="0">
              <a:lnSpc>
                <a:spcPct val="100000"/>
              </a:lnSpc>
              <a:spcBef>
                <a:spcPts val="600"/>
              </a:spcBef>
              <a:spcAft>
                <a:spcPts val="0"/>
              </a:spcAft>
              <a:buClr>
                <a:schemeClr val="accent1"/>
              </a:buClr>
              <a:buSzPts val="1400"/>
              <a:buFont typeface="Noto Sans Symbols"/>
              <a:buNone/>
              <a:defRPr sz="1400" b="0" i="0" u="none" strike="noStrike" cap="none">
                <a:solidFill>
                  <a:schemeClr val="lt1"/>
                </a:solidFill>
                <a:latin typeface="Century Gothic"/>
                <a:ea typeface="Century Gothic"/>
                <a:cs typeface="Century Gothic"/>
                <a:sym typeface="Century Gothic"/>
              </a:defRPr>
            </a:lvl6pPr>
            <a:lvl7pPr marL="3200400" marR="0" lvl="6" indent="-228600" algn="l" rtl="0">
              <a:lnSpc>
                <a:spcPct val="100000"/>
              </a:lnSpc>
              <a:spcBef>
                <a:spcPts val="600"/>
              </a:spcBef>
              <a:spcAft>
                <a:spcPts val="0"/>
              </a:spcAft>
              <a:buClr>
                <a:schemeClr val="accent1"/>
              </a:buClr>
              <a:buSzPts val="1400"/>
              <a:buFont typeface="Noto Sans Symbols"/>
              <a:buNone/>
              <a:defRPr sz="1400" b="0" i="0" u="none" strike="noStrike" cap="none">
                <a:solidFill>
                  <a:schemeClr val="lt1"/>
                </a:solidFill>
                <a:latin typeface="Century Gothic"/>
                <a:ea typeface="Century Gothic"/>
                <a:cs typeface="Century Gothic"/>
                <a:sym typeface="Century Gothic"/>
              </a:defRPr>
            </a:lvl7pPr>
            <a:lvl8pPr marL="3657600" marR="0" lvl="7" indent="-228600" algn="l" rtl="0">
              <a:lnSpc>
                <a:spcPct val="100000"/>
              </a:lnSpc>
              <a:spcBef>
                <a:spcPts val="600"/>
              </a:spcBef>
              <a:spcAft>
                <a:spcPts val="0"/>
              </a:spcAft>
              <a:buClr>
                <a:schemeClr val="accent1"/>
              </a:buClr>
              <a:buSzPts val="1400"/>
              <a:buFont typeface="Noto Sans Symbols"/>
              <a:buNone/>
              <a:defRPr sz="1400" b="0" i="0" u="none" strike="noStrike" cap="none">
                <a:solidFill>
                  <a:schemeClr val="lt1"/>
                </a:solidFill>
                <a:latin typeface="Century Gothic"/>
                <a:ea typeface="Century Gothic"/>
                <a:cs typeface="Century Gothic"/>
                <a:sym typeface="Century Gothic"/>
              </a:defRPr>
            </a:lvl8pPr>
            <a:lvl9pPr marL="4114800" marR="0" lvl="8" indent="-228600" algn="l" rtl="0">
              <a:lnSpc>
                <a:spcPct val="100000"/>
              </a:lnSpc>
              <a:spcBef>
                <a:spcPts val="600"/>
              </a:spcBef>
              <a:spcAft>
                <a:spcPts val="600"/>
              </a:spcAft>
              <a:buClr>
                <a:schemeClr val="accent1"/>
              </a:buClr>
              <a:buSzPts val="1400"/>
              <a:buFont typeface="Noto Sans Symbols"/>
              <a:buNone/>
              <a:defRPr sz="1400" b="0" i="0" u="none" strike="noStrike" cap="none">
                <a:solidFill>
                  <a:schemeClr val="lt1"/>
                </a:solidFill>
                <a:latin typeface="Century Gothic"/>
                <a:ea typeface="Century Gothic"/>
                <a:cs typeface="Century Gothic"/>
                <a:sym typeface="Century Gothic"/>
              </a:defRPr>
            </a:lvl9pPr>
          </a:lstStyle>
          <a:p>
            <a:endParaRPr/>
          </a:p>
        </p:txBody>
      </p:sp>
      <p:sp>
        <p:nvSpPr>
          <p:cNvPr id="92" name="Google Shape;92;p130"/>
          <p:cNvSpPr txBox="1">
            <a:spLocks noGrp="1"/>
          </p:cNvSpPr>
          <p:nvPr>
            <p:ph type="body" idx="2"/>
          </p:nvPr>
        </p:nvSpPr>
        <p:spPr>
          <a:xfrm>
            <a:off x="5398883" y="1338479"/>
            <a:ext cx="3302400" cy="4075500"/>
          </a:xfrm>
          <a:prstGeom prst="rect">
            <a:avLst/>
          </a:prstGeom>
          <a:noFill/>
          <a:ln>
            <a:noFill/>
          </a:ln>
          <a:effectLst>
            <a:outerShdw blurRad="50799">
              <a:srgbClr val="000000">
                <a:alpha val="40000"/>
              </a:srgbClr>
            </a:outerShdw>
          </a:effectLst>
        </p:spPr>
        <p:txBody>
          <a:bodyPr spcFirstLastPara="1" wrap="square" lIns="91425" tIns="91425" rIns="91425" bIns="91425" anchor="t" anchorCtr="0">
            <a:noAutofit/>
          </a:bodyPr>
          <a:lstStyle>
            <a:lvl1pPr marL="457200" marR="0" lvl="0" indent="-228600" algn="l" rtl="0">
              <a:lnSpc>
                <a:spcPct val="100000"/>
              </a:lnSpc>
              <a:spcBef>
                <a:spcPts val="360"/>
              </a:spcBef>
              <a:spcAft>
                <a:spcPts val="0"/>
              </a:spcAft>
              <a:buClr>
                <a:schemeClr val="accent1"/>
              </a:buClr>
              <a:buSzPts val="1800"/>
              <a:buFont typeface="Noto Sans Symbols"/>
              <a:buNone/>
              <a:defRPr sz="1800" b="0" i="0" u="none" strike="noStrike" cap="none">
                <a:solidFill>
                  <a:schemeClr val="lt1"/>
                </a:solidFill>
                <a:latin typeface="Century Gothic"/>
                <a:ea typeface="Century Gothic"/>
                <a:cs typeface="Century Gothic"/>
                <a:sym typeface="Century Gothic"/>
              </a:defRPr>
            </a:lvl1pPr>
            <a:lvl2pPr marL="914400" marR="0" lvl="1" indent="-330200" algn="l" rtl="0">
              <a:lnSpc>
                <a:spcPct val="100000"/>
              </a:lnSpc>
              <a:spcBef>
                <a:spcPts val="600"/>
              </a:spcBef>
              <a:spcAft>
                <a:spcPts val="0"/>
              </a:spcAft>
              <a:buClr>
                <a:schemeClr val="accent1"/>
              </a:buClr>
              <a:buSzPts val="1600"/>
              <a:buFont typeface="Noto Sans Symbols"/>
              <a:buChar char="○"/>
              <a:defRPr sz="1600" b="0" i="0" u="none" strike="noStrike" cap="none">
                <a:solidFill>
                  <a:schemeClr val="lt1"/>
                </a:solidFill>
                <a:latin typeface="Century Gothic"/>
                <a:ea typeface="Century Gothic"/>
                <a:cs typeface="Century Gothic"/>
                <a:sym typeface="Century Gothic"/>
              </a:defRPr>
            </a:lvl2pPr>
            <a:lvl3pPr marL="1371600" marR="0" lvl="2" indent="-317500" algn="l" rtl="0">
              <a:lnSpc>
                <a:spcPct val="100000"/>
              </a:lnSpc>
              <a:spcBef>
                <a:spcPts val="600"/>
              </a:spcBef>
              <a:spcAft>
                <a:spcPts val="0"/>
              </a:spcAft>
              <a:buClr>
                <a:schemeClr val="accent1"/>
              </a:buClr>
              <a:buSzPts val="1400"/>
              <a:buFont typeface="Noto Sans Symbols"/>
              <a:buChar char="○"/>
              <a:defRPr sz="1400" b="0" i="0" u="none" strike="noStrike" cap="none">
                <a:solidFill>
                  <a:schemeClr val="lt1"/>
                </a:solidFill>
                <a:latin typeface="Century Gothic"/>
                <a:ea typeface="Century Gothic"/>
                <a:cs typeface="Century Gothic"/>
                <a:sym typeface="Century Gothic"/>
              </a:defRPr>
            </a:lvl3pPr>
            <a:lvl4pPr marL="1828800" marR="0" lvl="3" indent="-304800" algn="l" rtl="0">
              <a:lnSpc>
                <a:spcPct val="100000"/>
              </a:lnSpc>
              <a:spcBef>
                <a:spcPts val="600"/>
              </a:spcBef>
              <a:spcAft>
                <a:spcPts val="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4pPr>
            <a:lvl5pPr marL="2286000" marR="0" lvl="4" indent="-304800" algn="l" rtl="0">
              <a:lnSpc>
                <a:spcPct val="100000"/>
              </a:lnSpc>
              <a:spcBef>
                <a:spcPts val="600"/>
              </a:spcBef>
              <a:spcAft>
                <a:spcPts val="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5pPr>
            <a:lvl6pPr marL="2743200" marR="0" lvl="5" indent="-304800" algn="l" rtl="0">
              <a:lnSpc>
                <a:spcPct val="100000"/>
              </a:lnSpc>
              <a:spcBef>
                <a:spcPts val="600"/>
              </a:spcBef>
              <a:spcAft>
                <a:spcPts val="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6pPr>
            <a:lvl7pPr marL="3200400" marR="0" lvl="6" indent="-304800" algn="l" rtl="0">
              <a:lnSpc>
                <a:spcPct val="100000"/>
              </a:lnSpc>
              <a:spcBef>
                <a:spcPts val="600"/>
              </a:spcBef>
              <a:spcAft>
                <a:spcPts val="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7pPr>
            <a:lvl8pPr marL="3657600" marR="0" lvl="7" indent="-304800" algn="l" rtl="0">
              <a:lnSpc>
                <a:spcPct val="100000"/>
              </a:lnSpc>
              <a:spcBef>
                <a:spcPts val="600"/>
              </a:spcBef>
              <a:spcAft>
                <a:spcPts val="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8pPr>
            <a:lvl9pPr marL="4114800" marR="0" lvl="8" indent="-304800" algn="l" rtl="0">
              <a:lnSpc>
                <a:spcPct val="100000"/>
              </a:lnSpc>
              <a:spcBef>
                <a:spcPts val="600"/>
              </a:spcBef>
              <a:spcAft>
                <a:spcPts val="60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9pPr>
          </a:lstStyle>
          <a:p>
            <a:endParaRPr/>
          </a:p>
        </p:txBody>
      </p:sp>
      <p:sp>
        <p:nvSpPr>
          <p:cNvPr id="93" name="Google Shape;93;p130"/>
          <p:cNvSpPr txBox="1">
            <a:spLocks noGrp="1"/>
          </p:cNvSpPr>
          <p:nvPr>
            <p:ph type="dt" idx="10"/>
          </p:nvPr>
        </p:nvSpPr>
        <p:spPr>
          <a:xfrm>
            <a:off x="6911421" y="6041360"/>
            <a:ext cx="993300" cy="365100"/>
          </a:xfrm>
          <a:prstGeom prst="rect">
            <a:avLst/>
          </a:prstGeom>
          <a:noFill/>
          <a:ln>
            <a:noFill/>
          </a:ln>
        </p:spPr>
        <p:txBody>
          <a:bodyPr spcFirstLastPara="1" wrap="square" lIns="91425" tIns="91425" rIns="91425" bIns="91425" anchor="b" anchorCtr="0">
            <a:noAutofit/>
          </a:bodyPr>
          <a:lstStyle>
            <a:lvl1pPr marR="0" lvl="0" algn="r" rtl="0">
              <a:lnSpc>
                <a:spcPct val="100000"/>
              </a:lnSpc>
              <a:spcBef>
                <a:spcPts val="0"/>
              </a:spcBef>
              <a:spcAft>
                <a:spcPts val="0"/>
              </a:spcAft>
              <a:buClr>
                <a:schemeClr val="lt1"/>
              </a:buClr>
              <a:buSzPts val="900"/>
              <a:buFont typeface="Arial"/>
              <a:buNone/>
              <a:defRPr sz="9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94" name="Google Shape;94;p130"/>
          <p:cNvSpPr txBox="1">
            <a:spLocks noGrp="1"/>
          </p:cNvSpPr>
          <p:nvPr>
            <p:ph type="ftr" idx="11"/>
          </p:nvPr>
        </p:nvSpPr>
        <p:spPr>
          <a:xfrm>
            <a:off x="442797" y="6041360"/>
            <a:ext cx="6289500" cy="3651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chemeClr val="lt1"/>
              </a:buClr>
              <a:buSzPts val="900"/>
              <a:buFont typeface="Arial"/>
              <a:buNone/>
              <a:defRPr sz="9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95" name="Google Shape;95;p130"/>
          <p:cNvSpPr txBox="1">
            <a:spLocks noGrp="1"/>
          </p:cNvSpPr>
          <p:nvPr>
            <p:ph type="sldNum" idx="12"/>
          </p:nvPr>
        </p:nvSpPr>
        <p:spPr>
          <a:xfrm>
            <a:off x="7904584" y="5915887"/>
            <a:ext cx="796500" cy="490500"/>
          </a:xfrm>
          <a:prstGeom prst="rect">
            <a:avLst/>
          </a:prstGeom>
          <a:noFill/>
          <a:ln>
            <a:noFill/>
          </a:ln>
        </p:spPr>
        <p:txBody>
          <a:bodyPr spcFirstLastPara="1" wrap="square" lIns="91425" tIns="45700" rIns="91425" bIns="10800" anchor="b" anchorCtr="0">
            <a:noAutofit/>
          </a:bodyPr>
          <a:lstStyle>
            <a:lvl1pPr marL="0" marR="0" lvl="0" indent="0" algn="l" rtl="0">
              <a:lnSpc>
                <a:spcPct val="100000"/>
              </a:lnSpc>
              <a:spcBef>
                <a:spcPts val="0"/>
              </a:spcBef>
              <a:spcAft>
                <a:spcPts val="0"/>
              </a:spcAft>
              <a:buClr>
                <a:srgbClr val="000000"/>
              </a:buClr>
              <a:buSzPts val="600"/>
              <a:buFont typeface="Arial"/>
              <a:buNone/>
              <a:defRPr sz="2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600"/>
              <a:buFont typeface="Arial"/>
              <a:buNone/>
              <a:defRPr sz="2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600"/>
              <a:buFont typeface="Arial"/>
              <a:buNone/>
              <a:defRPr sz="2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600"/>
              <a:buFont typeface="Arial"/>
              <a:buNone/>
              <a:defRPr sz="2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600"/>
              <a:buFont typeface="Arial"/>
              <a:buNone/>
              <a:defRPr sz="2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600"/>
              <a:buFont typeface="Arial"/>
              <a:buNone/>
              <a:defRPr sz="2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600"/>
              <a:buFont typeface="Arial"/>
              <a:buNone/>
              <a:defRPr sz="2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600"/>
              <a:buFont typeface="Arial"/>
              <a:buNone/>
              <a:defRPr sz="2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600"/>
              <a:buFont typeface="Arial"/>
              <a:buNone/>
              <a:defRPr sz="2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Name Card">
  <p:cSld name="Name Card">
    <p:spTree>
      <p:nvGrpSpPr>
        <p:cNvPr id="1" name="Shape 96"/>
        <p:cNvGrpSpPr/>
        <p:nvPr/>
      </p:nvGrpSpPr>
      <p:grpSpPr>
        <a:xfrm>
          <a:off x="0" y="0"/>
          <a:ext cx="0" cy="0"/>
          <a:chOff x="0" y="0"/>
          <a:chExt cx="0" cy="0"/>
        </a:xfrm>
      </p:grpSpPr>
      <p:sp>
        <p:nvSpPr>
          <p:cNvPr id="97" name="Google Shape;97;p131"/>
          <p:cNvSpPr/>
          <p:nvPr/>
        </p:nvSpPr>
        <p:spPr>
          <a:xfrm>
            <a:off x="855662" y="2286584"/>
            <a:ext cx="3671400" cy="2504100"/>
          </a:xfrm>
          <a:custGeom>
            <a:avLst/>
            <a:gdLst/>
            <a:ahLst/>
            <a:cxnLst/>
            <a:rect l="l" t="t" r="r" b="b"/>
            <a:pathLst>
              <a:path w="120000" h="120000" extrusionOk="0">
                <a:moveTo>
                  <a:pt x="118439" y="0"/>
                </a:moveTo>
                <a:lnTo>
                  <a:pt x="1560" y="0"/>
                </a:lnTo>
                <a:lnTo>
                  <a:pt x="1560" y="0"/>
                </a:lnTo>
                <a:lnTo>
                  <a:pt x="1205" y="0"/>
                </a:lnTo>
                <a:lnTo>
                  <a:pt x="921" y="207"/>
                </a:lnTo>
                <a:lnTo>
                  <a:pt x="709" y="415"/>
                </a:lnTo>
                <a:lnTo>
                  <a:pt x="425" y="623"/>
                </a:lnTo>
                <a:lnTo>
                  <a:pt x="283" y="1039"/>
                </a:lnTo>
                <a:lnTo>
                  <a:pt x="141" y="1351"/>
                </a:lnTo>
                <a:lnTo>
                  <a:pt x="0" y="1767"/>
                </a:lnTo>
                <a:lnTo>
                  <a:pt x="0" y="2287"/>
                </a:lnTo>
                <a:lnTo>
                  <a:pt x="0" y="107937"/>
                </a:lnTo>
                <a:lnTo>
                  <a:pt x="0" y="107937"/>
                </a:lnTo>
                <a:lnTo>
                  <a:pt x="0" y="108457"/>
                </a:lnTo>
                <a:lnTo>
                  <a:pt x="141" y="108873"/>
                </a:lnTo>
                <a:lnTo>
                  <a:pt x="283" y="109185"/>
                </a:lnTo>
                <a:lnTo>
                  <a:pt x="425" y="109601"/>
                </a:lnTo>
                <a:lnTo>
                  <a:pt x="709" y="109809"/>
                </a:lnTo>
                <a:lnTo>
                  <a:pt x="921" y="110017"/>
                </a:lnTo>
                <a:lnTo>
                  <a:pt x="1205" y="110225"/>
                </a:lnTo>
                <a:lnTo>
                  <a:pt x="1560" y="110225"/>
                </a:lnTo>
                <a:lnTo>
                  <a:pt x="16808" y="110225"/>
                </a:lnTo>
                <a:lnTo>
                  <a:pt x="23049" y="119376"/>
                </a:lnTo>
                <a:lnTo>
                  <a:pt x="23049" y="119376"/>
                </a:lnTo>
                <a:lnTo>
                  <a:pt x="23262" y="119584"/>
                </a:lnTo>
                <a:lnTo>
                  <a:pt x="23546" y="119792"/>
                </a:lnTo>
                <a:lnTo>
                  <a:pt x="23829" y="120000"/>
                </a:lnTo>
                <a:lnTo>
                  <a:pt x="24113" y="120000"/>
                </a:lnTo>
                <a:lnTo>
                  <a:pt x="24397" y="120000"/>
                </a:lnTo>
                <a:lnTo>
                  <a:pt x="24680" y="119792"/>
                </a:lnTo>
                <a:lnTo>
                  <a:pt x="24964" y="119584"/>
                </a:lnTo>
                <a:lnTo>
                  <a:pt x="25177" y="119376"/>
                </a:lnTo>
                <a:lnTo>
                  <a:pt x="31418" y="110225"/>
                </a:lnTo>
                <a:lnTo>
                  <a:pt x="118439" y="110225"/>
                </a:lnTo>
                <a:lnTo>
                  <a:pt x="118439" y="110225"/>
                </a:lnTo>
                <a:lnTo>
                  <a:pt x="118794" y="110225"/>
                </a:lnTo>
                <a:lnTo>
                  <a:pt x="119078" y="110017"/>
                </a:lnTo>
                <a:lnTo>
                  <a:pt x="119290" y="109809"/>
                </a:lnTo>
                <a:lnTo>
                  <a:pt x="119574" y="109601"/>
                </a:lnTo>
                <a:lnTo>
                  <a:pt x="119716" y="109185"/>
                </a:lnTo>
                <a:lnTo>
                  <a:pt x="119858" y="108873"/>
                </a:lnTo>
                <a:lnTo>
                  <a:pt x="120000" y="108457"/>
                </a:lnTo>
                <a:lnTo>
                  <a:pt x="120000" y="107937"/>
                </a:lnTo>
                <a:lnTo>
                  <a:pt x="120000" y="2287"/>
                </a:lnTo>
                <a:lnTo>
                  <a:pt x="120000" y="2287"/>
                </a:lnTo>
                <a:lnTo>
                  <a:pt x="120000" y="1767"/>
                </a:lnTo>
                <a:lnTo>
                  <a:pt x="119858" y="1351"/>
                </a:lnTo>
                <a:lnTo>
                  <a:pt x="119716" y="1039"/>
                </a:lnTo>
                <a:lnTo>
                  <a:pt x="119574" y="623"/>
                </a:lnTo>
                <a:lnTo>
                  <a:pt x="119290" y="415"/>
                </a:lnTo>
                <a:lnTo>
                  <a:pt x="119078" y="207"/>
                </a:lnTo>
                <a:lnTo>
                  <a:pt x="118794" y="0"/>
                </a:lnTo>
                <a:lnTo>
                  <a:pt x="118439" y="0"/>
                </a:lnTo>
                <a:lnTo>
                  <a:pt x="118439" y="0"/>
                </a:lnTo>
                <a:close/>
              </a:path>
            </a:pathLst>
          </a:custGeom>
          <a:blipFill rotWithShape="1">
            <a:blip r:embed="rId2">
              <a:alphaModFix/>
            </a:blip>
            <a:tile tx="0" ty="0" sx="99997" sy="99997" flip="none" algn="tl"/>
          </a:blipFill>
          <a:ln w="9525" cap="rnd" cmpd="sng">
            <a:solidFill>
              <a:schemeClr val="accent1"/>
            </a:solidFill>
            <a:prstDash val="solid"/>
            <a:round/>
            <a:headEnd type="none" w="sm" len="sm"/>
            <a:tailEnd type="none" w="sm" len="sm"/>
          </a:ln>
        </p:spPr>
      </p:sp>
      <p:sp>
        <p:nvSpPr>
          <p:cNvPr id="98" name="Google Shape;98;p131"/>
          <p:cNvSpPr txBox="1">
            <a:spLocks noGrp="1"/>
          </p:cNvSpPr>
          <p:nvPr>
            <p:ph type="title"/>
          </p:nvPr>
        </p:nvSpPr>
        <p:spPr>
          <a:xfrm>
            <a:off x="1017816" y="2435956"/>
            <a:ext cx="3286800" cy="2007900"/>
          </a:xfrm>
          <a:prstGeom prst="rect">
            <a:avLst/>
          </a:prstGeom>
          <a:noFill/>
          <a:ln>
            <a:noFill/>
          </a:ln>
          <a:effectLst>
            <a:outerShdw blurRad="50799">
              <a:srgbClr val="000000">
                <a:alpha val="60000"/>
              </a:srgbClr>
            </a:outerShdw>
          </a:effectLst>
        </p:spPr>
        <p:txBody>
          <a:bodyPr spcFirstLastPara="1" wrap="square" lIns="91425" tIns="91425" rIns="91425" bIns="91425" anchor="b" anchorCtr="0">
            <a:noAutofit/>
          </a:bodyPr>
          <a:lstStyle>
            <a:lvl1pPr marR="0" lvl="0" algn="l" rtl="0">
              <a:lnSpc>
                <a:spcPct val="100000"/>
              </a:lnSpc>
              <a:spcBef>
                <a:spcPts val="0"/>
              </a:spcBef>
              <a:spcAft>
                <a:spcPts val="0"/>
              </a:spcAft>
              <a:buClr>
                <a:srgbClr val="FEFEFE"/>
              </a:buClr>
              <a:buSzPts val="3200"/>
              <a:buFont typeface="Century Gothic"/>
              <a:buNone/>
              <a:defRPr sz="3200" b="1" i="0" u="none" strike="noStrike" cap="none">
                <a:solidFill>
                  <a:srgbClr val="FEFEFE"/>
                </a:solidFill>
                <a:latin typeface="Century Gothic"/>
                <a:ea typeface="Century Gothic"/>
                <a:cs typeface="Century Gothic"/>
                <a:sym typeface="Century Gothic"/>
              </a:defRPr>
            </a:lvl1pPr>
            <a:lvl2pPr marR="0" lvl="1" algn="l" rtl="0">
              <a:lnSpc>
                <a:spcPct val="100000"/>
              </a:lnSpc>
              <a:spcBef>
                <a:spcPts val="0"/>
              </a:spcBef>
              <a:spcAft>
                <a:spcPts val="0"/>
              </a:spcAft>
              <a:buClr>
                <a:schemeClr val="lt2"/>
              </a:buClr>
              <a:buSzPts val="1800"/>
              <a:buFont typeface="Arial"/>
              <a:buNone/>
              <a:defRPr sz="1800" b="0" i="0" u="none" strike="noStrike" cap="none">
                <a:solidFill>
                  <a:schemeClr val="lt2"/>
                </a:solidFill>
                <a:latin typeface="Arial"/>
                <a:ea typeface="Arial"/>
                <a:cs typeface="Arial"/>
                <a:sym typeface="Arial"/>
              </a:defRPr>
            </a:lvl2pPr>
            <a:lvl3pPr marR="0" lvl="2" algn="l" rtl="0">
              <a:lnSpc>
                <a:spcPct val="100000"/>
              </a:lnSpc>
              <a:spcBef>
                <a:spcPts val="0"/>
              </a:spcBef>
              <a:spcAft>
                <a:spcPts val="0"/>
              </a:spcAft>
              <a:buClr>
                <a:schemeClr val="lt2"/>
              </a:buClr>
              <a:buSzPts val="1800"/>
              <a:buFont typeface="Arial"/>
              <a:buNone/>
              <a:defRPr sz="1800" b="0" i="0" u="none" strike="noStrike" cap="none">
                <a:solidFill>
                  <a:schemeClr val="lt2"/>
                </a:solidFill>
                <a:latin typeface="Arial"/>
                <a:ea typeface="Arial"/>
                <a:cs typeface="Arial"/>
                <a:sym typeface="Arial"/>
              </a:defRPr>
            </a:lvl3pPr>
            <a:lvl4pPr marR="0" lvl="3" algn="l" rtl="0">
              <a:lnSpc>
                <a:spcPct val="100000"/>
              </a:lnSpc>
              <a:spcBef>
                <a:spcPts val="0"/>
              </a:spcBef>
              <a:spcAft>
                <a:spcPts val="0"/>
              </a:spcAft>
              <a:buClr>
                <a:schemeClr val="lt2"/>
              </a:buClr>
              <a:buSzPts val="1800"/>
              <a:buFont typeface="Arial"/>
              <a:buNone/>
              <a:defRPr sz="1800" b="0" i="0" u="none" strike="noStrike" cap="none">
                <a:solidFill>
                  <a:schemeClr val="lt2"/>
                </a:solidFill>
                <a:latin typeface="Arial"/>
                <a:ea typeface="Arial"/>
                <a:cs typeface="Arial"/>
                <a:sym typeface="Arial"/>
              </a:defRPr>
            </a:lvl4pPr>
            <a:lvl5pPr marR="0" lvl="4" algn="l" rtl="0">
              <a:lnSpc>
                <a:spcPct val="100000"/>
              </a:lnSpc>
              <a:spcBef>
                <a:spcPts val="0"/>
              </a:spcBef>
              <a:spcAft>
                <a:spcPts val="0"/>
              </a:spcAft>
              <a:buClr>
                <a:schemeClr val="lt2"/>
              </a:buClr>
              <a:buSzPts val="1800"/>
              <a:buFont typeface="Arial"/>
              <a:buNone/>
              <a:defRPr sz="1800" b="0" i="0" u="none" strike="noStrike" cap="none">
                <a:solidFill>
                  <a:schemeClr val="lt2"/>
                </a:solidFill>
                <a:latin typeface="Arial"/>
                <a:ea typeface="Arial"/>
                <a:cs typeface="Arial"/>
                <a:sym typeface="Arial"/>
              </a:defRPr>
            </a:lvl5pPr>
            <a:lvl6pPr marR="0" lvl="5" algn="l" rtl="0">
              <a:lnSpc>
                <a:spcPct val="100000"/>
              </a:lnSpc>
              <a:spcBef>
                <a:spcPts val="0"/>
              </a:spcBef>
              <a:spcAft>
                <a:spcPts val="0"/>
              </a:spcAft>
              <a:buClr>
                <a:schemeClr val="lt2"/>
              </a:buClr>
              <a:buSzPts val="1800"/>
              <a:buFont typeface="Arial"/>
              <a:buNone/>
              <a:defRPr sz="1800" b="0" i="0" u="none" strike="noStrike" cap="none">
                <a:solidFill>
                  <a:schemeClr val="lt2"/>
                </a:solidFill>
                <a:latin typeface="Arial"/>
                <a:ea typeface="Arial"/>
                <a:cs typeface="Arial"/>
                <a:sym typeface="Arial"/>
              </a:defRPr>
            </a:lvl6pPr>
            <a:lvl7pPr marR="0" lvl="6" algn="l" rtl="0">
              <a:lnSpc>
                <a:spcPct val="100000"/>
              </a:lnSpc>
              <a:spcBef>
                <a:spcPts val="0"/>
              </a:spcBef>
              <a:spcAft>
                <a:spcPts val="0"/>
              </a:spcAft>
              <a:buClr>
                <a:schemeClr val="lt2"/>
              </a:buClr>
              <a:buSzPts val="1800"/>
              <a:buFont typeface="Arial"/>
              <a:buNone/>
              <a:defRPr sz="1800" b="0" i="0" u="none" strike="noStrike" cap="none">
                <a:solidFill>
                  <a:schemeClr val="lt2"/>
                </a:solidFill>
                <a:latin typeface="Arial"/>
                <a:ea typeface="Arial"/>
                <a:cs typeface="Arial"/>
                <a:sym typeface="Arial"/>
              </a:defRPr>
            </a:lvl7pPr>
            <a:lvl8pPr marR="0" lvl="7" algn="l" rtl="0">
              <a:lnSpc>
                <a:spcPct val="100000"/>
              </a:lnSpc>
              <a:spcBef>
                <a:spcPts val="0"/>
              </a:spcBef>
              <a:spcAft>
                <a:spcPts val="0"/>
              </a:spcAft>
              <a:buClr>
                <a:schemeClr val="lt2"/>
              </a:buClr>
              <a:buSzPts val="1800"/>
              <a:buFont typeface="Arial"/>
              <a:buNone/>
              <a:defRPr sz="1800" b="0" i="0" u="none" strike="noStrike" cap="none">
                <a:solidFill>
                  <a:schemeClr val="lt2"/>
                </a:solidFill>
                <a:latin typeface="Arial"/>
                <a:ea typeface="Arial"/>
                <a:cs typeface="Arial"/>
                <a:sym typeface="Arial"/>
              </a:defRPr>
            </a:lvl8pPr>
            <a:lvl9pPr marR="0" lvl="8" algn="l" rtl="0">
              <a:lnSpc>
                <a:spcPct val="100000"/>
              </a:lnSpc>
              <a:spcBef>
                <a:spcPts val="0"/>
              </a:spcBef>
              <a:spcAft>
                <a:spcPts val="0"/>
              </a:spcAft>
              <a:buClr>
                <a:schemeClr val="lt2"/>
              </a:buClr>
              <a:buSzPts val="1800"/>
              <a:buFont typeface="Arial"/>
              <a:buNone/>
              <a:defRPr sz="1800" b="0" i="0" u="none" strike="noStrike" cap="none">
                <a:solidFill>
                  <a:schemeClr val="lt2"/>
                </a:solidFill>
                <a:latin typeface="Arial"/>
                <a:ea typeface="Arial"/>
                <a:cs typeface="Arial"/>
                <a:sym typeface="Arial"/>
              </a:defRPr>
            </a:lvl9pPr>
          </a:lstStyle>
          <a:p>
            <a:endParaRPr/>
          </a:p>
        </p:txBody>
      </p:sp>
      <p:sp>
        <p:nvSpPr>
          <p:cNvPr id="99" name="Google Shape;99;p131"/>
          <p:cNvSpPr txBox="1">
            <a:spLocks noGrp="1"/>
          </p:cNvSpPr>
          <p:nvPr>
            <p:ph type="body" idx="1"/>
          </p:nvPr>
        </p:nvSpPr>
        <p:spPr>
          <a:xfrm>
            <a:off x="4616450" y="2286000"/>
            <a:ext cx="3672000" cy="2300400"/>
          </a:xfrm>
          <a:prstGeom prst="rect">
            <a:avLst/>
          </a:prstGeom>
          <a:noFill/>
          <a:ln>
            <a:noFill/>
          </a:ln>
          <a:effectLst>
            <a:outerShdw blurRad="50799">
              <a:srgbClr val="000000">
                <a:alpha val="40000"/>
              </a:srgbClr>
            </a:outerShdw>
          </a:effectLst>
        </p:spPr>
        <p:txBody>
          <a:bodyPr spcFirstLastPara="1" wrap="square" lIns="91425" tIns="91425" rIns="91425" bIns="91425" anchor="t" anchorCtr="0">
            <a:noAutofit/>
          </a:bodyPr>
          <a:lstStyle>
            <a:lvl1pPr marL="457200" marR="0" lvl="0" indent="-228600" algn="l" rtl="0">
              <a:lnSpc>
                <a:spcPct val="100000"/>
              </a:lnSpc>
              <a:spcBef>
                <a:spcPts val="360"/>
              </a:spcBef>
              <a:spcAft>
                <a:spcPts val="0"/>
              </a:spcAft>
              <a:buClr>
                <a:schemeClr val="accent1"/>
              </a:buClr>
              <a:buSzPts val="1800"/>
              <a:buFont typeface="Noto Sans Symbols"/>
              <a:buNone/>
              <a:defRPr sz="1800" b="0" i="0" u="none" strike="noStrike" cap="none">
                <a:solidFill>
                  <a:schemeClr val="lt1"/>
                </a:solidFill>
                <a:latin typeface="Century Gothic"/>
                <a:ea typeface="Century Gothic"/>
                <a:cs typeface="Century Gothic"/>
                <a:sym typeface="Century Gothic"/>
              </a:defRPr>
            </a:lvl1pPr>
            <a:lvl2pPr marL="914400" marR="0" lvl="1" indent="-330200" algn="l" rtl="0">
              <a:lnSpc>
                <a:spcPct val="100000"/>
              </a:lnSpc>
              <a:spcBef>
                <a:spcPts val="600"/>
              </a:spcBef>
              <a:spcAft>
                <a:spcPts val="0"/>
              </a:spcAft>
              <a:buClr>
                <a:schemeClr val="accent1"/>
              </a:buClr>
              <a:buSzPts val="1600"/>
              <a:buFont typeface="Noto Sans Symbols"/>
              <a:buChar char="○"/>
              <a:defRPr sz="1600" b="0" i="0" u="none" strike="noStrike" cap="none">
                <a:solidFill>
                  <a:schemeClr val="lt1"/>
                </a:solidFill>
                <a:latin typeface="Century Gothic"/>
                <a:ea typeface="Century Gothic"/>
                <a:cs typeface="Century Gothic"/>
                <a:sym typeface="Century Gothic"/>
              </a:defRPr>
            </a:lvl2pPr>
            <a:lvl3pPr marL="1371600" marR="0" lvl="2" indent="-317500" algn="l" rtl="0">
              <a:lnSpc>
                <a:spcPct val="100000"/>
              </a:lnSpc>
              <a:spcBef>
                <a:spcPts val="600"/>
              </a:spcBef>
              <a:spcAft>
                <a:spcPts val="0"/>
              </a:spcAft>
              <a:buClr>
                <a:schemeClr val="accent1"/>
              </a:buClr>
              <a:buSzPts val="1400"/>
              <a:buFont typeface="Noto Sans Symbols"/>
              <a:buChar char="○"/>
              <a:defRPr sz="1400" b="0" i="0" u="none" strike="noStrike" cap="none">
                <a:solidFill>
                  <a:schemeClr val="lt1"/>
                </a:solidFill>
                <a:latin typeface="Century Gothic"/>
                <a:ea typeface="Century Gothic"/>
                <a:cs typeface="Century Gothic"/>
                <a:sym typeface="Century Gothic"/>
              </a:defRPr>
            </a:lvl3pPr>
            <a:lvl4pPr marL="1828800" marR="0" lvl="3" indent="-304800" algn="l" rtl="0">
              <a:lnSpc>
                <a:spcPct val="100000"/>
              </a:lnSpc>
              <a:spcBef>
                <a:spcPts val="600"/>
              </a:spcBef>
              <a:spcAft>
                <a:spcPts val="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4pPr>
            <a:lvl5pPr marL="2286000" marR="0" lvl="4" indent="-304800" algn="l" rtl="0">
              <a:lnSpc>
                <a:spcPct val="100000"/>
              </a:lnSpc>
              <a:spcBef>
                <a:spcPts val="600"/>
              </a:spcBef>
              <a:spcAft>
                <a:spcPts val="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5pPr>
            <a:lvl6pPr marL="2743200" marR="0" lvl="5" indent="-304800" algn="l" rtl="0">
              <a:lnSpc>
                <a:spcPct val="100000"/>
              </a:lnSpc>
              <a:spcBef>
                <a:spcPts val="600"/>
              </a:spcBef>
              <a:spcAft>
                <a:spcPts val="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6pPr>
            <a:lvl7pPr marL="3200400" marR="0" lvl="6" indent="-304800" algn="l" rtl="0">
              <a:lnSpc>
                <a:spcPct val="100000"/>
              </a:lnSpc>
              <a:spcBef>
                <a:spcPts val="600"/>
              </a:spcBef>
              <a:spcAft>
                <a:spcPts val="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7pPr>
            <a:lvl8pPr marL="3657600" marR="0" lvl="7" indent="-304800" algn="l" rtl="0">
              <a:lnSpc>
                <a:spcPct val="100000"/>
              </a:lnSpc>
              <a:spcBef>
                <a:spcPts val="600"/>
              </a:spcBef>
              <a:spcAft>
                <a:spcPts val="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8pPr>
            <a:lvl9pPr marL="4114800" marR="0" lvl="8" indent="-304800" algn="l" rtl="0">
              <a:lnSpc>
                <a:spcPct val="100000"/>
              </a:lnSpc>
              <a:spcBef>
                <a:spcPts val="600"/>
              </a:spcBef>
              <a:spcAft>
                <a:spcPts val="60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9pPr>
          </a:lstStyle>
          <a:p>
            <a:endParaRPr/>
          </a:p>
        </p:txBody>
      </p:sp>
      <p:sp>
        <p:nvSpPr>
          <p:cNvPr id="100" name="Google Shape;100;p131"/>
          <p:cNvSpPr txBox="1">
            <a:spLocks noGrp="1"/>
          </p:cNvSpPr>
          <p:nvPr>
            <p:ph type="dt" idx="10"/>
          </p:nvPr>
        </p:nvSpPr>
        <p:spPr>
          <a:xfrm>
            <a:off x="6911421" y="6041360"/>
            <a:ext cx="993300" cy="365100"/>
          </a:xfrm>
          <a:prstGeom prst="rect">
            <a:avLst/>
          </a:prstGeom>
          <a:noFill/>
          <a:ln>
            <a:noFill/>
          </a:ln>
        </p:spPr>
        <p:txBody>
          <a:bodyPr spcFirstLastPara="1" wrap="square" lIns="91425" tIns="91425" rIns="91425" bIns="91425" anchor="b" anchorCtr="0">
            <a:noAutofit/>
          </a:bodyPr>
          <a:lstStyle>
            <a:lvl1pPr marR="0" lvl="0" algn="r" rtl="0">
              <a:lnSpc>
                <a:spcPct val="100000"/>
              </a:lnSpc>
              <a:spcBef>
                <a:spcPts val="0"/>
              </a:spcBef>
              <a:spcAft>
                <a:spcPts val="0"/>
              </a:spcAft>
              <a:buClr>
                <a:schemeClr val="lt1"/>
              </a:buClr>
              <a:buSzPts val="900"/>
              <a:buFont typeface="Arial"/>
              <a:buNone/>
              <a:defRPr sz="9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01" name="Google Shape;101;p131"/>
          <p:cNvSpPr txBox="1">
            <a:spLocks noGrp="1"/>
          </p:cNvSpPr>
          <p:nvPr>
            <p:ph type="ftr" idx="11"/>
          </p:nvPr>
        </p:nvSpPr>
        <p:spPr>
          <a:xfrm>
            <a:off x="442797" y="6041360"/>
            <a:ext cx="6289500" cy="3651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chemeClr val="lt1"/>
              </a:buClr>
              <a:buSzPts val="900"/>
              <a:buFont typeface="Arial"/>
              <a:buNone/>
              <a:defRPr sz="9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02" name="Google Shape;102;p131"/>
          <p:cNvSpPr txBox="1">
            <a:spLocks noGrp="1"/>
          </p:cNvSpPr>
          <p:nvPr>
            <p:ph type="sldNum" idx="12"/>
          </p:nvPr>
        </p:nvSpPr>
        <p:spPr>
          <a:xfrm>
            <a:off x="7904584" y="5915887"/>
            <a:ext cx="796500" cy="490500"/>
          </a:xfrm>
          <a:prstGeom prst="rect">
            <a:avLst/>
          </a:prstGeom>
          <a:noFill/>
          <a:ln>
            <a:noFill/>
          </a:ln>
        </p:spPr>
        <p:txBody>
          <a:bodyPr spcFirstLastPara="1" wrap="square" lIns="91425" tIns="45700" rIns="91425" bIns="10800" anchor="b" anchorCtr="0">
            <a:noAutofit/>
          </a:bodyPr>
          <a:lstStyle>
            <a:lvl1pPr marL="0" marR="0" lvl="0" indent="0" algn="l" rtl="0">
              <a:lnSpc>
                <a:spcPct val="100000"/>
              </a:lnSpc>
              <a:spcBef>
                <a:spcPts val="0"/>
              </a:spcBef>
              <a:spcAft>
                <a:spcPts val="0"/>
              </a:spcAft>
              <a:buClr>
                <a:srgbClr val="000000"/>
              </a:buClr>
              <a:buSzPts val="600"/>
              <a:buFont typeface="Arial"/>
              <a:buNone/>
              <a:defRPr sz="2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600"/>
              <a:buFont typeface="Arial"/>
              <a:buNone/>
              <a:defRPr sz="2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600"/>
              <a:buFont typeface="Arial"/>
              <a:buNone/>
              <a:defRPr sz="2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600"/>
              <a:buFont typeface="Arial"/>
              <a:buNone/>
              <a:defRPr sz="2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600"/>
              <a:buFont typeface="Arial"/>
              <a:buNone/>
              <a:defRPr sz="2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600"/>
              <a:buFont typeface="Arial"/>
              <a:buNone/>
              <a:defRPr sz="2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600"/>
              <a:buFont typeface="Arial"/>
              <a:buNone/>
              <a:defRPr sz="2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600"/>
              <a:buFont typeface="Arial"/>
              <a:buNone/>
              <a:defRPr sz="2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600"/>
              <a:buFont typeface="Arial"/>
              <a:buNone/>
              <a:defRPr sz="2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03"/>
        <p:cNvGrpSpPr/>
        <p:nvPr/>
      </p:nvGrpSpPr>
      <p:grpSpPr>
        <a:xfrm>
          <a:off x="0" y="0"/>
          <a:ext cx="0" cy="0"/>
          <a:chOff x="0" y="0"/>
          <a:chExt cx="0" cy="0"/>
        </a:xfrm>
      </p:grpSpPr>
      <p:sp>
        <p:nvSpPr>
          <p:cNvPr id="104" name="Google Shape;104;p132"/>
          <p:cNvSpPr/>
          <p:nvPr/>
        </p:nvSpPr>
        <p:spPr>
          <a:xfrm>
            <a:off x="0" y="0"/>
            <a:ext cx="9144000" cy="2186100"/>
          </a:xfrm>
          <a:custGeom>
            <a:avLst/>
            <a:gdLst/>
            <a:ahLst/>
            <a:cxnLst/>
            <a:rect l="l" t="t" r="r" b="b"/>
            <a:pathLst>
              <a:path w="120000" h="120000" extrusionOk="0">
                <a:moveTo>
                  <a:pt x="120000" y="0"/>
                </a:moveTo>
                <a:lnTo>
                  <a:pt x="0" y="0"/>
                </a:lnTo>
                <a:lnTo>
                  <a:pt x="0" y="103616"/>
                </a:lnTo>
                <a:lnTo>
                  <a:pt x="19645" y="103616"/>
                </a:lnTo>
                <a:lnTo>
                  <a:pt x="23395" y="119302"/>
                </a:lnTo>
                <a:lnTo>
                  <a:pt x="23395" y="119302"/>
                </a:lnTo>
                <a:lnTo>
                  <a:pt x="23479" y="119477"/>
                </a:lnTo>
                <a:lnTo>
                  <a:pt x="23604" y="119738"/>
                </a:lnTo>
                <a:lnTo>
                  <a:pt x="23729" y="120000"/>
                </a:lnTo>
                <a:lnTo>
                  <a:pt x="23833" y="120000"/>
                </a:lnTo>
                <a:lnTo>
                  <a:pt x="23958" y="120000"/>
                </a:lnTo>
                <a:lnTo>
                  <a:pt x="24062" y="119738"/>
                </a:lnTo>
                <a:lnTo>
                  <a:pt x="24187" y="119477"/>
                </a:lnTo>
                <a:lnTo>
                  <a:pt x="24270" y="119302"/>
                </a:lnTo>
                <a:lnTo>
                  <a:pt x="28020" y="103616"/>
                </a:lnTo>
                <a:lnTo>
                  <a:pt x="120000" y="103616"/>
                </a:lnTo>
                <a:lnTo>
                  <a:pt x="120000" y="0"/>
                </a:lnTo>
                <a:close/>
              </a:path>
            </a:pathLst>
          </a:custGeom>
          <a:blipFill rotWithShape="1">
            <a:blip r:embed="rId2">
              <a:alphaModFix/>
            </a:blip>
            <a:tile tx="0" ty="0" sx="99997" sy="99997" flip="none" algn="tl"/>
          </a:blipFill>
          <a:ln w="9525" cap="rnd" cmpd="sng">
            <a:solidFill>
              <a:schemeClr val="accent1"/>
            </a:solidFill>
            <a:prstDash val="solid"/>
            <a:round/>
            <a:headEnd type="none" w="sm" len="sm"/>
            <a:tailEnd type="none" w="sm" len="sm"/>
          </a:ln>
        </p:spPr>
      </p:sp>
      <p:sp>
        <p:nvSpPr>
          <p:cNvPr id="105" name="Google Shape;105;p132"/>
          <p:cNvSpPr txBox="1">
            <a:spLocks noGrp="1"/>
          </p:cNvSpPr>
          <p:nvPr>
            <p:ph type="title"/>
          </p:nvPr>
        </p:nvSpPr>
        <p:spPr>
          <a:xfrm>
            <a:off x="809997" y="447187"/>
            <a:ext cx="7524000" cy="970500"/>
          </a:xfrm>
          <a:prstGeom prst="rect">
            <a:avLst/>
          </a:prstGeom>
          <a:noFill/>
          <a:ln>
            <a:noFill/>
          </a:ln>
          <a:effectLst>
            <a:outerShdw blurRad="50799">
              <a:srgbClr val="000000">
                <a:alpha val="60000"/>
              </a:srgbClr>
            </a:outerShdw>
          </a:effectLst>
        </p:spPr>
        <p:txBody>
          <a:bodyPr spcFirstLastPara="1" wrap="square" lIns="91425" tIns="91425" rIns="91425" bIns="91425" anchor="b" anchorCtr="0">
            <a:noAutofit/>
          </a:bodyPr>
          <a:lstStyle>
            <a:lvl1pPr marR="0" lvl="0" algn="l" rtl="0">
              <a:lnSpc>
                <a:spcPct val="100000"/>
              </a:lnSpc>
              <a:spcBef>
                <a:spcPts val="0"/>
              </a:spcBef>
              <a:spcAft>
                <a:spcPts val="0"/>
              </a:spcAft>
              <a:buClr>
                <a:srgbClr val="FEFEFE"/>
              </a:buClr>
              <a:buSzPts val="4000"/>
              <a:buFont typeface="Century Gothic"/>
              <a:buNone/>
              <a:defRPr sz="4000" b="1" i="0" u="none" strike="noStrike" cap="none">
                <a:solidFill>
                  <a:srgbClr val="FEFEFE"/>
                </a:solidFill>
                <a:latin typeface="Century Gothic"/>
                <a:ea typeface="Century Gothic"/>
                <a:cs typeface="Century Gothic"/>
                <a:sym typeface="Century Gothic"/>
              </a:defRPr>
            </a:lvl1pPr>
            <a:lvl2pPr marR="0" lvl="1" algn="l" rtl="0">
              <a:lnSpc>
                <a:spcPct val="100000"/>
              </a:lnSpc>
              <a:spcBef>
                <a:spcPts val="0"/>
              </a:spcBef>
              <a:spcAft>
                <a:spcPts val="0"/>
              </a:spcAft>
              <a:buClr>
                <a:schemeClr val="lt2"/>
              </a:buClr>
              <a:buSzPts val="1800"/>
              <a:buFont typeface="Arial"/>
              <a:buNone/>
              <a:defRPr sz="1800" b="0" i="0" u="none" strike="noStrike" cap="none">
                <a:solidFill>
                  <a:schemeClr val="lt2"/>
                </a:solidFill>
                <a:latin typeface="Arial"/>
                <a:ea typeface="Arial"/>
                <a:cs typeface="Arial"/>
                <a:sym typeface="Arial"/>
              </a:defRPr>
            </a:lvl2pPr>
            <a:lvl3pPr marR="0" lvl="2" algn="l" rtl="0">
              <a:lnSpc>
                <a:spcPct val="100000"/>
              </a:lnSpc>
              <a:spcBef>
                <a:spcPts val="0"/>
              </a:spcBef>
              <a:spcAft>
                <a:spcPts val="0"/>
              </a:spcAft>
              <a:buClr>
                <a:schemeClr val="lt2"/>
              </a:buClr>
              <a:buSzPts val="1800"/>
              <a:buFont typeface="Arial"/>
              <a:buNone/>
              <a:defRPr sz="1800" b="0" i="0" u="none" strike="noStrike" cap="none">
                <a:solidFill>
                  <a:schemeClr val="lt2"/>
                </a:solidFill>
                <a:latin typeface="Arial"/>
                <a:ea typeface="Arial"/>
                <a:cs typeface="Arial"/>
                <a:sym typeface="Arial"/>
              </a:defRPr>
            </a:lvl3pPr>
            <a:lvl4pPr marR="0" lvl="3" algn="l" rtl="0">
              <a:lnSpc>
                <a:spcPct val="100000"/>
              </a:lnSpc>
              <a:spcBef>
                <a:spcPts val="0"/>
              </a:spcBef>
              <a:spcAft>
                <a:spcPts val="0"/>
              </a:spcAft>
              <a:buClr>
                <a:schemeClr val="lt2"/>
              </a:buClr>
              <a:buSzPts val="1800"/>
              <a:buFont typeface="Arial"/>
              <a:buNone/>
              <a:defRPr sz="1800" b="0" i="0" u="none" strike="noStrike" cap="none">
                <a:solidFill>
                  <a:schemeClr val="lt2"/>
                </a:solidFill>
                <a:latin typeface="Arial"/>
                <a:ea typeface="Arial"/>
                <a:cs typeface="Arial"/>
                <a:sym typeface="Arial"/>
              </a:defRPr>
            </a:lvl4pPr>
            <a:lvl5pPr marR="0" lvl="4" algn="l" rtl="0">
              <a:lnSpc>
                <a:spcPct val="100000"/>
              </a:lnSpc>
              <a:spcBef>
                <a:spcPts val="0"/>
              </a:spcBef>
              <a:spcAft>
                <a:spcPts val="0"/>
              </a:spcAft>
              <a:buClr>
                <a:schemeClr val="lt2"/>
              </a:buClr>
              <a:buSzPts val="1800"/>
              <a:buFont typeface="Arial"/>
              <a:buNone/>
              <a:defRPr sz="1800" b="0" i="0" u="none" strike="noStrike" cap="none">
                <a:solidFill>
                  <a:schemeClr val="lt2"/>
                </a:solidFill>
                <a:latin typeface="Arial"/>
                <a:ea typeface="Arial"/>
                <a:cs typeface="Arial"/>
                <a:sym typeface="Arial"/>
              </a:defRPr>
            </a:lvl5pPr>
            <a:lvl6pPr marR="0" lvl="5" algn="l" rtl="0">
              <a:lnSpc>
                <a:spcPct val="100000"/>
              </a:lnSpc>
              <a:spcBef>
                <a:spcPts val="0"/>
              </a:spcBef>
              <a:spcAft>
                <a:spcPts val="0"/>
              </a:spcAft>
              <a:buClr>
                <a:schemeClr val="lt2"/>
              </a:buClr>
              <a:buSzPts val="1800"/>
              <a:buFont typeface="Arial"/>
              <a:buNone/>
              <a:defRPr sz="1800" b="0" i="0" u="none" strike="noStrike" cap="none">
                <a:solidFill>
                  <a:schemeClr val="lt2"/>
                </a:solidFill>
                <a:latin typeface="Arial"/>
                <a:ea typeface="Arial"/>
                <a:cs typeface="Arial"/>
                <a:sym typeface="Arial"/>
              </a:defRPr>
            </a:lvl6pPr>
            <a:lvl7pPr marR="0" lvl="6" algn="l" rtl="0">
              <a:lnSpc>
                <a:spcPct val="100000"/>
              </a:lnSpc>
              <a:spcBef>
                <a:spcPts val="0"/>
              </a:spcBef>
              <a:spcAft>
                <a:spcPts val="0"/>
              </a:spcAft>
              <a:buClr>
                <a:schemeClr val="lt2"/>
              </a:buClr>
              <a:buSzPts val="1800"/>
              <a:buFont typeface="Arial"/>
              <a:buNone/>
              <a:defRPr sz="1800" b="0" i="0" u="none" strike="noStrike" cap="none">
                <a:solidFill>
                  <a:schemeClr val="lt2"/>
                </a:solidFill>
                <a:latin typeface="Arial"/>
                <a:ea typeface="Arial"/>
                <a:cs typeface="Arial"/>
                <a:sym typeface="Arial"/>
              </a:defRPr>
            </a:lvl7pPr>
            <a:lvl8pPr marR="0" lvl="7" algn="l" rtl="0">
              <a:lnSpc>
                <a:spcPct val="100000"/>
              </a:lnSpc>
              <a:spcBef>
                <a:spcPts val="0"/>
              </a:spcBef>
              <a:spcAft>
                <a:spcPts val="0"/>
              </a:spcAft>
              <a:buClr>
                <a:schemeClr val="lt2"/>
              </a:buClr>
              <a:buSzPts val="1800"/>
              <a:buFont typeface="Arial"/>
              <a:buNone/>
              <a:defRPr sz="1800" b="0" i="0" u="none" strike="noStrike" cap="none">
                <a:solidFill>
                  <a:schemeClr val="lt2"/>
                </a:solidFill>
                <a:latin typeface="Arial"/>
                <a:ea typeface="Arial"/>
                <a:cs typeface="Arial"/>
                <a:sym typeface="Arial"/>
              </a:defRPr>
            </a:lvl8pPr>
            <a:lvl9pPr marR="0" lvl="8" algn="l" rtl="0">
              <a:lnSpc>
                <a:spcPct val="100000"/>
              </a:lnSpc>
              <a:spcBef>
                <a:spcPts val="0"/>
              </a:spcBef>
              <a:spcAft>
                <a:spcPts val="0"/>
              </a:spcAft>
              <a:buClr>
                <a:schemeClr val="lt2"/>
              </a:buClr>
              <a:buSzPts val="1800"/>
              <a:buFont typeface="Arial"/>
              <a:buNone/>
              <a:defRPr sz="1800" b="0" i="0" u="none" strike="noStrike" cap="none">
                <a:solidFill>
                  <a:schemeClr val="lt2"/>
                </a:solidFill>
                <a:latin typeface="Arial"/>
                <a:ea typeface="Arial"/>
                <a:cs typeface="Arial"/>
                <a:sym typeface="Arial"/>
              </a:defRPr>
            </a:lvl9pPr>
          </a:lstStyle>
          <a:p>
            <a:endParaRPr/>
          </a:p>
        </p:txBody>
      </p:sp>
      <p:sp>
        <p:nvSpPr>
          <p:cNvPr id="106" name="Google Shape;106;p132"/>
          <p:cNvSpPr txBox="1">
            <a:spLocks noGrp="1"/>
          </p:cNvSpPr>
          <p:nvPr>
            <p:ph type="body" idx="1"/>
          </p:nvPr>
        </p:nvSpPr>
        <p:spPr>
          <a:xfrm rot="5400000">
            <a:off x="2734799" y="259599"/>
            <a:ext cx="3674400" cy="7524000"/>
          </a:xfrm>
          <a:prstGeom prst="rect">
            <a:avLst/>
          </a:prstGeom>
          <a:noFill/>
          <a:ln>
            <a:noFill/>
          </a:ln>
          <a:effectLst>
            <a:outerShdw blurRad="50799">
              <a:srgbClr val="000000">
                <a:alpha val="40000"/>
              </a:srgbClr>
            </a:outerShdw>
          </a:effectLst>
        </p:spPr>
        <p:txBody>
          <a:bodyPr spcFirstLastPara="1" wrap="square" lIns="91425" tIns="91425" rIns="91425" bIns="91425" anchor="t" anchorCtr="0">
            <a:noAutofit/>
          </a:bodyPr>
          <a:lstStyle>
            <a:lvl1pPr marL="457200" marR="0" lvl="0" indent="-342900" algn="l" rtl="0">
              <a:lnSpc>
                <a:spcPct val="100000"/>
              </a:lnSpc>
              <a:spcBef>
                <a:spcPts val="360"/>
              </a:spcBef>
              <a:spcAft>
                <a:spcPts val="0"/>
              </a:spcAft>
              <a:buClr>
                <a:schemeClr val="accent1"/>
              </a:buClr>
              <a:buSzPts val="1800"/>
              <a:buFont typeface="Noto Sans Symbols"/>
              <a:buChar char="○"/>
              <a:defRPr sz="1800" b="0" i="0" u="none" strike="noStrike" cap="none">
                <a:solidFill>
                  <a:schemeClr val="lt1"/>
                </a:solidFill>
                <a:latin typeface="Century Gothic"/>
                <a:ea typeface="Century Gothic"/>
                <a:cs typeface="Century Gothic"/>
                <a:sym typeface="Century Gothic"/>
              </a:defRPr>
            </a:lvl1pPr>
            <a:lvl2pPr marL="914400" marR="0" lvl="1" indent="-330200" algn="l" rtl="0">
              <a:lnSpc>
                <a:spcPct val="100000"/>
              </a:lnSpc>
              <a:spcBef>
                <a:spcPts val="600"/>
              </a:spcBef>
              <a:spcAft>
                <a:spcPts val="0"/>
              </a:spcAft>
              <a:buClr>
                <a:schemeClr val="accent1"/>
              </a:buClr>
              <a:buSzPts val="1600"/>
              <a:buFont typeface="Noto Sans Symbols"/>
              <a:buChar char="○"/>
              <a:defRPr sz="1600" b="0" i="0" u="none" strike="noStrike" cap="none">
                <a:solidFill>
                  <a:schemeClr val="lt1"/>
                </a:solidFill>
                <a:latin typeface="Century Gothic"/>
                <a:ea typeface="Century Gothic"/>
                <a:cs typeface="Century Gothic"/>
                <a:sym typeface="Century Gothic"/>
              </a:defRPr>
            </a:lvl2pPr>
            <a:lvl3pPr marL="1371600" marR="0" lvl="2" indent="-317500" algn="l" rtl="0">
              <a:lnSpc>
                <a:spcPct val="100000"/>
              </a:lnSpc>
              <a:spcBef>
                <a:spcPts val="600"/>
              </a:spcBef>
              <a:spcAft>
                <a:spcPts val="0"/>
              </a:spcAft>
              <a:buClr>
                <a:schemeClr val="accent1"/>
              </a:buClr>
              <a:buSzPts val="1400"/>
              <a:buFont typeface="Noto Sans Symbols"/>
              <a:buChar char="○"/>
              <a:defRPr sz="1400" b="0" i="0" u="none" strike="noStrike" cap="none">
                <a:solidFill>
                  <a:schemeClr val="lt1"/>
                </a:solidFill>
                <a:latin typeface="Century Gothic"/>
                <a:ea typeface="Century Gothic"/>
                <a:cs typeface="Century Gothic"/>
                <a:sym typeface="Century Gothic"/>
              </a:defRPr>
            </a:lvl3pPr>
            <a:lvl4pPr marL="1828800" marR="0" lvl="3" indent="-304800" algn="l" rtl="0">
              <a:lnSpc>
                <a:spcPct val="100000"/>
              </a:lnSpc>
              <a:spcBef>
                <a:spcPts val="600"/>
              </a:spcBef>
              <a:spcAft>
                <a:spcPts val="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4pPr>
            <a:lvl5pPr marL="2286000" marR="0" lvl="4" indent="-304800" algn="l" rtl="0">
              <a:lnSpc>
                <a:spcPct val="100000"/>
              </a:lnSpc>
              <a:spcBef>
                <a:spcPts val="600"/>
              </a:spcBef>
              <a:spcAft>
                <a:spcPts val="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5pPr>
            <a:lvl6pPr marL="2743200" marR="0" lvl="5" indent="-304800" algn="l" rtl="0">
              <a:lnSpc>
                <a:spcPct val="100000"/>
              </a:lnSpc>
              <a:spcBef>
                <a:spcPts val="600"/>
              </a:spcBef>
              <a:spcAft>
                <a:spcPts val="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6pPr>
            <a:lvl7pPr marL="3200400" marR="0" lvl="6" indent="-304800" algn="l" rtl="0">
              <a:lnSpc>
                <a:spcPct val="100000"/>
              </a:lnSpc>
              <a:spcBef>
                <a:spcPts val="600"/>
              </a:spcBef>
              <a:spcAft>
                <a:spcPts val="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7pPr>
            <a:lvl8pPr marL="3657600" marR="0" lvl="7" indent="-304800" algn="l" rtl="0">
              <a:lnSpc>
                <a:spcPct val="100000"/>
              </a:lnSpc>
              <a:spcBef>
                <a:spcPts val="600"/>
              </a:spcBef>
              <a:spcAft>
                <a:spcPts val="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8pPr>
            <a:lvl9pPr marL="4114800" marR="0" lvl="8" indent="-304800" algn="l" rtl="0">
              <a:lnSpc>
                <a:spcPct val="100000"/>
              </a:lnSpc>
              <a:spcBef>
                <a:spcPts val="600"/>
              </a:spcBef>
              <a:spcAft>
                <a:spcPts val="60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9pPr>
          </a:lstStyle>
          <a:p>
            <a:endParaRPr/>
          </a:p>
        </p:txBody>
      </p:sp>
      <p:sp>
        <p:nvSpPr>
          <p:cNvPr id="107" name="Google Shape;107;p132"/>
          <p:cNvSpPr txBox="1">
            <a:spLocks noGrp="1"/>
          </p:cNvSpPr>
          <p:nvPr>
            <p:ph type="dt" idx="10"/>
          </p:nvPr>
        </p:nvSpPr>
        <p:spPr>
          <a:xfrm>
            <a:off x="6911421" y="6041360"/>
            <a:ext cx="993300" cy="365100"/>
          </a:xfrm>
          <a:prstGeom prst="rect">
            <a:avLst/>
          </a:prstGeom>
          <a:noFill/>
          <a:ln>
            <a:noFill/>
          </a:ln>
        </p:spPr>
        <p:txBody>
          <a:bodyPr spcFirstLastPara="1" wrap="square" lIns="91425" tIns="91425" rIns="91425" bIns="91425" anchor="b" anchorCtr="0">
            <a:noAutofit/>
          </a:bodyPr>
          <a:lstStyle>
            <a:lvl1pPr marR="0" lvl="0" algn="r" rtl="0">
              <a:lnSpc>
                <a:spcPct val="100000"/>
              </a:lnSpc>
              <a:spcBef>
                <a:spcPts val="0"/>
              </a:spcBef>
              <a:spcAft>
                <a:spcPts val="0"/>
              </a:spcAft>
              <a:buClr>
                <a:schemeClr val="lt1"/>
              </a:buClr>
              <a:buSzPts val="900"/>
              <a:buFont typeface="Arial"/>
              <a:buNone/>
              <a:defRPr sz="9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08" name="Google Shape;108;p132"/>
          <p:cNvSpPr txBox="1">
            <a:spLocks noGrp="1"/>
          </p:cNvSpPr>
          <p:nvPr>
            <p:ph type="ftr" idx="11"/>
          </p:nvPr>
        </p:nvSpPr>
        <p:spPr>
          <a:xfrm>
            <a:off x="442797" y="6041360"/>
            <a:ext cx="6289500" cy="3651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chemeClr val="lt1"/>
              </a:buClr>
              <a:buSzPts val="900"/>
              <a:buFont typeface="Arial"/>
              <a:buNone/>
              <a:defRPr sz="9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09" name="Google Shape;109;p132"/>
          <p:cNvSpPr txBox="1">
            <a:spLocks noGrp="1"/>
          </p:cNvSpPr>
          <p:nvPr>
            <p:ph type="sldNum" idx="12"/>
          </p:nvPr>
        </p:nvSpPr>
        <p:spPr>
          <a:xfrm>
            <a:off x="7904584" y="5915887"/>
            <a:ext cx="796500" cy="490500"/>
          </a:xfrm>
          <a:prstGeom prst="rect">
            <a:avLst/>
          </a:prstGeom>
          <a:noFill/>
          <a:ln>
            <a:noFill/>
          </a:ln>
        </p:spPr>
        <p:txBody>
          <a:bodyPr spcFirstLastPara="1" wrap="square" lIns="91425" tIns="45700" rIns="91425" bIns="10800" anchor="b" anchorCtr="0">
            <a:noAutofit/>
          </a:bodyPr>
          <a:lstStyle>
            <a:lvl1pPr marL="0" marR="0" lvl="0" indent="0" algn="l" rtl="0">
              <a:lnSpc>
                <a:spcPct val="100000"/>
              </a:lnSpc>
              <a:spcBef>
                <a:spcPts val="0"/>
              </a:spcBef>
              <a:spcAft>
                <a:spcPts val="0"/>
              </a:spcAft>
              <a:buClr>
                <a:srgbClr val="000000"/>
              </a:buClr>
              <a:buSzPts val="600"/>
              <a:buFont typeface="Arial"/>
              <a:buNone/>
              <a:defRPr sz="2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600"/>
              <a:buFont typeface="Arial"/>
              <a:buNone/>
              <a:defRPr sz="2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600"/>
              <a:buFont typeface="Arial"/>
              <a:buNone/>
              <a:defRPr sz="2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600"/>
              <a:buFont typeface="Arial"/>
              <a:buNone/>
              <a:defRPr sz="2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600"/>
              <a:buFont typeface="Arial"/>
              <a:buNone/>
              <a:defRPr sz="2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600"/>
              <a:buFont typeface="Arial"/>
              <a:buNone/>
              <a:defRPr sz="2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600"/>
              <a:buFont typeface="Arial"/>
              <a:buNone/>
              <a:defRPr sz="2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600"/>
              <a:buFont typeface="Arial"/>
              <a:buNone/>
              <a:defRPr sz="2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600"/>
              <a:buFont typeface="Arial"/>
              <a:buNone/>
              <a:defRPr sz="2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10"/>
        <p:cNvGrpSpPr/>
        <p:nvPr/>
      </p:nvGrpSpPr>
      <p:grpSpPr>
        <a:xfrm>
          <a:off x="0" y="0"/>
          <a:ext cx="0" cy="0"/>
          <a:chOff x="0" y="0"/>
          <a:chExt cx="0" cy="0"/>
        </a:xfrm>
      </p:grpSpPr>
      <p:sp>
        <p:nvSpPr>
          <p:cNvPr id="111" name="Google Shape;111;p133"/>
          <p:cNvSpPr/>
          <p:nvPr/>
        </p:nvSpPr>
        <p:spPr>
          <a:xfrm>
            <a:off x="5752237" y="446089"/>
            <a:ext cx="3391800" cy="5415000"/>
          </a:xfrm>
          <a:custGeom>
            <a:avLst/>
            <a:gdLst/>
            <a:ahLst/>
            <a:cxnLst/>
            <a:rect l="l" t="t" r="r" b="b"/>
            <a:pathLst>
              <a:path w="120000" h="120000" extrusionOk="0">
                <a:moveTo>
                  <a:pt x="7627" y="0"/>
                </a:moveTo>
                <a:lnTo>
                  <a:pt x="7627" y="33250"/>
                </a:lnTo>
                <a:lnTo>
                  <a:pt x="333" y="38111"/>
                </a:lnTo>
                <a:lnTo>
                  <a:pt x="333" y="38111"/>
                </a:lnTo>
                <a:lnTo>
                  <a:pt x="250" y="38222"/>
                </a:lnTo>
                <a:lnTo>
                  <a:pt x="125" y="38388"/>
                </a:lnTo>
                <a:lnTo>
                  <a:pt x="0" y="38527"/>
                </a:lnTo>
                <a:lnTo>
                  <a:pt x="0" y="38694"/>
                </a:lnTo>
                <a:lnTo>
                  <a:pt x="0" y="38861"/>
                </a:lnTo>
                <a:lnTo>
                  <a:pt x="125" y="39000"/>
                </a:lnTo>
                <a:lnTo>
                  <a:pt x="250" y="39166"/>
                </a:lnTo>
                <a:lnTo>
                  <a:pt x="333" y="39277"/>
                </a:lnTo>
                <a:lnTo>
                  <a:pt x="7627" y="44138"/>
                </a:lnTo>
                <a:lnTo>
                  <a:pt x="7627" y="120000"/>
                </a:lnTo>
                <a:lnTo>
                  <a:pt x="119999" y="120000"/>
                </a:lnTo>
                <a:lnTo>
                  <a:pt x="119999" y="0"/>
                </a:lnTo>
                <a:lnTo>
                  <a:pt x="7627" y="0"/>
                </a:lnTo>
                <a:close/>
              </a:path>
            </a:pathLst>
          </a:custGeom>
          <a:blipFill rotWithShape="1">
            <a:blip r:embed="rId2">
              <a:alphaModFix/>
            </a:blip>
            <a:tile tx="0" ty="0" sx="99997" sy="99997" flip="none" algn="tl"/>
          </a:blipFill>
          <a:ln w="9525" cap="rnd" cmpd="sng">
            <a:solidFill>
              <a:schemeClr val="accent1"/>
            </a:solidFill>
            <a:prstDash val="solid"/>
            <a:round/>
            <a:headEnd type="none" w="sm" len="sm"/>
            <a:tailEnd type="none" w="sm" len="sm"/>
          </a:ln>
        </p:spPr>
      </p:sp>
      <p:sp>
        <p:nvSpPr>
          <p:cNvPr id="112" name="Google Shape;112;p133"/>
          <p:cNvSpPr/>
          <p:nvPr/>
        </p:nvSpPr>
        <p:spPr>
          <a:xfrm>
            <a:off x="5233987" y="0"/>
            <a:ext cx="3909900" cy="58674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 name="Google Shape;113;p133"/>
          <p:cNvSpPr txBox="1">
            <a:spLocks noGrp="1"/>
          </p:cNvSpPr>
          <p:nvPr>
            <p:ph type="title"/>
          </p:nvPr>
        </p:nvSpPr>
        <p:spPr>
          <a:xfrm rot="5400000">
            <a:off x="4421103" y="2302621"/>
            <a:ext cx="5134800" cy="1701900"/>
          </a:xfrm>
          <a:prstGeom prst="rect">
            <a:avLst/>
          </a:prstGeom>
          <a:noFill/>
          <a:ln>
            <a:noFill/>
          </a:ln>
          <a:effectLst>
            <a:outerShdw blurRad="50799">
              <a:srgbClr val="000000">
                <a:alpha val="60000"/>
              </a:srgbClr>
            </a:outerShdw>
          </a:effectLst>
        </p:spPr>
        <p:txBody>
          <a:bodyPr spcFirstLastPara="1" wrap="square" lIns="91425" tIns="91425" rIns="91425" bIns="91425" anchor="b" anchorCtr="0">
            <a:noAutofit/>
          </a:bodyPr>
          <a:lstStyle>
            <a:lvl1pPr marR="0" lvl="0" algn="l" rtl="0">
              <a:lnSpc>
                <a:spcPct val="100000"/>
              </a:lnSpc>
              <a:spcBef>
                <a:spcPts val="0"/>
              </a:spcBef>
              <a:spcAft>
                <a:spcPts val="0"/>
              </a:spcAft>
              <a:buClr>
                <a:srgbClr val="FEFEFE"/>
              </a:buClr>
              <a:buSzPts val="4000"/>
              <a:buFont typeface="Century Gothic"/>
              <a:buNone/>
              <a:defRPr sz="4000" b="1" i="0" u="none" strike="noStrike" cap="none">
                <a:solidFill>
                  <a:srgbClr val="FEFEFE"/>
                </a:solidFill>
                <a:latin typeface="Century Gothic"/>
                <a:ea typeface="Century Gothic"/>
                <a:cs typeface="Century Gothic"/>
                <a:sym typeface="Century Gothic"/>
              </a:defRPr>
            </a:lvl1pPr>
            <a:lvl2pPr marR="0" lvl="1" algn="l" rtl="0">
              <a:lnSpc>
                <a:spcPct val="100000"/>
              </a:lnSpc>
              <a:spcBef>
                <a:spcPts val="0"/>
              </a:spcBef>
              <a:spcAft>
                <a:spcPts val="0"/>
              </a:spcAft>
              <a:buClr>
                <a:schemeClr val="lt2"/>
              </a:buClr>
              <a:buSzPts val="1800"/>
              <a:buFont typeface="Arial"/>
              <a:buNone/>
              <a:defRPr sz="1800" b="0" i="0" u="none" strike="noStrike" cap="none">
                <a:solidFill>
                  <a:schemeClr val="lt2"/>
                </a:solidFill>
                <a:latin typeface="Arial"/>
                <a:ea typeface="Arial"/>
                <a:cs typeface="Arial"/>
                <a:sym typeface="Arial"/>
              </a:defRPr>
            </a:lvl2pPr>
            <a:lvl3pPr marR="0" lvl="2" algn="l" rtl="0">
              <a:lnSpc>
                <a:spcPct val="100000"/>
              </a:lnSpc>
              <a:spcBef>
                <a:spcPts val="0"/>
              </a:spcBef>
              <a:spcAft>
                <a:spcPts val="0"/>
              </a:spcAft>
              <a:buClr>
                <a:schemeClr val="lt2"/>
              </a:buClr>
              <a:buSzPts val="1800"/>
              <a:buFont typeface="Arial"/>
              <a:buNone/>
              <a:defRPr sz="1800" b="0" i="0" u="none" strike="noStrike" cap="none">
                <a:solidFill>
                  <a:schemeClr val="lt2"/>
                </a:solidFill>
                <a:latin typeface="Arial"/>
                <a:ea typeface="Arial"/>
                <a:cs typeface="Arial"/>
                <a:sym typeface="Arial"/>
              </a:defRPr>
            </a:lvl3pPr>
            <a:lvl4pPr marR="0" lvl="3" algn="l" rtl="0">
              <a:lnSpc>
                <a:spcPct val="100000"/>
              </a:lnSpc>
              <a:spcBef>
                <a:spcPts val="0"/>
              </a:spcBef>
              <a:spcAft>
                <a:spcPts val="0"/>
              </a:spcAft>
              <a:buClr>
                <a:schemeClr val="lt2"/>
              </a:buClr>
              <a:buSzPts val="1800"/>
              <a:buFont typeface="Arial"/>
              <a:buNone/>
              <a:defRPr sz="1800" b="0" i="0" u="none" strike="noStrike" cap="none">
                <a:solidFill>
                  <a:schemeClr val="lt2"/>
                </a:solidFill>
                <a:latin typeface="Arial"/>
                <a:ea typeface="Arial"/>
                <a:cs typeface="Arial"/>
                <a:sym typeface="Arial"/>
              </a:defRPr>
            </a:lvl4pPr>
            <a:lvl5pPr marR="0" lvl="4" algn="l" rtl="0">
              <a:lnSpc>
                <a:spcPct val="100000"/>
              </a:lnSpc>
              <a:spcBef>
                <a:spcPts val="0"/>
              </a:spcBef>
              <a:spcAft>
                <a:spcPts val="0"/>
              </a:spcAft>
              <a:buClr>
                <a:schemeClr val="lt2"/>
              </a:buClr>
              <a:buSzPts val="1800"/>
              <a:buFont typeface="Arial"/>
              <a:buNone/>
              <a:defRPr sz="1800" b="0" i="0" u="none" strike="noStrike" cap="none">
                <a:solidFill>
                  <a:schemeClr val="lt2"/>
                </a:solidFill>
                <a:latin typeface="Arial"/>
                <a:ea typeface="Arial"/>
                <a:cs typeface="Arial"/>
                <a:sym typeface="Arial"/>
              </a:defRPr>
            </a:lvl5pPr>
            <a:lvl6pPr marR="0" lvl="5" algn="l" rtl="0">
              <a:lnSpc>
                <a:spcPct val="100000"/>
              </a:lnSpc>
              <a:spcBef>
                <a:spcPts val="0"/>
              </a:spcBef>
              <a:spcAft>
                <a:spcPts val="0"/>
              </a:spcAft>
              <a:buClr>
                <a:schemeClr val="lt2"/>
              </a:buClr>
              <a:buSzPts val="1800"/>
              <a:buFont typeface="Arial"/>
              <a:buNone/>
              <a:defRPr sz="1800" b="0" i="0" u="none" strike="noStrike" cap="none">
                <a:solidFill>
                  <a:schemeClr val="lt2"/>
                </a:solidFill>
                <a:latin typeface="Arial"/>
                <a:ea typeface="Arial"/>
                <a:cs typeface="Arial"/>
                <a:sym typeface="Arial"/>
              </a:defRPr>
            </a:lvl6pPr>
            <a:lvl7pPr marR="0" lvl="6" algn="l" rtl="0">
              <a:lnSpc>
                <a:spcPct val="100000"/>
              </a:lnSpc>
              <a:spcBef>
                <a:spcPts val="0"/>
              </a:spcBef>
              <a:spcAft>
                <a:spcPts val="0"/>
              </a:spcAft>
              <a:buClr>
                <a:schemeClr val="lt2"/>
              </a:buClr>
              <a:buSzPts val="1800"/>
              <a:buFont typeface="Arial"/>
              <a:buNone/>
              <a:defRPr sz="1800" b="0" i="0" u="none" strike="noStrike" cap="none">
                <a:solidFill>
                  <a:schemeClr val="lt2"/>
                </a:solidFill>
                <a:latin typeface="Arial"/>
                <a:ea typeface="Arial"/>
                <a:cs typeface="Arial"/>
                <a:sym typeface="Arial"/>
              </a:defRPr>
            </a:lvl7pPr>
            <a:lvl8pPr marR="0" lvl="7" algn="l" rtl="0">
              <a:lnSpc>
                <a:spcPct val="100000"/>
              </a:lnSpc>
              <a:spcBef>
                <a:spcPts val="0"/>
              </a:spcBef>
              <a:spcAft>
                <a:spcPts val="0"/>
              </a:spcAft>
              <a:buClr>
                <a:schemeClr val="lt2"/>
              </a:buClr>
              <a:buSzPts val="1800"/>
              <a:buFont typeface="Arial"/>
              <a:buNone/>
              <a:defRPr sz="1800" b="0" i="0" u="none" strike="noStrike" cap="none">
                <a:solidFill>
                  <a:schemeClr val="lt2"/>
                </a:solidFill>
                <a:latin typeface="Arial"/>
                <a:ea typeface="Arial"/>
                <a:cs typeface="Arial"/>
                <a:sym typeface="Arial"/>
              </a:defRPr>
            </a:lvl8pPr>
            <a:lvl9pPr marR="0" lvl="8" algn="l" rtl="0">
              <a:lnSpc>
                <a:spcPct val="100000"/>
              </a:lnSpc>
              <a:spcBef>
                <a:spcPts val="0"/>
              </a:spcBef>
              <a:spcAft>
                <a:spcPts val="0"/>
              </a:spcAft>
              <a:buClr>
                <a:schemeClr val="lt2"/>
              </a:buClr>
              <a:buSzPts val="1800"/>
              <a:buFont typeface="Arial"/>
              <a:buNone/>
              <a:defRPr sz="1800" b="0" i="0" u="none" strike="noStrike" cap="none">
                <a:solidFill>
                  <a:schemeClr val="lt2"/>
                </a:solidFill>
                <a:latin typeface="Arial"/>
                <a:ea typeface="Arial"/>
                <a:cs typeface="Arial"/>
                <a:sym typeface="Arial"/>
              </a:defRPr>
            </a:lvl9pPr>
          </a:lstStyle>
          <a:p>
            <a:endParaRPr/>
          </a:p>
        </p:txBody>
      </p:sp>
      <p:sp>
        <p:nvSpPr>
          <p:cNvPr id="114" name="Google Shape;114;p133"/>
          <p:cNvSpPr txBox="1">
            <a:spLocks noGrp="1"/>
          </p:cNvSpPr>
          <p:nvPr>
            <p:ph type="body" idx="1"/>
          </p:nvPr>
        </p:nvSpPr>
        <p:spPr>
          <a:xfrm rot="5400000">
            <a:off x="571086" y="679938"/>
            <a:ext cx="5415000" cy="4947300"/>
          </a:xfrm>
          <a:prstGeom prst="rect">
            <a:avLst/>
          </a:prstGeom>
          <a:noFill/>
          <a:ln>
            <a:noFill/>
          </a:ln>
          <a:effectLst>
            <a:outerShdw blurRad="50799">
              <a:srgbClr val="000000">
                <a:alpha val="40000"/>
              </a:srgbClr>
            </a:outerShdw>
          </a:effectLst>
        </p:spPr>
        <p:txBody>
          <a:bodyPr spcFirstLastPara="1" wrap="square" lIns="91425" tIns="91425" rIns="91425" bIns="91425" anchor="t" anchorCtr="0">
            <a:noAutofit/>
          </a:bodyPr>
          <a:lstStyle>
            <a:lvl1pPr marL="457200" marR="0" lvl="0" indent="-342900" algn="l" rtl="0">
              <a:lnSpc>
                <a:spcPct val="100000"/>
              </a:lnSpc>
              <a:spcBef>
                <a:spcPts val="360"/>
              </a:spcBef>
              <a:spcAft>
                <a:spcPts val="0"/>
              </a:spcAft>
              <a:buClr>
                <a:schemeClr val="accent1"/>
              </a:buClr>
              <a:buSzPts val="1800"/>
              <a:buFont typeface="Noto Sans Symbols"/>
              <a:buChar char="○"/>
              <a:defRPr sz="1800" b="0" i="0" u="none" strike="noStrike" cap="none">
                <a:solidFill>
                  <a:schemeClr val="lt1"/>
                </a:solidFill>
                <a:latin typeface="Century Gothic"/>
                <a:ea typeface="Century Gothic"/>
                <a:cs typeface="Century Gothic"/>
                <a:sym typeface="Century Gothic"/>
              </a:defRPr>
            </a:lvl1pPr>
            <a:lvl2pPr marL="914400" marR="0" lvl="1" indent="-330200" algn="l" rtl="0">
              <a:lnSpc>
                <a:spcPct val="100000"/>
              </a:lnSpc>
              <a:spcBef>
                <a:spcPts val="600"/>
              </a:spcBef>
              <a:spcAft>
                <a:spcPts val="0"/>
              </a:spcAft>
              <a:buClr>
                <a:schemeClr val="accent1"/>
              </a:buClr>
              <a:buSzPts val="1600"/>
              <a:buFont typeface="Noto Sans Symbols"/>
              <a:buChar char="○"/>
              <a:defRPr sz="1600" b="0" i="0" u="none" strike="noStrike" cap="none">
                <a:solidFill>
                  <a:schemeClr val="lt1"/>
                </a:solidFill>
                <a:latin typeface="Century Gothic"/>
                <a:ea typeface="Century Gothic"/>
                <a:cs typeface="Century Gothic"/>
                <a:sym typeface="Century Gothic"/>
              </a:defRPr>
            </a:lvl2pPr>
            <a:lvl3pPr marL="1371600" marR="0" lvl="2" indent="-317500" algn="l" rtl="0">
              <a:lnSpc>
                <a:spcPct val="100000"/>
              </a:lnSpc>
              <a:spcBef>
                <a:spcPts val="600"/>
              </a:spcBef>
              <a:spcAft>
                <a:spcPts val="0"/>
              </a:spcAft>
              <a:buClr>
                <a:schemeClr val="accent1"/>
              </a:buClr>
              <a:buSzPts val="1400"/>
              <a:buFont typeface="Noto Sans Symbols"/>
              <a:buChar char="○"/>
              <a:defRPr sz="1400" b="0" i="0" u="none" strike="noStrike" cap="none">
                <a:solidFill>
                  <a:schemeClr val="lt1"/>
                </a:solidFill>
                <a:latin typeface="Century Gothic"/>
                <a:ea typeface="Century Gothic"/>
                <a:cs typeface="Century Gothic"/>
                <a:sym typeface="Century Gothic"/>
              </a:defRPr>
            </a:lvl3pPr>
            <a:lvl4pPr marL="1828800" marR="0" lvl="3" indent="-304800" algn="l" rtl="0">
              <a:lnSpc>
                <a:spcPct val="100000"/>
              </a:lnSpc>
              <a:spcBef>
                <a:spcPts val="600"/>
              </a:spcBef>
              <a:spcAft>
                <a:spcPts val="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4pPr>
            <a:lvl5pPr marL="2286000" marR="0" lvl="4" indent="-304800" algn="l" rtl="0">
              <a:lnSpc>
                <a:spcPct val="100000"/>
              </a:lnSpc>
              <a:spcBef>
                <a:spcPts val="600"/>
              </a:spcBef>
              <a:spcAft>
                <a:spcPts val="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5pPr>
            <a:lvl6pPr marL="2743200" marR="0" lvl="5" indent="-304800" algn="l" rtl="0">
              <a:lnSpc>
                <a:spcPct val="100000"/>
              </a:lnSpc>
              <a:spcBef>
                <a:spcPts val="600"/>
              </a:spcBef>
              <a:spcAft>
                <a:spcPts val="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6pPr>
            <a:lvl7pPr marL="3200400" marR="0" lvl="6" indent="-304800" algn="l" rtl="0">
              <a:lnSpc>
                <a:spcPct val="100000"/>
              </a:lnSpc>
              <a:spcBef>
                <a:spcPts val="600"/>
              </a:spcBef>
              <a:spcAft>
                <a:spcPts val="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7pPr>
            <a:lvl8pPr marL="3657600" marR="0" lvl="7" indent="-304800" algn="l" rtl="0">
              <a:lnSpc>
                <a:spcPct val="100000"/>
              </a:lnSpc>
              <a:spcBef>
                <a:spcPts val="600"/>
              </a:spcBef>
              <a:spcAft>
                <a:spcPts val="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8pPr>
            <a:lvl9pPr marL="4114800" marR="0" lvl="8" indent="-304800" algn="l" rtl="0">
              <a:lnSpc>
                <a:spcPct val="100000"/>
              </a:lnSpc>
              <a:spcBef>
                <a:spcPts val="600"/>
              </a:spcBef>
              <a:spcAft>
                <a:spcPts val="60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9pPr>
          </a:lstStyle>
          <a:p>
            <a:endParaRPr/>
          </a:p>
        </p:txBody>
      </p:sp>
      <p:sp>
        <p:nvSpPr>
          <p:cNvPr id="115" name="Google Shape;115;p133"/>
          <p:cNvSpPr txBox="1">
            <a:spLocks noGrp="1"/>
          </p:cNvSpPr>
          <p:nvPr>
            <p:ph type="dt" idx="10"/>
          </p:nvPr>
        </p:nvSpPr>
        <p:spPr>
          <a:xfrm>
            <a:off x="6911421" y="6041360"/>
            <a:ext cx="993300" cy="365100"/>
          </a:xfrm>
          <a:prstGeom prst="rect">
            <a:avLst/>
          </a:prstGeom>
          <a:noFill/>
          <a:ln>
            <a:noFill/>
          </a:ln>
        </p:spPr>
        <p:txBody>
          <a:bodyPr spcFirstLastPara="1" wrap="square" lIns="91425" tIns="91425" rIns="91425" bIns="91425" anchor="b" anchorCtr="0">
            <a:noAutofit/>
          </a:bodyPr>
          <a:lstStyle>
            <a:lvl1pPr marR="0" lvl="0" algn="r" rtl="0">
              <a:lnSpc>
                <a:spcPct val="100000"/>
              </a:lnSpc>
              <a:spcBef>
                <a:spcPts val="0"/>
              </a:spcBef>
              <a:spcAft>
                <a:spcPts val="0"/>
              </a:spcAft>
              <a:buClr>
                <a:schemeClr val="lt1"/>
              </a:buClr>
              <a:buSzPts val="900"/>
              <a:buFont typeface="Arial"/>
              <a:buNone/>
              <a:defRPr sz="9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16" name="Google Shape;116;p133"/>
          <p:cNvSpPr txBox="1">
            <a:spLocks noGrp="1"/>
          </p:cNvSpPr>
          <p:nvPr>
            <p:ph type="ftr" idx="11"/>
          </p:nvPr>
        </p:nvSpPr>
        <p:spPr>
          <a:xfrm>
            <a:off x="442797" y="6041360"/>
            <a:ext cx="6289500" cy="3651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chemeClr val="lt1"/>
              </a:buClr>
              <a:buSzPts val="900"/>
              <a:buFont typeface="Arial"/>
              <a:buNone/>
              <a:defRPr sz="9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17" name="Google Shape;117;p133"/>
          <p:cNvSpPr txBox="1">
            <a:spLocks noGrp="1"/>
          </p:cNvSpPr>
          <p:nvPr>
            <p:ph type="sldNum" idx="12"/>
          </p:nvPr>
        </p:nvSpPr>
        <p:spPr>
          <a:xfrm>
            <a:off x="7904584" y="5915887"/>
            <a:ext cx="796500" cy="490500"/>
          </a:xfrm>
          <a:prstGeom prst="rect">
            <a:avLst/>
          </a:prstGeom>
          <a:noFill/>
          <a:ln>
            <a:noFill/>
          </a:ln>
        </p:spPr>
        <p:txBody>
          <a:bodyPr spcFirstLastPara="1" wrap="square" lIns="91425" tIns="45700" rIns="91425" bIns="10800" anchor="b" anchorCtr="0">
            <a:noAutofit/>
          </a:bodyPr>
          <a:lstStyle>
            <a:lvl1pPr marL="0" marR="0" lvl="0" indent="0" algn="l" rtl="0">
              <a:lnSpc>
                <a:spcPct val="100000"/>
              </a:lnSpc>
              <a:spcBef>
                <a:spcPts val="0"/>
              </a:spcBef>
              <a:spcAft>
                <a:spcPts val="0"/>
              </a:spcAft>
              <a:buClr>
                <a:srgbClr val="000000"/>
              </a:buClr>
              <a:buSzPts val="600"/>
              <a:buFont typeface="Arial"/>
              <a:buNone/>
              <a:defRPr sz="2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600"/>
              <a:buFont typeface="Arial"/>
              <a:buNone/>
              <a:defRPr sz="2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600"/>
              <a:buFont typeface="Arial"/>
              <a:buNone/>
              <a:defRPr sz="2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600"/>
              <a:buFont typeface="Arial"/>
              <a:buNone/>
              <a:defRPr sz="2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600"/>
              <a:buFont typeface="Arial"/>
              <a:buNone/>
              <a:defRPr sz="2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600"/>
              <a:buFont typeface="Arial"/>
              <a:buNone/>
              <a:defRPr sz="2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600"/>
              <a:buFont typeface="Arial"/>
              <a:buNone/>
              <a:defRPr sz="2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600"/>
              <a:buFont typeface="Arial"/>
              <a:buNone/>
              <a:defRPr sz="2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600"/>
              <a:buFont typeface="Arial"/>
              <a:buNone/>
              <a:defRPr sz="2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4"/>
        <p:cNvGrpSpPr/>
        <p:nvPr/>
      </p:nvGrpSpPr>
      <p:grpSpPr>
        <a:xfrm>
          <a:off x="0" y="0"/>
          <a:ext cx="0" cy="0"/>
          <a:chOff x="0" y="0"/>
          <a:chExt cx="0" cy="0"/>
        </a:xfrm>
      </p:grpSpPr>
      <p:sp>
        <p:nvSpPr>
          <p:cNvPr id="25" name="Google Shape;25;p121"/>
          <p:cNvSpPr/>
          <p:nvPr/>
        </p:nvSpPr>
        <p:spPr>
          <a:xfrm>
            <a:off x="0" y="0"/>
            <a:ext cx="9144000" cy="2186100"/>
          </a:xfrm>
          <a:custGeom>
            <a:avLst/>
            <a:gdLst/>
            <a:ahLst/>
            <a:cxnLst/>
            <a:rect l="l" t="t" r="r" b="b"/>
            <a:pathLst>
              <a:path w="120000" h="120000" extrusionOk="0">
                <a:moveTo>
                  <a:pt x="120000" y="0"/>
                </a:moveTo>
                <a:lnTo>
                  <a:pt x="0" y="0"/>
                </a:lnTo>
                <a:lnTo>
                  <a:pt x="0" y="103616"/>
                </a:lnTo>
                <a:lnTo>
                  <a:pt x="19645" y="103616"/>
                </a:lnTo>
                <a:lnTo>
                  <a:pt x="23395" y="119302"/>
                </a:lnTo>
                <a:lnTo>
                  <a:pt x="23395" y="119302"/>
                </a:lnTo>
                <a:lnTo>
                  <a:pt x="23479" y="119477"/>
                </a:lnTo>
                <a:lnTo>
                  <a:pt x="23604" y="119738"/>
                </a:lnTo>
                <a:lnTo>
                  <a:pt x="23729" y="120000"/>
                </a:lnTo>
                <a:lnTo>
                  <a:pt x="23833" y="120000"/>
                </a:lnTo>
                <a:lnTo>
                  <a:pt x="23958" y="120000"/>
                </a:lnTo>
                <a:lnTo>
                  <a:pt x="24062" y="119738"/>
                </a:lnTo>
                <a:lnTo>
                  <a:pt x="24187" y="119477"/>
                </a:lnTo>
                <a:lnTo>
                  <a:pt x="24270" y="119302"/>
                </a:lnTo>
                <a:lnTo>
                  <a:pt x="28020" y="103616"/>
                </a:lnTo>
                <a:lnTo>
                  <a:pt x="120000" y="103616"/>
                </a:lnTo>
                <a:lnTo>
                  <a:pt x="120000" y="0"/>
                </a:lnTo>
                <a:close/>
              </a:path>
            </a:pathLst>
          </a:custGeom>
          <a:blipFill rotWithShape="1">
            <a:blip r:embed="rId2">
              <a:alphaModFix/>
            </a:blip>
            <a:tile tx="0" ty="0" sx="99997" sy="99997" flip="none" algn="tl"/>
          </a:blipFill>
          <a:ln w="9525" cap="rnd" cmpd="sng">
            <a:solidFill>
              <a:schemeClr val="accent1"/>
            </a:solidFill>
            <a:prstDash val="solid"/>
            <a:round/>
            <a:headEnd type="none" w="sm" len="sm"/>
            <a:tailEnd type="none" w="sm" len="sm"/>
          </a:ln>
        </p:spPr>
      </p:sp>
      <p:sp>
        <p:nvSpPr>
          <p:cNvPr id="26" name="Google Shape;26;p121"/>
          <p:cNvSpPr txBox="1">
            <a:spLocks noGrp="1"/>
          </p:cNvSpPr>
          <p:nvPr>
            <p:ph type="title"/>
          </p:nvPr>
        </p:nvSpPr>
        <p:spPr>
          <a:xfrm>
            <a:off x="809997" y="447187"/>
            <a:ext cx="7524000" cy="970500"/>
          </a:xfrm>
          <a:prstGeom prst="rect">
            <a:avLst/>
          </a:prstGeom>
          <a:noFill/>
          <a:ln>
            <a:noFill/>
          </a:ln>
          <a:effectLst>
            <a:outerShdw blurRad="50799">
              <a:srgbClr val="000000">
                <a:alpha val="60000"/>
              </a:srgbClr>
            </a:outerShdw>
          </a:effectLst>
        </p:spPr>
        <p:txBody>
          <a:bodyPr spcFirstLastPara="1" wrap="square" lIns="91425" tIns="91425" rIns="91425" bIns="91425" anchor="b" anchorCtr="0">
            <a:noAutofit/>
          </a:bodyPr>
          <a:lstStyle>
            <a:lvl1pPr marR="0" lvl="0" algn="l" rtl="0">
              <a:lnSpc>
                <a:spcPct val="100000"/>
              </a:lnSpc>
              <a:spcBef>
                <a:spcPts val="0"/>
              </a:spcBef>
              <a:spcAft>
                <a:spcPts val="0"/>
              </a:spcAft>
              <a:buClr>
                <a:srgbClr val="FEFEFE"/>
              </a:buClr>
              <a:buSzPts val="4000"/>
              <a:buFont typeface="Century Gothic"/>
              <a:buNone/>
              <a:defRPr sz="4000" b="1" i="0" u="none" strike="noStrike" cap="none">
                <a:solidFill>
                  <a:srgbClr val="FEFEFE"/>
                </a:solidFill>
                <a:latin typeface="Century Gothic"/>
                <a:ea typeface="Century Gothic"/>
                <a:cs typeface="Century Gothic"/>
                <a:sym typeface="Century Gothic"/>
              </a:defRPr>
            </a:lvl1pPr>
            <a:lvl2pPr marR="0" lvl="1" algn="l" rtl="0">
              <a:lnSpc>
                <a:spcPct val="100000"/>
              </a:lnSpc>
              <a:spcBef>
                <a:spcPts val="0"/>
              </a:spcBef>
              <a:spcAft>
                <a:spcPts val="0"/>
              </a:spcAft>
              <a:buClr>
                <a:schemeClr val="lt2"/>
              </a:buClr>
              <a:buSzPts val="1800"/>
              <a:buFont typeface="Arial"/>
              <a:buNone/>
              <a:defRPr sz="1800" b="0" i="0" u="none" strike="noStrike" cap="none">
                <a:solidFill>
                  <a:schemeClr val="lt2"/>
                </a:solidFill>
                <a:latin typeface="Arial"/>
                <a:ea typeface="Arial"/>
                <a:cs typeface="Arial"/>
                <a:sym typeface="Arial"/>
              </a:defRPr>
            </a:lvl2pPr>
            <a:lvl3pPr marR="0" lvl="2" algn="l" rtl="0">
              <a:lnSpc>
                <a:spcPct val="100000"/>
              </a:lnSpc>
              <a:spcBef>
                <a:spcPts val="0"/>
              </a:spcBef>
              <a:spcAft>
                <a:spcPts val="0"/>
              </a:spcAft>
              <a:buClr>
                <a:schemeClr val="lt2"/>
              </a:buClr>
              <a:buSzPts val="1800"/>
              <a:buFont typeface="Arial"/>
              <a:buNone/>
              <a:defRPr sz="1800" b="0" i="0" u="none" strike="noStrike" cap="none">
                <a:solidFill>
                  <a:schemeClr val="lt2"/>
                </a:solidFill>
                <a:latin typeface="Arial"/>
                <a:ea typeface="Arial"/>
                <a:cs typeface="Arial"/>
                <a:sym typeface="Arial"/>
              </a:defRPr>
            </a:lvl3pPr>
            <a:lvl4pPr marR="0" lvl="3" algn="l" rtl="0">
              <a:lnSpc>
                <a:spcPct val="100000"/>
              </a:lnSpc>
              <a:spcBef>
                <a:spcPts val="0"/>
              </a:spcBef>
              <a:spcAft>
                <a:spcPts val="0"/>
              </a:spcAft>
              <a:buClr>
                <a:schemeClr val="lt2"/>
              </a:buClr>
              <a:buSzPts val="1800"/>
              <a:buFont typeface="Arial"/>
              <a:buNone/>
              <a:defRPr sz="1800" b="0" i="0" u="none" strike="noStrike" cap="none">
                <a:solidFill>
                  <a:schemeClr val="lt2"/>
                </a:solidFill>
                <a:latin typeface="Arial"/>
                <a:ea typeface="Arial"/>
                <a:cs typeface="Arial"/>
                <a:sym typeface="Arial"/>
              </a:defRPr>
            </a:lvl4pPr>
            <a:lvl5pPr marR="0" lvl="4" algn="l" rtl="0">
              <a:lnSpc>
                <a:spcPct val="100000"/>
              </a:lnSpc>
              <a:spcBef>
                <a:spcPts val="0"/>
              </a:spcBef>
              <a:spcAft>
                <a:spcPts val="0"/>
              </a:spcAft>
              <a:buClr>
                <a:schemeClr val="lt2"/>
              </a:buClr>
              <a:buSzPts val="1800"/>
              <a:buFont typeface="Arial"/>
              <a:buNone/>
              <a:defRPr sz="1800" b="0" i="0" u="none" strike="noStrike" cap="none">
                <a:solidFill>
                  <a:schemeClr val="lt2"/>
                </a:solidFill>
                <a:latin typeface="Arial"/>
                <a:ea typeface="Arial"/>
                <a:cs typeface="Arial"/>
                <a:sym typeface="Arial"/>
              </a:defRPr>
            </a:lvl5pPr>
            <a:lvl6pPr marR="0" lvl="5" algn="l" rtl="0">
              <a:lnSpc>
                <a:spcPct val="100000"/>
              </a:lnSpc>
              <a:spcBef>
                <a:spcPts val="0"/>
              </a:spcBef>
              <a:spcAft>
                <a:spcPts val="0"/>
              </a:spcAft>
              <a:buClr>
                <a:schemeClr val="lt2"/>
              </a:buClr>
              <a:buSzPts val="1800"/>
              <a:buFont typeface="Arial"/>
              <a:buNone/>
              <a:defRPr sz="1800" b="0" i="0" u="none" strike="noStrike" cap="none">
                <a:solidFill>
                  <a:schemeClr val="lt2"/>
                </a:solidFill>
                <a:latin typeface="Arial"/>
                <a:ea typeface="Arial"/>
                <a:cs typeface="Arial"/>
                <a:sym typeface="Arial"/>
              </a:defRPr>
            </a:lvl6pPr>
            <a:lvl7pPr marR="0" lvl="6" algn="l" rtl="0">
              <a:lnSpc>
                <a:spcPct val="100000"/>
              </a:lnSpc>
              <a:spcBef>
                <a:spcPts val="0"/>
              </a:spcBef>
              <a:spcAft>
                <a:spcPts val="0"/>
              </a:spcAft>
              <a:buClr>
                <a:schemeClr val="lt2"/>
              </a:buClr>
              <a:buSzPts val="1800"/>
              <a:buFont typeface="Arial"/>
              <a:buNone/>
              <a:defRPr sz="1800" b="0" i="0" u="none" strike="noStrike" cap="none">
                <a:solidFill>
                  <a:schemeClr val="lt2"/>
                </a:solidFill>
                <a:latin typeface="Arial"/>
                <a:ea typeface="Arial"/>
                <a:cs typeface="Arial"/>
                <a:sym typeface="Arial"/>
              </a:defRPr>
            </a:lvl7pPr>
            <a:lvl8pPr marR="0" lvl="7" algn="l" rtl="0">
              <a:lnSpc>
                <a:spcPct val="100000"/>
              </a:lnSpc>
              <a:spcBef>
                <a:spcPts val="0"/>
              </a:spcBef>
              <a:spcAft>
                <a:spcPts val="0"/>
              </a:spcAft>
              <a:buClr>
                <a:schemeClr val="lt2"/>
              </a:buClr>
              <a:buSzPts val="1800"/>
              <a:buFont typeface="Arial"/>
              <a:buNone/>
              <a:defRPr sz="1800" b="0" i="0" u="none" strike="noStrike" cap="none">
                <a:solidFill>
                  <a:schemeClr val="lt2"/>
                </a:solidFill>
                <a:latin typeface="Arial"/>
                <a:ea typeface="Arial"/>
                <a:cs typeface="Arial"/>
                <a:sym typeface="Arial"/>
              </a:defRPr>
            </a:lvl8pPr>
            <a:lvl9pPr marR="0" lvl="8" algn="l" rtl="0">
              <a:lnSpc>
                <a:spcPct val="100000"/>
              </a:lnSpc>
              <a:spcBef>
                <a:spcPts val="0"/>
              </a:spcBef>
              <a:spcAft>
                <a:spcPts val="0"/>
              </a:spcAft>
              <a:buClr>
                <a:schemeClr val="lt2"/>
              </a:buClr>
              <a:buSzPts val="1800"/>
              <a:buFont typeface="Arial"/>
              <a:buNone/>
              <a:defRPr sz="1800" b="0" i="0" u="none" strike="noStrike" cap="none">
                <a:solidFill>
                  <a:schemeClr val="lt2"/>
                </a:solidFill>
                <a:latin typeface="Arial"/>
                <a:ea typeface="Arial"/>
                <a:cs typeface="Arial"/>
                <a:sym typeface="Arial"/>
              </a:defRPr>
            </a:lvl9pPr>
          </a:lstStyle>
          <a:p>
            <a:endParaRPr/>
          </a:p>
        </p:txBody>
      </p:sp>
      <p:sp>
        <p:nvSpPr>
          <p:cNvPr id="27" name="Google Shape;27;p121"/>
          <p:cNvSpPr txBox="1">
            <a:spLocks noGrp="1"/>
          </p:cNvSpPr>
          <p:nvPr>
            <p:ph type="dt" idx="10"/>
          </p:nvPr>
        </p:nvSpPr>
        <p:spPr>
          <a:xfrm>
            <a:off x="6911421" y="6041360"/>
            <a:ext cx="993300" cy="365100"/>
          </a:xfrm>
          <a:prstGeom prst="rect">
            <a:avLst/>
          </a:prstGeom>
          <a:noFill/>
          <a:ln>
            <a:noFill/>
          </a:ln>
        </p:spPr>
        <p:txBody>
          <a:bodyPr spcFirstLastPara="1" wrap="square" lIns="91425" tIns="91425" rIns="91425" bIns="91425" anchor="b" anchorCtr="0">
            <a:noAutofit/>
          </a:bodyPr>
          <a:lstStyle>
            <a:lvl1pPr marR="0" lvl="0" algn="r" rtl="0">
              <a:lnSpc>
                <a:spcPct val="100000"/>
              </a:lnSpc>
              <a:spcBef>
                <a:spcPts val="0"/>
              </a:spcBef>
              <a:spcAft>
                <a:spcPts val="0"/>
              </a:spcAft>
              <a:buClr>
                <a:schemeClr val="lt1"/>
              </a:buClr>
              <a:buSzPts val="900"/>
              <a:buFont typeface="Arial"/>
              <a:buNone/>
              <a:defRPr sz="9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8" name="Google Shape;28;p121"/>
          <p:cNvSpPr txBox="1">
            <a:spLocks noGrp="1"/>
          </p:cNvSpPr>
          <p:nvPr>
            <p:ph type="ftr" idx="11"/>
          </p:nvPr>
        </p:nvSpPr>
        <p:spPr>
          <a:xfrm>
            <a:off x="442797" y="6041360"/>
            <a:ext cx="6289500" cy="3651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chemeClr val="lt1"/>
              </a:buClr>
              <a:buSzPts val="900"/>
              <a:buFont typeface="Arial"/>
              <a:buNone/>
              <a:defRPr sz="9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9" name="Google Shape;29;p121"/>
          <p:cNvSpPr txBox="1">
            <a:spLocks noGrp="1"/>
          </p:cNvSpPr>
          <p:nvPr>
            <p:ph type="sldNum" idx="12"/>
          </p:nvPr>
        </p:nvSpPr>
        <p:spPr>
          <a:xfrm>
            <a:off x="7904584" y="5915887"/>
            <a:ext cx="796500" cy="490500"/>
          </a:xfrm>
          <a:prstGeom prst="rect">
            <a:avLst/>
          </a:prstGeom>
          <a:noFill/>
          <a:ln>
            <a:noFill/>
          </a:ln>
        </p:spPr>
        <p:txBody>
          <a:bodyPr spcFirstLastPara="1" wrap="square" lIns="91425" tIns="45700" rIns="91425" bIns="10800" anchor="b" anchorCtr="0">
            <a:noAutofit/>
          </a:bodyPr>
          <a:lstStyle>
            <a:lvl1pPr marL="0" marR="0" lvl="0" indent="0" algn="l" rtl="0">
              <a:lnSpc>
                <a:spcPct val="100000"/>
              </a:lnSpc>
              <a:spcBef>
                <a:spcPts val="0"/>
              </a:spcBef>
              <a:spcAft>
                <a:spcPts val="0"/>
              </a:spcAft>
              <a:buClr>
                <a:srgbClr val="000000"/>
              </a:buClr>
              <a:buSzPts val="600"/>
              <a:buFont typeface="Arial"/>
              <a:buNone/>
              <a:defRPr sz="2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600"/>
              <a:buFont typeface="Arial"/>
              <a:buNone/>
              <a:defRPr sz="2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600"/>
              <a:buFont typeface="Arial"/>
              <a:buNone/>
              <a:defRPr sz="2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600"/>
              <a:buFont typeface="Arial"/>
              <a:buNone/>
              <a:defRPr sz="2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600"/>
              <a:buFont typeface="Arial"/>
              <a:buNone/>
              <a:defRPr sz="2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600"/>
              <a:buFont typeface="Arial"/>
              <a:buNone/>
              <a:defRPr sz="2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600"/>
              <a:buFont typeface="Arial"/>
              <a:buNone/>
              <a:defRPr sz="2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600"/>
              <a:buFont typeface="Arial"/>
              <a:buNone/>
              <a:defRPr sz="2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600"/>
              <a:buFont typeface="Arial"/>
              <a:buNone/>
              <a:defRPr sz="2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0"/>
        <p:cNvGrpSpPr/>
        <p:nvPr/>
      </p:nvGrpSpPr>
      <p:grpSpPr>
        <a:xfrm>
          <a:off x="0" y="0"/>
          <a:ext cx="0" cy="0"/>
          <a:chOff x="0" y="0"/>
          <a:chExt cx="0" cy="0"/>
        </a:xfrm>
      </p:grpSpPr>
      <p:sp>
        <p:nvSpPr>
          <p:cNvPr id="31" name="Google Shape;31;p122"/>
          <p:cNvSpPr txBox="1">
            <a:spLocks noGrp="1"/>
          </p:cNvSpPr>
          <p:nvPr>
            <p:ph type="dt" idx="10"/>
          </p:nvPr>
        </p:nvSpPr>
        <p:spPr>
          <a:xfrm>
            <a:off x="6911421" y="6041360"/>
            <a:ext cx="993300" cy="365100"/>
          </a:xfrm>
          <a:prstGeom prst="rect">
            <a:avLst/>
          </a:prstGeom>
          <a:noFill/>
          <a:ln>
            <a:noFill/>
          </a:ln>
        </p:spPr>
        <p:txBody>
          <a:bodyPr spcFirstLastPara="1" wrap="square" lIns="91425" tIns="91425" rIns="91425" bIns="91425" anchor="b" anchorCtr="0">
            <a:noAutofit/>
          </a:bodyPr>
          <a:lstStyle>
            <a:lvl1pPr marR="0" lvl="0" algn="r" rtl="0">
              <a:lnSpc>
                <a:spcPct val="100000"/>
              </a:lnSpc>
              <a:spcBef>
                <a:spcPts val="0"/>
              </a:spcBef>
              <a:spcAft>
                <a:spcPts val="0"/>
              </a:spcAft>
              <a:buClr>
                <a:schemeClr val="lt1"/>
              </a:buClr>
              <a:buSzPts val="900"/>
              <a:buFont typeface="Arial"/>
              <a:buNone/>
              <a:defRPr sz="9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2" name="Google Shape;32;p122"/>
          <p:cNvSpPr txBox="1">
            <a:spLocks noGrp="1"/>
          </p:cNvSpPr>
          <p:nvPr>
            <p:ph type="ftr" idx="11"/>
          </p:nvPr>
        </p:nvSpPr>
        <p:spPr>
          <a:xfrm>
            <a:off x="442797" y="6041360"/>
            <a:ext cx="6289500" cy="3651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chemeClr val="lt1"/>
              </a:buClr>
              <a:buSzPts val="900"/>
              <a:buFont typeface="Arial"/>
              <a:buNone/>
              <a:defRPr sz="9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3" name="Google Shape;33;p122"/>
          <p:cNvSpPr txBox="1">
            <a:spLocks noGrp="1"/>
          </p:cNvSpPr>
          <p:nvPr>
            <p:ph type="sldNum" idx="12"/>
          </p:nvPr>
        </p:nvSpPr>
        <p:spPr>
          <a:xfrm>
            <a:off x="7904584" y="5915887"/>
            <a:ext cx="796500" cy="490500"/>
          </a:xfrm>
          <a:prstGeom prst="rect">
            <a:avLst/>
          </a:prstGeom>
          <a:noFill/>
          <a:ln>
            <a:noFill/>
          </a:ln>
        </p:spPr>
        <p:txBody>
          <a:bodyPr spcFirstLastPara="1" wrap="square" lIns="91425" tIns="45700" rIns="91425" bIns="10800" anchor="b" anchorCtr="0">
            <a:noAutofit/>
          </a:bodyPr>
          <a:lstStyle>
            <a:lvl1pPr marL="0" marR="0" lvl="0" indent="0" algn="l" rtl="0">
              <a:lnSpc>
                <a:spcPct val="100000"/>
              </a:lnSpc>
              <a:spcBef>
                <a:spcPts val="0"/>
              </a:spcBef>
              <a:spcAft>
                <a:spcPts val="0"/>
              </a:spcAft>
              <a:buClr>
                <a:srgbClr val="000000"/>
              </a:buClr>
              <a:buSzPts val="600"/>
              <a:buFont typeface="Arial"/>
              <a:buNone/>
              <a:defRPr sz="2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600"/>
              <a:buFont typeface="Arial"/>
              <a:buNone/>
              <a:defRPr sz="2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600"/>
              <a:buFont typeface="Arial"/>
              <a:buNone/>
              <a:defRPr sz="2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600"/>
              <a:buFont typeface="Arial"/>
              <a:buNone/>
              <a:defRPr sz="2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600"/>
              <a:buFont typeface="Arial"/>
              <a:buNone/>
              <a:defRPr sz="2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600"/>
              <a:buFont typeface="Arial"/>
              <a:buNone/>
              <a:defRPr sz="2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600"/>
              <a:buFont typeface="Arial"/>
              <a:buNone/>
              <a:defRPr sz="2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600"/>
              <a:buFont typeface="Arial"/>
              <a:buNone/>
              <a:defRPr sz="2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600"/>
              <a:buFont typeface="Arial"/>
              <a:buNone/>
              <a:defRPr sz="2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4"/>
        <p:cNvGrpSpPr/>
        <p:nvPr/>
      </p:nvGrpSpPr>
      <p:grpSpPr>
        <a:xfrm>
          <a:off x="0" y="0"/>
          <a:ext cx="0" cy="0"/>
          <a:chOff x="0" y="0"/>
          <a:chExt cx="0" cy="0"/>
        </a:xfrm>
      </p:grpSpPr>
      <p:sp>
        <p:nvSpPr>
          <p:cNvPr id="35" name="Google Shape;35;p123"/>
          <p:cNvSpPr/>
          <p:nvPr/>
        </p:nvSpPr>
        <p:spPr>
          <a:xfrm>
            <a:off x="0" y="-3175"/>
            <a:ext cx="9144000" cy="5203800"/>
          </a:xfrm>
          <a:custGeom>
            <a:avLst/>
            <a:gdLst/>
            <a:ahLst/>
            <a:cxnLst/>
            <a:rect l="l" t="t" r="r" b="b"/>
            <a:pathLst>
              <a:path w="120000" h="120000" extrusionOk="0">
                <a:moveTo>
                  <a:pt x="120000" y="0"/>
                </a:moveTo>
                <a:lnTo>
                  <a:pt x="0" y="0"/>
                </a:lnTo>
                <a:lnTo>
                  <a:pt x="0" y="113117"/>
                </a:lnTo>
                <a:lnTo>
                  <a:pt x="19645" y="113117"/>
                </a:lnTo>
                <a:lnTo>
                  <a:pt x="23395" y="119707"/>
                </a:lnTo>
                <a:lnTo>
                  <a:pt x="23395" y="119707"/>
                </a:lnTo>
                <a:lnTo>
                  <a:pt x="23479" y="119780"/>
                </a:lnTo>
                <a:lnTo>
                  <a:pt x="23604" y="119890"/>
                </a:lnTo>
                <a:lnTo>
                  <a:pt x="23729" y="120000"/>
                </a:lnTo>
                <a:lnTo>
                  <a:pt x="23833" y="120000"/>
                </a:lnTo>
                <a:lnTo>
                  <a:pt x="23958" y="120000"/>
                </a:lnTo>
                <a:lnTo>
                  <a:pt x="24062" y="119890"/>
                </a:lnTo>
                <a:lnTo>
                  <a:pt x="24187" y="119780"/>
                </a:lnTo>
                <a:lnTo>
                  <a:pt x="24270" y="119707"/>
                </a:lnTo>
                <a:lnTo>
                  <a:pt x="28020" y="113117"/>
                </a:lnTo>
                <a:lnTo>
                  <a:pt x="120000" y="113117"/>
                </a:lnTo>
                <a:lnTo>
                  <a:pt x="120000" y="0"/>
                </a:lnTo>
                <a:close/>
              </a:path>
            </a:pathLst>
          </a:custGeom>
          <a:blipFill rotWithShape="1">
            <a:blip r:embed="rId2">
              <a:alphaModFix/>
            </a:blip>
            <a:tile tx="0" ty="0" sx="99997" sy="99997" flip="none" algn="tl"/>
          </a:blipFill>
          <a:ln w="9525" cap="rnd" cmpd="sng">
            <a:solidFill>
              <a:schemeClr val="accent1"/>
            </a:solidFill>
            <a:prstDash val="solid"/>
            <a:round/>
            <a:headEnd type="none" w="sm" len="sm"/>
            <a:tailEnd type="none" w="sm" len="sm"/>
          </a:ln>
        </p:spPr>
      </p:sp>
      <p:sp>
        <p:nvSpPr>
          <p:cNvPr id="36" name="Google Shape;36;p123"/>
          <p:cNvSpPr txBox="1">
            <a:spLocks noGrp="1"/>
          </p:cNvSpPr>
          <p:nvPr>
            <p:ph type="ctrTitle"/>
          </p:nvPr>
        </p:nvSpPr>
        <p:spPr>
          <a:xfrm>
            <a:off x="808831" y="1449145"/>
            <a:ext cx="7526400" cy="2971200"/>
          </a:xfrm>
          <a:prstGeom prst="rect">
            <a:avLst/>
          </a:prstGeom>
          <a:noFill/>
          <a:ln>
            <a:noFill/>
          </a:ln>
          <a:effectLst>
            <a:outerShdw blurRad="50799">
              <a:srgbClr val="000000">
                <a:alpha val="60000"/>
              </a:srgbClr>
            </a:outerShdw>
          </a:effectLst>
        </p:spPr>
        <p:txBody>
          <a:bodyPr spcFirstLastPara="1" wrap="square" lIns="91425" tIns="91425" rIns="91425" bIns="91425" anchor="b" anchorCtr="0">
            <a:noAutofit/>
          </a:bodyPr>
          <a:lstStyle>
            <a:lvl1pPr marR="0" lvl="0" algn="l" rtl="0">
              <a:lnSpc>
                <a:spcPct val="100000"/>
              </a:lnSpc>
              <a:spcBef>
                <a:spcPts val="0"/>
              </a:spcBef>
              <a:spcAft>
                <a:spcPts val="0"/>
              </a:spcAft>
              <a:buClr>
                <a:srgbClr val="FEFEFE"/>
              </a:buClr>
              <a:buSzPts val="5400"/>
              <a:buFont typeface="Century Gothic"/>
              <a:buNone/>
              <a:defRPr sz="5400" b="1" i="0" u="none" strike="noStrike" cap="none">
                <a:solidFill>
                  <a:srgbClr val="FEFEFE"/>
                </a:solidFill>
                <a:latin typeface="Century Gothic"/>
                <a:ea typeface="Century Gothic"/>
                <a:cs typeface="Century Gothic"/>
                <a:sym typeface="Century Gothic"/>
              </a:defRPr>
            </a:lvl1pPr>
            <a:lvl2pPr marR="0" lvl="1" algn="l" rtl="0">
              <a:lnSpc>
                <a:spcPct val="100000"/>
              </a:lnSpc>
              <a:spcBef>
                <a:spcPts val="0"/>
              </a:spcBef>
              <a:spcAft>
                <a:spcPts val="0"/>
              </a:spcAft>
              <a:buClr>
                <a:schemeClr val="lt2"/>
              </a:buClr>
              <a:buSzPts val="1800"/>
              <a:buFont typeface="Arial"/>
              <a:buNone/>
              <a:defRPr sz="1800" b="0" i="0" u="none" strike="noStrike" cap="none">
                <a:solidFill>
                  <a:schemeClr val="lt2"/>
                </a:solidFill>
                <a:latin typeface="Arial"/>
                <a:ea typeface="Arial"/>
                <a:cs typeface="Arial"/>
                <a:sym typeface="Arial"/>
              </a:defRPr>
            </a:lvl2pPr>
            <a:lvl3pPr marR="0" lvl="2" algn="l" rtl="0">
              <a:lnSpc>
                <a:spcPct val="100000"/>
              </a:lnSpc>
              <a:spcBef>
                <a:spcPts val="0"/>
              </a:spcBef>
              <a:spcAft>
                <a:spcPts val="0"/>
              </a:spcAft>
              <a:buClr>
                <a:schemeClr val="lt2"/>
              </a:buClr>
              <a:buSzPts val="1800"/>
              <a:buFont typeface="Arial"/>
              <a:buNone/>
              <a:defRPr sz="1800" b="0" i="0" u="none" strike="noStrike" cap="none">
                <a:solidFill>
                  <a:schemeClr val="lt2"/>
                </a:solidFill>
                <a:latin typeface="Arial"/>
                <a:ea typeface="Arial"/>
                <a:cs typeface="Arial"/>
                <a:sym typeface="Arial"/>
              </a:defRPr>
            </a:lvl3pPr>
            <a:lvl4pPr marR="0" lvl="3" algn="l" rtl="0">
              <a:lnSpc>
                <a:spcPct val="100000"/>
              </a:lnSpc>
              <a:spcBef>
                <a:spcPts val="0"/>
              </a:spcBef>
              <a:spcAft>
                <a:spcPts val="0"/>
              </a:spcAft>
              <a:buClr>
                <a:schemeClr val="lt2"/>
              </a:buClr>
              <a:buSzPts val="1800"/>
              <a:buFont typeface="Arial"/>
              <a:buNone/>
              <a:defRPr sz="1800" b="0" i="0" u="none" strike="noStrike" cap="none">
                <a:solidFill>
                  <a:schemeClr val="lt2"/>
                </a:solidFill>
                <a:latin typeface="Arial"/>
                <a:ea typeface="Arial"/>
                <a:cs typeface="Arial"/>
                <a:sym typeface="Arial"/>
              </a:defRPr>
            </a:lvl4pPr>
            <a:lvl5pPr marR="0" lvl="4" algn="l" rtl="0">
              <a:lnSpc>
                <a:spcPct val="100000"/>
              </a:lnSpc>
              <a:spcBef>
                <a:spcPts val="0"/>
              </a:spcBef>
              <a:spcAft>
                <a:spcPts val="0"/>
              </a:spcAft>
              <a:buClr>
                <a:schemeClr val="lt2"/>
              </a:buClr>
              <a:buSzPts val="1800"/>
              <a:buFont typeface="Arial"/>
              <a:buNone/>
              <a:defRPr sz="1800" b="0" i="0" u="none" strike="noStrike" cap="none">
                <a:solidFill>
                  <a:schemeClr val="lt2"/>
                </a:solidFill>
                <a:latin typeface="Arial"/>
                <a:ea typeface="Arial"/>
                <a:cs typeface="Arial"/>
                <a:sym typeface="Arial"/>
              </a:defRPr>
            </a:lvl5pPr>
            <a:lvl6pPr marR="0" lvl="5" algn="l" rtl="0">
              <a:lnSpc>
                <a:spcPct val="100000"/>
              </a:lnSpc>
              <a:spcBef>
                <a:spcPts val="0"/>
              </a:spcBef>
              <a:spcAft>
                <a:spcPts val="0"/>
              </a:spcAft>
              <a:buClr>
                <a:schemeClr val="lt2"/>
              </a:buClr>
              <a:buSzPts val="1800"/>
              <a:buFont typeface="Arial"/>
              <a:buNone/>
              <a:defRPr sz="1800" b="0" i="0" u="none" strike="noStrike" cap="none">
                <a:solidFill>
                  <a:schemeClr val="lt2"/>
                </a:solidFill>
                <a:latin typeface="Arial"/>
                <a:ea typeface="Arial"/>
                <a:cs typeface="Arial"/>
                <a:sym typeface="Arial"/>
              </a:defRPr>
            </a:lvl6pPr>
            <a:lvl7pPr marR="0" lvl="6" algn="l" rtl="0">
              <a:lnSpc>
                <a:spcPct val="100000"/>
              </a:lnSpc>
              <a:spcBef>
                <a:spcPts val="0"/>
              </a:spcBef>
              <a:spcAft>
                <a:spcPts val="0"/>
              </a:spcAft>
              <a:buClr>
                <a:schemeClr val="lt2"/>
              </a:buClr>
              <a:buSzPts val="1800"/>
              <a:buFont typeface="Arial"/>
              <a:buNone/>
              <a:defRPr sz="1800" b="0" i="0" u="none" strike="noStrike" cap="none">
                <a:solidFill>
                  <a:schemeClr val="lt2"/>
                </a:solidFill>
                <a:latin typeface="Arial"/>
                <a:ea typeface="Arial"/>
                <a:cs typeface="Arial"/>
                <a:sym typeface="Arial"/>
              </a:defRPr>
            </a:lvl7pPr>
            <a:lvl8pPr marR="0" lvl="7" algn="l" rtl="0">
              <a:lnSpc>
                <a:spcPct val="100000"/>
              </a:lnSpc>
              <a:spcBef>
                <a:spcPts val="0"/>
              </a:spcBef>
              <a:spcAft>
                <a:spcPts val="0"/>
              </a:spcAft>
              <a:buClr>
                <a:schemeClr val="lt2"/>
              </a:buClr>
              <a:buSzPts val="1800"/>
              <a:buFont typeface="Arial"/>
              <a:buNone/>
              <a:defRPr sz="1800" b="0" i="0" u="none" strike="noStrike" cap="none">
                <a:solidFill>
                  <a:schemeClr val="lt2"/>
                </a:solidFill>
                <a:latin typeface="Arial"/>
                <a:ea typeface="Arial"/>
                <a:cs typeface="Arial"/>
                <a:sym typeface="Arial"/>
              </a:defRPr>
            </a:lvl8pPr>
            <a:lvl9pPr marR="0" lvl="8" algn="l" rtl="0">
              <a:lnSpc>
                <a:spcPct val="100000"/>
              </a:lnSpc>
              <a:spcBef>
                <a:spcPts val="0"/>
              </a:spcBef>
              <a:spcAft>
                <a:spcPts val="0"/>
              </a:spcAft>
              <a:buClr>
                <a:schemeClr val="lt2"/>
              </a:buClr>
              <a:buSzPts val="1800"/>
              <a:buFont typeface="Arial"/>
              <a:buNone/>
              <a:defRPr sz="1800" b="0" i="0" u="none" strike="noStrike" cap="none">
                <a:solidFill>
                  <a:schemeClr val="lt2"/>
                </a:solidFill>
                <a:latin typeface="Arial"/>
                <a:ea typeface="Arial"/>
                <a:cs typeface="Arial"/>
                <a:sym typeface="Arial"/>
              </a:defRPr>
            </a:lvl9pPr>
          </a:lstStyle>
          <a:p>
            <a:endParaRPr/>
          </a:p>
        </p:txBody>
      </p:sp>
      <p:sp>
        <p:nvSpPr>
          <p:cNvPr id="37" name="Google Shape;37;p123"/>
          <p:cNvSpPr txBox="1">
            <a:spLocks noGrp="1"/>
          </p:cNvSpPr>
          <p:nvPr>
            <p:ph type="subTitle" idx="1"/>
          </p:nvPr>
        </p:nvSpPr>
        <p:spPr>
          <a:xfrm>
            <a:off x="808831" y="5280846"/>
            <a:ext cx="7526400" cy="435000"/>
          </a:xfrm>
          <a:prstGeom prst="rect">
            <a:avLst/>
          </a:prstGeom>
          <a:noFill/>
          <a:ln>
            <a:noFill/>
          </a:ln>
          <a:effectLst>
            <a:outerShdw blurRad="50799">
              <a:srgbClr val="000000">
                <a:alpha val="40000"/>
              </a:srgbClr>
            </a:outerShdw>
          </a:effectLst>
        </p:spPr>
        <p:txBody>
          <a:bodyPr spcFirstLastPara="1" wrap="square" lIns="91425" tIns="91425" rIns="91425" bIns="91425" anchor="t" anchorCtr="0">
            <a:noAutofit/>
          </a:bodyPr>
          <a:lstStyle>
            <a:lvl1pPr marR="0" lvl="0" algn="l" rtl="0">
              <a:lnSpc>
                <a:spcPct val="100000"/>
              </a:lnSpc>
              <a:spcBef>
                <a:spcPts val="360"/>
              </a:spcBef>
              <a:spcAft>
                <a:spcPts val="0"/>
              </a:spcAft>
              <a:buClr>
                <a:schemeClr val="accent1"/>
              </a:buClr>
              <a:buSzPts val="1800"/>
              <a:buFont typeface="Noto Sans Symbols"/>
              <a:buNone/>
              <a:defRPr sz="1800" b="0" i="0" u="none" strike="noStrike" cap="none">
                <a:solidFill>
                  <a:schemeClr val="lt1"/>
                </a:solidFill>
                <a:latin typeface="Century Gothic"/>
                <a:ea typeface="Century Gothic"/>
                <a:cs typeface="Century Gothic"/>
                <a:sym typeface="Century Gothic"/>
              </a:defRPr>
            </a:lvl1pPr>
            <a:lvl2pPr marR="0" lvl="1" algn="ctr" rtl="0">
              <a:lnSpc>
                <a:spcPct val="100000"/>
              </a:lnSpc>
              <a:spcBef>
                <a:spcPts val="600"/>
              </a:spcBef>
              <a:spcAft>
                <a:spcPts val="0"/>
              </a:spcAft>
              <a:buClr>
                <a:schemeClr val="accent1"/>
              </a:buClr>
              <a:buSzPts val="1600"/>
              <a:buFont typeface="Noto Sans Symbols"/>
              <a:buNone/>
              <a:defRPr sz="1600" b="0" i="0" u="none" strike="noStrike" cap="none">
                <a:solidFill>
                  <a:schemeClr val="lt1"/>
                </a:solidFill>
                <a:latin typeface="Century Gothic"/>
                <a:ea typeface="Century Gothic"/>
                <a:cs typeface="Century Gothic"/>
                <a:sym typeface="Century Gothic"/>
              </a:defRPr>
            </a:lvl2pPr>
            <a:lvl3pPr marR="0" lvl="2" algn="ctr" rtl="0">
              <a:lnSpc>
                <a:spcPct val="100000"/>
              </a:lnSpc>
              <a:spcBef>
                <a:spcPts val="600"/>
              </a:spcBef>
              <a:spcAft>
                <a:spcPts val="0"/>
              </a:spcAft>
              <a:buClr>
                <a:schemeClr val="accent1"/>
              </a:buClr>
              <a:buSzPts val="1400"/>
              <a:buFont typeface="Noto Sans Symbols"/>
              <a:buNone/>
              <a:defRPr sz="1400" b="0" i="0" u="none" strike="noStrike" cap="none">
                <a:solidFill>
                  <a:schemeClr val="lt1"/>
                </a:solidFill>
                <a:latin typeface="Century Gothic"/>
                <a:ea typeface="Century Gothic"/>
                <a:cs typeface="Century Gothic"/>
                <a:sym typeface="Century Gothic"/>
              </a:defRPr>
            </a:lvl3pPr>
            <a:lvl4pPr marR="0" lvl="3" algn="ctr" rtl="0">
              <a:lnSpc>
                <a:spcPct val="100000"/>
              </a:lnSpc>
              <a:spcBef>
                <a:spcPts val="600"/>
              </a:spcBef>
              <a:spcAft>
                <a:spcPts val="0"/>
              </a:spcAft>
              <a:buClr>
                <a:schemeClr val="accent1"/>
              </a:buClr>
              <a:buSzPts val="1200"/>
              <a:buFont typeface="Noto Sans Symbols"/>
              <a:buNone/>
              <a:defRPr sz="1200" b="0" i="0" u="none" strike="noStrike" cap="none">
                <a:solidFill>
                  <a:schemeClr val="lt1"/>
                </a:solidFill>
                <a:latin typeface="Century Gothic"/>
                <a:ea typeface="Century Gothic"/>
                <a:cs typeface="Century Gothic"/>
                <a:sym typeface="Century Gothic"/>
              </a:defRPr>
            </a:lvl4pPr>
            <a:lvl5pPr marR="0" lvl="4" algn="ctr" rtl="0">
              <a:lnSpc>
                <a:spcPct val="100000"/>
              </a:lnSpc>
              <a:spcBef>
                <a:spcPts val="600"/>
              </a:spcBef>
              <a:spcAft>
                <a:spcPts val="0"/>
              </a:spcAft>
              <a:buClr>
                <a:schemeClr val="accent1"/>
              </a:buClr>
              <a:buSzPts val="1200"/>
              <a:buFont typeface="Noto Sans Symbols"/>
              <a:buNone/>
              <a:defRPr sz="1200" b="0" i="0" u="none" strike="noStrike" cap="none">
                <a:solidFill>
                  <a:schemeClr val="lt1"/>
                </a:solidFill>
                <a:latin typeface="Century Gothic"/>
                <a:ea typeface="Century Gothic"/>
                <a:cs typeface="Century Gothic"/>
                <a:sym typeface="Century Gothic"/>
              </a:defRPr>
            </a:lvl5pPr>
            <a:lvl6pPr marR="0" lvl="5" algn="ctr" rtl="0">
              <a:lnSpc>
                <a:spcPct val="100000"/>
              </a:lnSpc>
              <a:spcBef>
                <a:spcPts val="600"/>
              </a:spcBef>
              <a:spcAft>
                <a:spcPts val="0"/>
              </a:spcAft>
              <a:buClr>
                <a:schemeClr val="accent1"/>
              </a:buClr>
              <a:buSzPts val="1200"/>
              <a:buFont typeface="Noto Sans Symbols"/>
              <a:buNone/>
              <a:defRPr sz="1200" b="0" i="0" u="none" strike="noStrike" cap="none">
                <a:solidFill>
                  <a:schemeClr val="lt1"/>
                </a:solidFill>
                <a:latin typeface="Century Gothic"/>
                <a:ea typeface="Century Gothic"/>
                <a:cs typeface="Century Gothic"/>
                <a:sym typeface="Century Gothic"/>
              </a:defRPr>
            </a:lvl6pPr>
            <a:lvl7pPr marR="0" lvl="6" algn="ctr" rtl="0">
              <a:lnSpc>
                <a:spcPct val="100000"/>
              </a:lnSpc>
              <a:spcBef>
                <a:spcPts val="600"/>
              </a:spcBef>
              <a:spcAft>
                <a:spcPts val="0"/>
              </a:spcAft>
              <a:buClr>
                <a:schemeClr val="accent1"/>
              </a:buClr>
              <a:buSzPts val="1200"/>
              <a:buFont typeface="Noto Sans Symbols"/>
              <a:buNone/>
              <a:defRPr sz="1200" b="0" i="0" u="none" strike="noStrike" cap="none">
                <a:solidFill>
                  <a:schemeClr val="lt1"/>
                </a:solidFill>
                <a:latin typeface="Century Gothic"/>
                <a:ea typeface="Century Gothic"/>
                <a:cs typeface="Century Gothic"/>
                <a:sym typeface="Century Gothic"/>
              </a:defRPr>
            </a:lvl7pPr>
            <a:lvl8pPr marR="0" lvl="7" algn="ctr" rtl="0">
              <a:lnSpc>
                <a:spcPct val="100000"/>
              </a:lnSpc>
              <a:spcBef>
                <a:spcPts val="600"/>
              </a:spcBef>
              <a:spcAft>
                <a:spcPts val="0"/>
              </a:spcAft>
              <a:buClr>
                <a:schemeClr val="accent1"/>
              </a:buClr>
              <a:buSzPts val="1200"/>
              <a:buFont typeface="Noto Sans Symbols"/>
              <a:buNone/>
              <a:defRPr sz="1200" b="0" i="0" u="none" strike="noStrike" cap="none">
                <a:solidFill>
                  <a:schemeClr val="lt1"/>
                </a:solidFill>
                <a:latin typeface="Century Gothic"/>
                <a:ea typeface="Century Gothic"/>
                <a:cs typeface="Century Gothic"/>
                <a:sym typeface="Century Gothic"/>
              </a:defRPr>
            </a:lvl8pPr>
            <a:lvl9pPr marR="0" lvl="8" algn="ctr" rtl="0">
              <a:lnSpc>
                <a:spcPct val="100000"/>
              </a:lnSpc>
              <a:spcBef>
                <a:spcPts val="600"/>
              </a:spcBef>
              <a:spcAft>
                <a:spcPts val="600"/>
              </a:spcAft>
              <a:buClr>
                <a:schemeClr val="accent1"/>
              </a:buClr>
              <a:buSzPts val="1200"/>
              <a:buFont typeface="Noto Sans Symbols"/>
              <a:buNone/>
              <a:defRPr sz="1200" b="0" i="0" u="none" strike="noStrike" cap="none">
                <a:solidFill>
                  <a:schemeClr val="lt1"/>
                </a:solidFill>
                <a:latin typeface="Century Gothic"/>
                <a:ea typeface="Century Gothic"/>
                <a:cs typeface="Century Gothic"/>
                <a:sym typeface="Century Gothic"/>
              </a:defRPr>
            </a:lvl9pPr>
          </a:lstStyle>
          <a:p>
            <a:endParaRPr/>
          </a:p>
        </p:txBody>
      </p:sp>
      <p:sp>
        <p:nvSpPr>
          <p:cNvPr id="38" name="Google Shape;38;p123"/>
          <p:cNvSpPr txBox="1">
            <a:spLocks noGrp="1"/>
          </p:cNvSpPr>
          <p:nvPr>
            <p:ph type="dt" idx="10"/>
          </p:nvPr>
        </p:nvSpPr>
        <p:spPr>
          <a:xfrm>
            <a:off x="6911421" y="6041360"/>
            <a:ext cx="993300" cy="365100"/>
          </a:xfrm>
          <a:prstGeom prst="rect">
            <a:avLst/>
          </a:prstGeom>
          <a:noFill/>
          <a:ln>
            <a:noFill/>
          </a:ln>
        </p:spPr>
        <p:txBody>
          <a:bodyPr spcFirstLastPara="1" wrap="square" lIns="91425" tIns="91425" rIns="91425" bIns="91425" anchor="b" anchorCtr="0">
            <a:noAutofit/>
          </a:bodyPr>
          <a:lstStyle>
            <a:lvl1pPr marR="0" lvl="0" algn="r" rtl="0">
              <a:lnSpc>
                <a:spcPct val="100000"/>
              </a:lnSpc>
              <a:spcBef>
                <a:spcPts val="0"/>
              </a:spcBef>
              <a:spcAft>
                <a:spcPts val="0"/>
              </a:spcAft>
              <a:buClr>
                <a:schemeClr val="lt1"/>
              </a:buClr>
              <a:buSzPts val="900"/>
              <a:buFont typeface="Arial"/>
              <a:buNone/>
              <a:defRPr sz="9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9" name="Google Shape;39;p123"/>
          <p:cNvSpPr txBox="1">
            <a:spLocks noGrp="1"/>
          </p:cNvSpPr>
          <p:nvPr>
            <p:ph type="ftr" idx="11"/>
          </p:nvPr>
        </p:nvSpPr>
        <p:spPr>
          <a:xfrm>
            <a:off x="442797" y="6041360"/>
            <a:ext cx="6289500" cy="3651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chemeClr val="lt1"/>
              </a:buClr>
              <a:buSzPts val="900"/>
              <a:buFont typeface="Arial"/>
              <a:buNone/>
              <a:defRPr sz="9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40" name="Google Shape;40;p123"/>
          <p:cNvSpPr txBox="1">
            <a:spLocks noGrp="1"/>
          </p:cNvSpPr>
          <p:nvPr>
            <p:ph type="sldNum" idx="12"/>
          </p:nvPr>
        </p:nvSpPr>
        <p:spPr>
          <a:xfrm>
            <a:off x="7904584" y="5915887"/>
            <a:ext cx="796500" cy="490500"/>
          </a:xfrm>
          <a:prstGeom prst="rect">
            <a:avLst/>
          </a:prstGeom>
          <a:noFill/>
          <a:ln>
            <a:noFill/>
          </a:ln>
        </p:spPr>
        <p:txBody>
          <a:bodyPr spcFirstLastPara="1" wrap="square" lIns="91425" tIns="45700" rIns="91425" bIns="10800" anchor="b" anchorCtr="0">
            <a:noAutofit/>
          </a:bodyPr>
          <a:lstStyle>
            <a:lvl1pPr marL="0" marR="0" lvl="0" indent="0" algn="l" rtl="0">
              <a:lnSpc>
                <a:spcPct val="100000"/>
              </a:lnSpc>
              <a:spcBef>
                <a:spcPts val="0"/>
              </a:spcBef>
              <a:spcAft>
                <a:spcPts val="0"/>
              </a:spcAft>
              <a:buClr>
                <a:srgbClr val="000000"/>
              </a:buClr>
              <a:buSzPts val="600"/>
              <a:buFont typeface="Arial"/>
              <a:buNone/>
              <a:defRPr sz="2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600"/>
              <a:buFont typeface="Arial"/>
              <a:buNone/>
              <a:defRPr sz="2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600"/>
              <a:buFont typeface="Arial"/>
              <a:buNone/>
              <a:defRPr sz="2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600"/>
              <a:buFont typeface="Arial"/>
              <a:buNone/>
              <a:defRPr sz="2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600"/>
              <a:buFont typeface="Arial"/>
              <a:buNone/>
              <a:defRPr sz="2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600"/>
              <a:buFont typeface="Arial"/>
              <a:buNone/>
              <a:defRPr sz="2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600"/>
              <a:buFont typeface="Arial"/>
              <a:buNone/>
              <a:defRPr sz="2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600"/>
              <a:buFont typeface="Arial"/>
              <a:buNone/>
              <a:defRPr sz="2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600"/>
              <a:buFont typeface="Arial"/>
              <a:buNone/>
              <a:defRPr sz="2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41"/>
        <p:cNvGrpSpPr/>
        <p:nvPr/>
      </p:nvGrpSpPr>
      <p:grpSpPr>
        <a:xfrm>
          <a:off x="0" y="0"/>
          <a:ext cx="0" cy="0"/>
          <a:chOff x="0" y="0"/>
          <a:chExt cx="0" cy="0"/>
        </a:xfrm>
      </p:grpSpPr>
      <p:sp>
        <p:nvSpPr>
          <p:cNvPr id="42" name="Google Shape;42;p124"/>
          <p:cNvSpPr/>
          <p:nvPr/>
        </p:nvSpPr>
        <p:spPr>
          <a:xfrm>
            <a:off x="0" y="0"/>
            <a:ext cx="9144000" cy="2186100"/>
          </a:xfrm>
          <a:custGeom>
            <a:avLst/>
            <a:gdLst/>
            <a:ahLst/>
            <a:cxnLst/>
            <a:rect l="l" t="t" r="r" b="b"/>
            <a:pathLst>
              <a:path w="120000" h="120000" extrusionOk="0">
                <a:moveTo>
                  <a:pt x="120000" y="0"/>
                </a:moveTo>
                <a:lnTo>
                  <a:pt x="0" y="0"/>
                </a:lnTo>
                <a:lnTo>
                  <a:pt x="0" y="103616"/>
                </a:lnTo>
                <a:lnTo>
                  <a:pt x="19645" y="103616"/>
                </a:lnTo>
                <a:lnTo>
                  <a:pt x="23395" y="119302"/>
                </a:lnTo>
                <a:lnTo>
                  <a:pt x="23395" y="119302"/>
                </a:lnTo>
                <a:lnTo>
                  <a:pt x="23479" y="119477"/>
                </a:lnTo>
                <a:lnTo>
                  <a:pt x="23604" y="119738"/>
                </a:lnTo>
                <a:lnTo>
                  <a:pt x="23729" y="120000"/>
                </a:lnTo>
                <a:lnTo>
                  <a:pt x="23833" y="120000"/>
                </a:lnTo>
                <a:lnTo>
                  <a:pt x="23958" y="120000"/>
                </a:lnTo>
                <a:lnTo>
                  <a:pt x="24062" y="119738"/>
                </a:lnTo>
                <a:lnTo>
                  <a:pt x="24187" y="119477"/>
                </a:lnTo>
                <a:lnTo>
                  <a:pt x="24270" y="119302"/>
                </a:lnTo>
                <a:lnTo>
                  <a:pt x="28020" y="103616"/>
                </a:lnTo>
                <a:lnTo>
                  <a:pt x="120000" y="103616"/>
                </a:lnTo>
                <a:lnTo>
                  <a:pt x="120000" y="0"/>
                </a:lnTo>
                <a:close/>
              </a:path>
            </a:pathLst>
          </a:custGeom>
          <a:blipFill rotWithShape="1">
            <a:blip r:embed="rId2">
              <a:alphaModFix/>
            </a:blip>
            <a:tile tx="0" ty="0" sx="99997" sy="99997" flip="none" algn="tl"/>
          </a:blipFill>
          <a:ln w="9525" cap="rnd" cmpd="sng">
            <a:solidFill>
              <a:schemeClr val="accent1"/>
            </a:solidFill>
            <a:prstDash val="solid"/>
            <a:round/>
            <a:headEnd type="none" w="sm" len="sm"/>
            <a:tailEnd type="none" w="sm" len="sm"/>
          </a:ln>
        </p:spPr>
      </p:sp>
      <p:sp>
        <p:nvSpPr>
          <p:cNvPr id="43" name="Google Shape;43;p124"/>
          <p:cNvSpPr txBox="1">
            <a:spLocks noGrp="1"/>
          </p:cNvSpPr>
          <p:nvPr>
            <p:ph type="title"/>
          </p:nvPr>
        </p:nvSpPr>
        <p:spPr>
          <a:xfrm>
            <a:off x="809997" y="447187"/>
            <a:ext cx="7524000" cy="970500"/>
          </a:xfrm>
          <a:prstGeom prst="rect">
            <a:avLst/>
          </a:prstGeom>
          <a:noFill/>
          <a:ln>
            <a:noFill/>
          </a:ln>
          <a:effectLst>
            <a:outerShdw blurRad="50799">
              <a:srgbClr val="000000">
                <a:alpha val="60000"/>
              </a:srgbClr>
            </a:outerShdw>
          </a:effectLst>
        </p:spPr>
        <p:txBody>
          <a:bodyPr spcFirstLastPara="1" wrap="square" lIns="91425" tIns="91425" rIns="91425" bIns="91425" anchor="b" anchorCtr="0">
            <a:noAutofit/>
          </a:bodyPr>
          <a:lstStyle>
            <a:lvl1pPr marR="0" lvl="0" algn="l" rtl="0">
              <a:lnSpc>
                <a:spcPct val="100000"/>
              </a:lnSpc>
              <a:spcBef>
                <a:spcPts val="0"/>
              </a:spcBef>
              <a:spcAft>
                <a:spcPts val="0"/>
              </a:spcAft>
              <a:buClr>
                <a:srgbClr val="FEFEFE"/>
              </a:buClr>
              <a:buSzPts val="4000"/>
              <a:buFont typeface="Century Gothic"/>
              <a:buNone/>
              <a:defRPr sz="4000" b="1" i="0" u="none" strike="noStrike" cap="none">
                <a:solidFill>
                  <a:srgbClr val="FEFEFE"/>
                </a:solidFill>
                <a:latin typeface="Century Gothic"/>
                <a:ea typeface="Century Gothic"/>
                <a:cs typeface="Century Gothic"/>
                <a:sym typeface="Century Gothic"/>
              </a:defRPr>
            </a:lvl1pPr>
            <a:lvl2pPr marR="0" lvl="1" algn="l" rtl="0">
              <a:lnSpc>
                <a:spcPct val="100000"/>
              </a:lnSpc>
              <a:spcBef>
                <a:spcPts val="0"/>
              </a:spcBef>
              <a:spcAft>
                <a:spcPts val="0"/>
              </a:spcAft>
              <a:buClr>
                <a:schemeClr val="lt2"/>
              </a:buClr>
              <a:buSzPts val="1800"/>
              <a:buFont typeface="Arial"/>
              <a:buNone/>
              <a:defRPr sz="1800" b="0" i="0" u="none" strike="noStrike" cap="none">
                <a:solidFill>
                  <a:schemeClr val="lt2"/>
                </a:solidFill>
                <a:latin typeface="Arial"/>
                <a:ea typeface="Arial"/>
                <a:cs typeface="Arial"/>
                <a:sym typeface="Arial"/>
              </a:defRPr>
            </a:lvl2pPr>
            <a:lvl3pPr marR="0" lvl="2" algn="l" rtl="0">
              <a:lnSpc>
                <a:spcPct val="100000"/>
              </a:lnSpc>
              <a:spcBef>
                <a:spcPts val="0"/>
              </a:spcBef>
              <a:spcAft>
                <a:spcPts val="0"/>
              </a:spcAft>
              <a:buClr>
                <a:schemeClr val="lt2"/>
              </a:buClr>
              <a:buSzPts val="1800"/>
              <a:buFont typeface="Arial"/>
              <a:buNone/>
              <a:defRPr sz="1800" b="0" i="0" u="none" strike="noStrike" cap="none">
                <a:solidFill>
                  <a:schemeClr val="lt2"/>
                </a:solidFill>
                <a:latin typeface="Arial"/>
                <a:ea typeface="Arial"/>
                <a:cs typeface="Arial"/>
                <a:sym typeface="Arial"/>
              </a:defRPr>
            </a:lvl3pPr>
            <a:lvl4pPr marR="0" lvl="3" algn="l" rtl="0">
              <a:lnSpc>
                <a:spcPct val="100000"/>
              </a:lnSpc>
              <a:spcBef>
                <a:spcPts val="0"/>
              </a:spcBef>
              <a:spcAft>
                <a:spcPts val="0"/>
              </a:spcAft>
              <a:buClr>
                <a:schemeClr val="lt2"/>
              </a:buClr>
              <a:buSzPts val="1800"/>
              <a:buFont typeface="Arial"/>
              <a:buNone/>
              <a:defRPr sz="1800" b="0" i="0" u="none" strike="noStrike" cap="none">
                <a:solidFill>
                  <a:schemeClr val="lt2"/>
                </a:solidFill>
                <a:latin typeface="Arial"/>
                <a:ea typeface="Arial"/>
                <a:cs typeface="Arial"/>
                <a:sym typeface="Arial"/>
              </a:defRPr>
            </a:lvl4pPr>
            <a:lvl5pPr marR="0" lvl="4" algn="l" rtl="0">
              <a:lnSpc>
                <a:spcPct val="100000"/>
              </a:lnSpc>
              <a:spcBef>
                <a:spcPts val="0"/>
              </a:spcBef>
              <a:spcAft>
                <a:spcPts val="0"/>
              </a:spcAft>
              <a:buClr>
                <a:schemeClr val="lt2"/>
              </a:buClr>
              <a:buSzPts val="1800"/>
              <a:buFont typeface="Arial"/>
              <a:buNone/>
              <a:defRPr sz="1800" b="0" i="0" u="none" strike="noStrike" cap="none">
                <a:solidFill>
                  <a:schemeClr val="lt2"/>
                </a:solidFill>
                <a:latin typeface="Arial"/>
                <a:ea typeface="Arial"/>
                <a:cs typeface="Arial"/>
                <a:sym typeface="Arial"/>
              </a:defRPr>
            </a:lvl5pPr>
            <a:lvl6pPr marR="0" lvl="5" algn="l" rtl="0">
              <a:lnSpc>
                <a:spcPct val="100000"/>
              </a:lnSpc>
              <a:spcBef>
                <a:spcPts val="0"/>
              </a:spcBef>
              <a:spcAft>
                <a:spcPts val="0"/>
              </a:spcAft>
              <a:buClr>
                <a:schemeClr val="lt2"/>
              </a:buClr>
              <a:buSzPts val="1800"/>
              <a:buFont typeface="Arial"/>
              <a:buNone/>
              <a:defRPr sz="1800" b="0" i="0" u="none" strike="noStrike" cap="none">
                <a:solidFill>
                  <a:schemeClr val="lt2"/>
                </a:solidFill>
                <a:latin typeface="Arial"/>
                <a:ea typeface="Arial"/>
                <a:cs typeface="Arial"/>
                <a:sym typeface="Arial"/>
              </a:defRPr>
            </a:lvl6pPr>
            <a:lvl7pPr marR="0" lvl="6" algn="l" rtl="0">
              <a:lnSpc>
                <a:spcPct val="100000"/>
              </a:lnSpc>
              <a:spcBef>
                <a:spcPts val="0"/>
              </a:spcBef>
              <a:spcAft>
                <a:spcPts val="0"/>
              </a:spcAft>
              <a:buClr>
                <a:schemeClr val="lt2"/>
              </a:buClr>
              <a:buSzPts val="1800"/>
              <a:buFont typeface="Arial"/>
              <a:buNone/>
              <a:defRPr sz="1800" b="0" i="0" u="none" strike="noStrike" cap="none">
                <a:solidFill>
                  <a:schemeClr val="lt2"/>
                </a:solidFill>
                <a:latin typeface="Arial"/>
                <a:ea typeface="Arial"/>
                <a:cs typeface="Arial"/>
                <a:sym typeface="Arial"/>
              </a:defRPr>
            </a:lvl7pPr>
            <a:lvl8pPr marR="0" lvl="7" algn="l" rtl="0">
              <a:lnSpc>
                <a:spcPct val="100000"/>
              </a:lnSpc>
              <a:spcBef>
                <a:spcPts val="0"/>
              </a:spcBef>
              <a:spcAft>
                <a:spcPts val="0"/>
              </a:spcAft>
              <a:buClr>
                <a:schemeClr val="lt2"/>
              </a:buClr>
              <a:buSzPts val="1800"/>
              <a:buFont typeface="Arial"/>
              <a:buNone/>
              <a:defRPr sz="1800" b="0" i="0" u="none" strike="noStrike" cap="none">
                <a:solidFill>
                  <a:schemeClr val="lt2"/>
                </a:solidFill>
                <a:latin typeface="Arial"/>
                <a:ea typeface="Arial"/>
                <a:cs typeface="Arial"/>
                <a:sym typeface="Arial"/>
              </a:defRPr>
            </a:lvl8pPr>
            <a:lvl9pPr marR="0" lvl="8" algn="l" rtl="0">
              <a:lnSpc>
                <a:spcPct val="100000"/>
              </a:lnSpc>
              <a:spcBef>
                <a:spcPts val="0"/>
              </a:spcBef>
              <a:spcAft>
                <a:spcPts val="0"/>
              </a:spcAft>
              <a:buClr>
                <a:schemeClr val="lt2"/>
              </a:buClr>
              <a:buSzPts val="1800"/>
              <a:buFont typeface="Arial"/>
              <a:buNone/>
              <a:defRPr sz="1800" b="0" i="0" u="none" strike="noStrike" cap="none">
                <a:solidFill>
                  <a:schemeClr val="lt2"/>
                </a:solidFill>
                <a:latin typeface="Arial"/>
                <a:ea typeface="Arial"/>
                <a:cs typeface="Arial"/>
                <a:sym typeface="Arial"/>
              </a:defRPr>
            </a:lvl9pPr>
          </a:lstStyle>
          <a:p>
            <a:endParaRPr/>
          </a:p>
        </p:txBody>
      </p:sp>
      <p:sp>
        <p:nvSpPr>
          <p:cNvPr id="44" name="Google Shape;44;p124"/>
          <p:cNvSpPr txBox="1">
            <a:spLocks noGrp="1"/>
          </p:cNvSpPr>
          <p:nvPr>
            <p:ph type="body" idx="1"/>
          </p:nvPr>
        </p:nvSpPr>
        <p:spPr>
          <a:xfrm>
            <a:off x="809997" y="2222286"/>
            <a:ext cx="7524000" cy="3636600"/>
          </a:xfrm>
          <a:prstGeom prst="rect">
            <a:avLst/>
          </a:prstGeom>
          <a:noFill/>
          <a:ln>
            <a:noFill/>
          </a:ln>
          <a:effectLst>
            <a:outerShdw blurRad="50799">
              <a:srgbClr val="000000">
                <a:alpha val="40000"/>
              </a:srgbClr>
            </a:outerShdw>
          </a:effectLst>
        </p:spPr>
        <p:txBody>
          <a:bodyPr spcFirstLastPara="1" wrap="square" lIns="91425" tIns="91425" rIns="91425" bIns="91425" anchor="ctr" anchorCtr="0">
            <a:noAutofit/>
          </a:bodyPr>
          <a:lstStyle>
            <a:lvl1pPr marL="457200" marR="0" lvl="0" indent="-342900" algn="l" rtl="0">
              <a:lnSpc>
                <a:spcPct val="100000"/>
              </a:lnSpc>
              <a:spcBef>
                <a:spcPts val="360"/>
              </a:spcBef>
              <a:spcAft>
                <a:spcPts val="0"/>
              </a:spcAft>
              <a:buClr>
                <a:schemeClr val="accent1"/>
              </a:buClr>
              <a:buSzPts val="1800"/>
              <a:buFont typeface="Noto Sans Symbols"/>
              <a:buChar char="○"/>
              <a:defRPr sz="1800" b="0" i="0" u="none" strike="noStrike" cap="none">
                <a:solidFill>
                  <a:schemeClr val="lt1"/>
                </a:solidFill>
                <a:latin typeface="Century Gothic"/>
                <a:ea typeface="Century Gothic"/>
                <a:cs typeface="Century Gothic"/>
                <a:sym typeface="Century Gothic"/>
              </a:defRPr>
            </a:lvl1pPr>
            <a:lvl2pPr marL="914400" marR="0" lvl="1" indent="-330200" algn="l" rtl="0">
              <a:lnSpc>
                <a:spcPct val="100000"/>
              </a:lnSpc>
              <a:spcBef>
                <a:spcPts val="600"/>
              </a:spcBef>
              <a:spcAft>
                <a:spcPts val="0"/>
              </a:spcAft>
              <a:buClr>
                <a:schemeClr val="accent1"/>
              </a:buClr>
              <a:buSzPts val="1600"/>
              <a:buFont typeface="Noto Sans Symbols"/>
              <a:buChar char="○"/>
              <a:defRPr sz="1600" b="0" i="0" u="none" strike="noStrike" cap="none">
                <a:solidFill>
                  <a:schemeClr val="lt1"/>
                </a:solidFill>
                <a:latin typeface="Century Gothic"/>
                <a:ea typeface="Century Gothic"/>
                <a:cs typeface="Century Gothic"/>
                <a:sym typeface="Century Gothic"/>
              </a:defRPr>
            </a:lvl2pPr>
            <a:lvl3pPr marL="1371600" marR="0" lvl="2" indent="-317500" algn="l" rtl="0">
              <a:lnSpc>
                <a:spcPct val="100000"/>
              </a:lnSpc>
              <a:spcBef>
                <a:spcPts val="600"/>
              </a:spcBef>
              <a:spcAft>
                <a:spcPts val="0"/>
              </a:spcAft>
              <a:buClr>
                <a:schemeClr val="accent1"/>
              </a:buClr>
              <a:buSzPts val="1400"/>
              <a:buFont typeface="Noto Sans Symbols"/>
              <a:buChar char="○"/>
              <a:defRPr sz="1400" b="0" i="0" u="none" strike="noStrike" cap="none">
                <a:solidFill>
                  <a:schemeClr val="lt1"/>
                </a:solidFill>
                <a:latin typeface="Century Gothic"/>
                <a:ea typeface="Century Gothic"/>
                <a:cs typeface="Century Gothic"/>
                <a:sym typeface="Century Gothic"/>
              </a:defRPr>
            </a:lvl3pPr>
            <a:lvl4pPr marL="1828800" marR="0" lvl="3" indent="-304800" algn="l" rtl="0">
              <a:lnSpc>
                <a:spcPct val="100000"/>
              </a:lnSpc>
              <a:spcBef>
                <a:spcPts val="600"/>
              </a:spcBef>
              <a:spcAft>
                <a:spcPts val="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4pPr>
            <a:lvl5pPr marL="2286000" marR="0" lvl="4" indent="-304800" algn="l" rtl="0">
              <a:lnSpc>
                <a:spcPct val="100000"/>
              </a:lnSpc>
              <a:spcBef>
                <a:spcPts val="600"/>
              </a:spcBef>
              <a:spcAft>
                <a:spcPts val="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5pPr>
            <a:lvl6pPr marL="2743200" marR="0" lvl="5" indent="-304800" algn="l" rtl="0">
              <a:lnSpc>
                <a:spcPct val="100000"/>
              </a:lnSpc>
              <a:spcBef>
                <a:spcPts val="600"/>
              </a:spcBef>
              <a:spcAft>
                <a:spcPts val="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6pPr>
            <a:lvl7pPr marL="3200400" marR="0" lvl="6" indent="-304800" algn="l" rtl="0">
              <a:lnSpc>
                <a:spcPct val="100000"/>
              </a:lnSpc>
              <a:spcBef>
                <a:spcPts val="600"/>
              </a:spcBef>
              <a:spcAft>
                <a:spcPts val="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7pPr>
            <a:lvl8pPr marL="3657600" marR="0" lvl="7" indent="-304800" algn="l" rtl="0">
              <a:lnSpc>
                <a:spcPct val="100000"/>
              </a:lnSpc>
              <a:spcBef>
                <a:spcPts val="600"/>
              </a:spcBef>
              <a:spcAft>
                <a:spcPts val="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8pPr>
            <a:lvl9pPr marL="4114800" marR="0" lvl="8" indent="-304800" algn="l" rtl="0">
              <a:lnSpc>
                <a:spcPct val="100000"/>
              </a:lnSpc>
              <a:spcBef>
                <a:spcPts val="600"/>
              </a:spcBef>
              <a:spcAft>
                <a:spcPts val="60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9pPr>
          </a:lstStyle>
          <a:p>
            <a:endParaRPr/>
          </a:p>
        </p:txBody>
      </p:sp>
      <p:sp>
        <p:nvSpPr>
          <p:cNvPr id="45" name="Google Shape;45;p124"/>
          <p:cNvSpPr txBox="1">
            <a:spLocks noGrp="1"/>
          </p:cNvSpPr>
          <p:nvPr>
            <p:ph type="dt" idx="10"/>
          </p:nvPr>
        </p:nvSpPr>
        <p:spPr>
          <a:xfrm>
            <a:off x="6911421" y="6041360"/>
            <a:ext cx="993300" cy="365100"/>
          </a:xfrm>
          <a:prstGeom prst="rect">
            <a:avLst/>
          </a:prstGeom>
          <a:noFill/>
          <a:ln>
            <a:noFill/>
          </a:ln>
        </p:spPr>
        <p:txBody>
          <a:bodyPr spcFirstLastPara="1" wrap="square" lIns="91425" tIns="91425" rIns="91425" bIns="91425" anchor="b" anchorCtr="0">
            <a:noAutofit/>
          </a:bodyPr>
          <a:lstStyle>
            <a:lvl1pPr marR="0" lvl="0" algn="r" rtl="0">
              <a:lnSpc>
                <a:spcPct val="100000"/>
              </a:lnSpc>
              <a:spcBef>
                <a:spcPts val="0"/>
              </a:spcBef>
              <a:spcAft>
                <a:spcPts val="0"/>
              </a:spcAft>
              <a:buClr>
                <a:schemeClr val="lt1"/>
              </a:buClr>
              <a:buSzPts val="900"/>
              <a:buFont typeface="Arial"/>
              <a:buNone/>
              <a:defRPr sz="9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46" name="Google Shape;46;p124"/>
          <p:cNvSpPr txBox="1">
            <a:spLocks noGrp="1"/>
          </p:cNvSpPr>
          <p:nvPr>
            <p:ph type="ftr" idx="11"/>
          </p:nvPr>
        </p:nvSpPr>
        <p:spPr>
          <a:xfrm>
            <a:off x="442797" y="6041360"/>
            <a:ext cx="6289500" cy="3651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chemeClr val="lt1"/>
              </a:buClr>
              <a:buSzPts val="900"/>
              <a:buFont typeface="Arial"/>
              <a:buNone/>
              <a:defRPr sz="9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47" name="Google Shape;47;p124"/>
          <p:cNvSpPr txBox="1">
            <a:spLocks noGrp="1"/>
          </p:cNvSpPr>
          <p:nvPr>
            <p:ph type="sldNum" idx="12"/>
          </p:nvPr>
        </p:nvSpPr>
        <p:spPr>
          <a:xfrm>
            <a:off x="7904584" y="5915887"/>
            <a:ext cx="796500" cy="490500"/>
          </a:xfrm>
          <a:prstGeom prst="rect">
            <a:avLst/>
          </a:prstGeom>
          <a:noFill/>
          <a:ln>
            <a:noFill/>
          </a:ln>
        </p:spPr>
        <p:txBody>
          <a:bodyPr spcFirstLastPara="1" wrap="square" lIns="91425" tIns="45700" rIns="91425" bIns="10800" anchor="b" anchorCtr="0">
            <a:noAutofit/>
          </a:bodyPr>
          <a:lstStyle>
            <a:lvl1pPr marL="0" marR="0" lvl="0" indent="0" algn="l" rtl="0">
              <a:lnSpc>
                <a:spcPct val="100000"/>
              </a:lnSpc>
              <a:spcBef>
                <a:spcPts val="0"/>
              </a:spcBef>
              <a:spcAft>
                <a:spcPts val="0"/>
              </a:spcAft>
              <a:buClr>
                <a:srgbClr val="000000"/>
              </a:buClr>
              <a:buSzPts val="600"/>
              <a:buFont typeface="Arial"/>
              <a:buNone/>
              <a:defRPr sz="2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600"/>
              <a:buFont typeface="Arial"/>
              <a:buNone/>
              <a:defRPr sz="2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600"/>
              <a:buFont typeface="Arial"/>
              <a:buNone/>
              <a:defRPr sz="2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600"/>
              <a:buFont typeface="Arial"/>
              <a:buNone/>
              <a:defRPr sz="2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600"/>
              <a:buFont typeface="Arial"/>
              <a:buNone/>
              <a:defRPr sz="2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600"/>
              <a:buFont typeface="Arial"/>
              <a:buNone/>
              <a:defRPr sz="2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600"/>
              <a:buFont typeface="Arial"/>
              <a:buNone/>
              <a:defRPr sz="2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600"/>
              <a:buFont typeface="Arial"/>
              <a:buNone/>
              <a:defRPr sz="2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600"/>
              <a:buFont typeface="Arial"/>
              <a:buNone/>
              <a:defRPr sz="2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8"/>
        <p:cNvGrpSpPr/>
        <p:nvPr/>
      </p:nvGrpSpPr>
      <p:grpSpPr>
        <a:xfrm>
          <a:off x="0" y="0"/>
          <a:ext cx="0" cy="0"/>
          <a:chOff x="0" y="0"/>
          <a:chExt cx="0" cy="0"/>
        </a:xfrm>
      </p:grpSpPr>
      <p:sp>
        <p:nvSpPr>
          <p:cNvPr id="49" name="Google Shape;49;p125"/>
          <p:cNvSpPr/>
          <p:nvPr/>
        </p:nvSpPr>
        <p:spPr>
          <a:xfrm>
            <a:off x="0" y="0"/>
            <a:ext cx="9144000" cy="2186100"/>
          </a:xfrm>
          <a:custGeom>
            <a:avLst/>
            <a:gdLst/>
            <a:ahLst/>
            <a:cxnLst/>
            <a:rect l="l" t="t" r="r" b="b"/>
            <a:pathLst>
              <a:path w="120000" h="120000" extrusionOk="0">
                <a:moveTo>
                  <a:pt x="120000" y="0"/>
                </a:moveTo>
                <a:lnTo>
                  <a:pt x="0" y="0"/>
                </a:lnTo>
                <a:lnTo>
                  <a:pt x="0" y="103616"/>
                </a:lnTo>
                <a:lnTo>
                  <a:pt x="19645" y="103616"/>
                </a:lnTo>
                <a:lnTo>
                  <a:pt x="23395" y="119302"/>
                </a:lnTo>
                <a:lnTo>
                  <a:pt x="23395" y="119302"/>
                </a:lnTo>
                <a:lnTo>
                  <a:pt x="23479" y="119477"/>
                </a:lnTo>
                <a:lnTo>
                  <a:pt x="23604" y="119738"/>
                </a:lnTo>
                <a:lnTo>
                  <a:pt x="23729" y="120000"/>
                </a:lnTo>
                <a:lnTo>
                  <a:pt x="23833" y="120000"/>
                </a:lnTo>
                <a:lnTo>
                  <a:pt x="23958" y="120000"/>
                </a:lnTo>
                <a:lnTo>
                  <a:pt x="24062" y="119738"/>
                </a:lnTo>
                <a:lnTo>
                  <a:pt x="24187" y="119477"/>
                </a:lnTo>
                <a:lnTo>
                  <a:pt x="24270" y="119302"/>
                </a:lnTo>
                <a:lnTo>
                  <a:pt x="28020" y="103616"/>
                </a:lnTo>
                <a:lnTo>
                  <a:pt x="120000" y="103616"/>
                </a:lnTo>
                <a:lnTo>
                  <a:pt x="120000" y="0"/>
                </a:lnTo>
                <a:close/>
              </a:path>
            </a:pathLst>
          </a:custGeom>
          <a:blipFill rotWithShape="1">
            <a:blip r:embed="rId2">
              <a:alphaModFix/>
            </a:blip>
            <a:tile tx="0" ty="0" sx="99997" sy="99997" flip="none" algn="tl"/>
          </a:blipFill>
          <a:ln w="9525" cap="rnd" cmpd="sng">
            <a:solidFill>
              <a:schemeClr val="accent1"/>
            </a:solidFill>
            <a:prstDash val="solid"/>
            <a:round/>
            <a:headEnd type="none" w="sm" len="sm"/>
            <a:tailEnd type="none" w="sm" len="sm"/>
          </a:ln>
        </p:spPr>
      </p:sp>
      <p:sp>
        <p:nvSpPr>
          <p:cNvPr id="50" name="Google Shape;50;p125"/>
          <p:cNvSpPr txBox="1">
            <a:spLocks noGrp="1"/>
          </p:cNvSpPr>
          <p:nvPr>
            <p:ph type="title"/>
          </p:nvPr>
        </p:nvSpPr>
        <p:spPr>
          <a:xfrm>
            <a:off x="809997" y="447187"/>
            <a:ext cx="7524000" cy="970500"/>
          </a:xfrm>
          <a:prstGeom prst="rect">
            <a:avLst/>
          </a:prstGeom>
          <a:noFill/>
          <a:ln>
            <a:noFill/>
          </a:ln>
          <a:effectLst>
            <a:outerShdw blurRad="50799">
              <a:srgbClr val="000000">
                <a:alpha val="60000"/>
              </a:srgbClr>
            </a:outerShdw>
          </a:effectLst>
        </p:spPr>
        <p:txBody>
          <a:bodyPr spcFirstLastPara="1" wrap="square" lIns="91425" tIns="91425" rIns="91425" bIns="91425" anchor="b" anchorCtr="0">
            <a:noAutofit/>
          </a:bodyPr>
          <a:lstStyle>
            <a:lvl1pPr marR="0" lvl="0" algn="l" rtl="0">
              <a:lnSpc>
                <a:spcPct val="100000"/>
              </a:lnSpc>
              <a:spcBef>
                <a:spcPts val="0"/>
              </a:spcBef>
              <a:spcAft>
                <a:spcPts val="0"/>
              </a:spcAft>
              <a:buClr>
                <a:srgbClr val="FEFEFE"/>
              </a:buClr>
              <a:buSzPts val="4000"/>
              <a:buFont typeface="Century Gothic"/>
              <a:buNone/>
              <a:defRPr sz="4000" b="1" i="0" u="none" strike="noStrike" cap="none">
                <a:solidFill>
                  <a:srgbClr val="FEFEFE"/>
                </a:solidFill>
                <a:latin typeface="Century Gothic"/>
                <a:ea typeface="Century Gothic"/>
                <a:cs typeface="Century Gothic"/>
                <a:sym typeface="Century Gothic"/>
              </a:defRPr>
            </a:lvl1pPr>
            <a:lvl2pPr marR="0" lvl="1" algn="l" rtl="0">
              <a:lnSpc>
                <a:spcPct val="100000"/>
              </a:lnSpc>
              <a:spcBef>
                <a:spcPts val="0"/>
              </a:spcBef>
              <a:spcAft>
                <a:spcPts val="0"/>
              </a:spcAft>
              <a:buClr>
                <a:schemeClr val="lt2"/>
              </a:buClr>
              <a:buSzPts val="1800"/>
              <a:buFont typeface="Arial"/>
              <a:buNone/>
              <a:defRPr sz="1800" b="0" i="0" u="none" strike="noStrike" cap="none">
                <a:solidFill>
                  <a:schemeClr val="lt2"/>
                </a:solidFill>
                <a:latin typeface="Arial"/>
                <a:ea typeface="Arial"/>
                <a:cs typeface="Arial"/>
                <a:sym typeface="Arial"/>
              </a:defRPr>
            </a:lvl2pPr>
            <a:lvl3pPr marR="0" lvl="2" algn="l" rtl="0">
              <a:lnSpc>
                <a:spcPct val="100000"/>
              </a:lnSpc>
              <a:spcBef>
                <a:spcPts val="0"/>
              </a:spcBef>
              <a:spcAft>
                <a:spcPts val="0"/>
              </a:spcAft>
              <a:buClr>
                <a:schemeClr val="lt2"/>
              </a:buClr>
              <a:buSzPts val="1800"/>
              <a:buFont typeface="Arial"/>
              <a:buNone/>
              <a:defRPr sz="1800" b="0" i="0" u="none" strike="noStrike" cap="none">
                <a:solidFill>
                  <a:schemeClr val="lt2"/>
                </a:solidFill>
                <a:latin typeface="Arial"/>
                <a:ea typeface="Arial"/>
                <a:cs typeface="Arial"/>
                <a:sym typeface="Arial"/>
              </a:defRPr>
            </a:lvl3pPr>
            <a:lvl4pPr marR="0" lvl="3" algn="l" rtl="0">
              <a:lnSpc>
                <a:spcPct val="100000"/>
              </a:lnSpc>
              <a:spcBef>
                <a:spcPts val="0"/>
              </a:spcBef>
              <a:spcAft>
                <a:spcPts val="0"/>
              </a:spcAft>
              <a:buClr>
                <a:schemeClr val="lt2"/>
              </a:buClr>
              <a:buSzPts val="1800"/>
              <a:buFont typeface="Arial"/>
              <a:buNone/>
              <a:defRPr sz="1800" b="0" i="0" u="none" strike="noStrike" cap="none">
                <a:solidFill>
                  <a:schemeClr val="lt2"/>
                </a:solidFill>
                <a:latin typeface="Arial"/>
                <a:ea typeface="Arial"/>
                <a:cs typeface="Arial"/>
                <a:sym typeface="Arial"/>
              </a:defRPr>
            </a:lvl4pPr>
            <a:lvl5pPr marR="0" lvl="4" algn="l" rtl="0">
              <a:lnSpc>
                <a:spcPct val="100000"/>
              </a:lnSpc>
              <a:spcBef>
                <a:spcPts val="0"/>
              </a:spcBef>
              <a:spcAft>
                <a:spcPts val="0"/>
              </a:spcAft>
              <a:buClr>
                <a:schemeClr val="lt2"/>
              </a:buClr>
              <a:buSzPts val="1800"/>
              <a:buFont typeface="Arial"/>
              <a:buNone/>
              <a:defRPr sz="1800" b="0" i="0" u="none" strike="noStrike" cap="none">
                <a:solidFill>
                  <a:schemeClr val="lt2"/>
                </a:solidFill>
                <a:latin typeface="Arial"/>
                <a:ea typeface="Arial"/>
                <a:cs typeface="Arial"/>
                <a:sym typeface="Arial"/>
              </a:defRPr>
            </a:lvl5pPr>
            <a:lvl6pPr marR="0" lvl="5" algn="l" rtl="0">
              <a:lnSpc>
                <a:spcPct val="100000"/>
              </a:lnSpc>
              <a:spcBef>
                <a:spcPts val="0"/>
              </a:spcBef>
              <a:spcAft>
                <a:spcPts val="0"/>
              </a:spcAft>
              <a:buClr>
                <a:schemeClr val="lt2"/>
              </a:buClr>
              <a:buSzPts val="1800"/>
              <a:buFont typeface="Arial"/>
              <a:buNone/>
              <a:defRPr sz="1800" b="0" i="0" u="none" strike="noStrike" cap="none">
                <a:solidFill>
                  <a:schemeClr val="lt2"/>
                </a:solidFill>
                <a:latin typeface="Arial"/>
                <a:ea typeface="Arial"/>
                <a:cs typeface="Arial"/>
                <a:sym typeface="Arial"/>
              </a:defRPr>
            </a:lvl6pPr>
            <a:lvl7pPr marR="0" lvl="6" algn="l" rtl="0">
              <a:lnSpc>
                <a:spcPct val="100000"/>
              </a:lnSpc>
              <a:spcBef>
                <a:spcPts val="0"/>
              </a:spcBef>
              <a:spcAft>
                <a:spcPts val="0"/>
              </a:spcAft>
              <a:buClr>
                <a:schemeClr val="lt2"/>
              </a:buClr>
              <a:buSzPts val="1800"/>
              <a:buFont typeface="Arial"/>
              <a:buNone/>
              <a:defRPr sz="1800" b="0" i="0" u="none" strike="noStrike" cap="none">
                <a:solidFill>
                  <a:schemeClr val="lt2"/>
                </a:solidFill>
                <a:latin typeface="Arial"/>
                <a:ea typeface="Arial"/>
                <a:cs typeface="Arial"/>
                <a:sym typeface="Arial"/>
              </a:defRPr>
            </a:lvl7pPr>
            <a:lvl8pPr marR="0" lvl="7" algn="l" rtl="0">
              <a:lnSpc>
                <a:spcPct val="100000"/>
              </a:lnSpc>
              <a:spcBef>
                <a:spcPts val="0"/>
              </a:spcBef>
              <a:spcAft>
                <a:spcPts val="0"/>
              </a:spcAft>
              <a:buClr>
                <a:schemeClr val="lt2"/>
              </a:buClr>
              <a:buSzPts val="1800"/>
              <a:buFont typeface="Arial"/>
              <a:buNone/>
              <a:defRPr sz="1800" b="0" i="0" u="none" strike="noStrike" cap="none">
                <a:solidFill>
                  <a:schemeClr val="lt2"/>
                </a:solidFill>
                <a:latin typeface="Arial"/>
                <a:ea typeface="Arial"/>
                <a:cs typeface="Arial"/>
                <a:sym typeface="Arial"/>
              </a:defRPr>
            </a:lvl8pPr>
            <a:lvl9pPr marR="0" lvl="8" algn="l" rtl="0">
              <a:lnSpc>
                <a:spcPct val="100000"/>
              </a:lnSpc>
              <a:spcBef>
                <a:spcPts val="0"/>
              </a:spcBef>
              <a:spcAft>
                <a:spcPts val="0"/>
              </a:spcAft>
              <a:buClr>
                <a:schemeClr val="lt2"/>
              </a:buClr>
              <a:buSzPts val="1800"/>
              <a:buFont typeface="Arial"/>
              <a:buNone/>
              <a:defRPr sz="1800" b="0" i="0" u="none" strike="noStrike" cap="none">
                <a:solidFill>
                  <a:schemeClr val="lt2"/>
                </a:solidFill>
                <a:latin typeface="Arial"/>
                <a:ea typeface="Arial"/>
                <a:cs typeface="Arial"/>
                <a:sym typeface="Arial"/>
              </a:defRPr>
            </a:lvl9pPr>
          </a:lstStyle>
          <a:p>
            <a:endParaRPr/>
          </a:p>
        </p:txBody>
      </p:sp>
      <p:sp>
        <p:nvSpPr>
          <p:cNvPr id="51" name="Google Shape;51;p125"/>
          <p:cNvSpPr txBox="1">
            <a:spLocks noGrp="1"/>
          </p:cNvSpPr>
          <p:nvPr>
            <p:ph type="body" idx="1"/>
          </p:nvPr>
        </p:nvSpPr>
        <p:spPr>
          <a:xfrm>
            <a:off x="809995" y="2222286"/>
            <a:ext cx="3670800" cy="3638700"/>
          </a:xfrm>
          <a:prstGeom prst="rect">
            <a:avLst/>
          </a:prstGeom>
          <a:noFill/>
          <a:ln>
            <a:noFill/>
          </a:ln>
          <a:effectLst>
            <a:outerShdw blurRad="50799">
              <a:srgbClr val="000000">
                <a:alpha val="40000"/>
              </a:srgbClr>
            </a:outerShdw>
          </a:effectLst>
        </p:spPr>
        <p:txBody>
          <a:bodyPr spcFirstLastPara="1" wrap="square" lIns="91425" tIns="91425" rIns="91425" bIns="91425" anchor="ctr" anchorCtr="0">
            <a:noAutofit/>
          </a:bodyPr>
          <a:lstStyle>
            <a:lvl1pPr marL="457200" marR="0" lvl="0" indent="-342900" algn="l" rtl="0">
              <a:lnSpc>
                <a:spcPct val="100000"/>
              </a:lnSpc>
              <a:spcBef>
                <a:spcPts val="360"/>
              </a:spcBef>
              <a:spcAft>
                <a:spcPts val="0"/>
              </a:spcAft>
              <a:buClr>
                <a:schemeClr val="accent1"/>
              </a:buClr>
              <a:buSzPts val="1800"/>
              <a:buFont typeface="Noto Sans Symbols"/>
              <a:buChar char="○"/>
              <a:defRPr sz="1800" b="0" i="0" u="none" strike="noStrike" cap="none">
                <a:solidFill>
                  <a:schemeClr val="lt1"/>
                </a:solidFill>
                <a:latin typeface="Century Gothic"/>
                <a:ea typeface="Century Gothic"/>
                <a:cs typeface="Century Gothic"/>
                <a:sym typeface="Century Gothic"/>
              </a:defRPr>
            </a:lvl1pPr>
            <a:lvl2pPr marL="914400" marR="0" lvl="1" indent="-330200" algn="l" rtl="0">
              <a:lnSpc>
                <a:spcPct val="100000"/>
              </a:lnSpc>
              <a:spcBef>
                <a:spcPts val="600"/>
              </a:spcBef>
              <a:spcAft>
                <a:spcPts val="0"/>
              </a:spcAft>
              <a:buClr>
                <a:schemeClr val="accent1"/>
              </a:buClr>
              <a:buSzPts val="1600"/>
              <a:buFont typeface="Noto Sans Symbols"/>
              <a:buChar char="○"/>
              <a:defRPr sz="1600" b="0" i="0" u="none" strike="noStrike" cap="none">
                <a:solidFill>
                  <a:schemeClr val="lt1"/>
                </a:solidFill>
                <a:latin typeface="Century Gothic"/>
                <a:ea typeface="Century Gothic"/>
                <a:cs typeface="Century Gothic"/>
                <a:sym typeface="Century Gothic"/>
              </a:defRPr>
            </a:lvl2pPr>
            <a:lvl3pPr marL="1371600" marR="0" lvl="2" indent="-317500" algn="l" rtl="0">
              <a:lnSpc>
                <a:spcPct val="100000"/>
              </a:lnSpc>
              <a:spcBef>
                <a:spcPts val="600"/>
              </a:spcBef>
              <a:spcAft>
                <a:spcPts val="0"/>
              </a:spcAft>
              <a:buClr>
                <a:schemeClr val="accent1"/>
              </a:buClr>
              <a:buSzPts val="1400"/>
              <a:buFont typeface="Noto Sans Symbols"/>
              <a:buChar char="○"/>
              <a:defRPr sz="1400" b="0" i="0" u="none" strike="noStrike" cap="none">
                <a:solidFill>
                  <a:schemeClr val="lt1"/>
                </a:solidFill>
                <a:latin typeface="Century Gothic"/>
                <a:ea typeface="Century Gothic"/>
                <a:cs typeface="Century Gothic"/>
                <a:sym typeface="Century Gothic"/>
              </a:defRPr>
            </a:lvl3pPr>
            <a:lvl4pPr marL="1828800" marR="0" lvl="3" indent="-304800" algn="l" rtl="0">
              <a:lnSpc>
                <a:spcPct val="100000"/>
              </a:lnSpc>
              <a:spcBef>
                <a:spcPts val="600"/>
              </a:spcBef>
              <a:spcAft>
                <a:spcPts val="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4pPr>
            <a:lvl5pPr marL="2286000" marR="0" lvl="4" indent="-304800" algn="l" rtl="0">
              <a:lnSpc>
                <a:spcPct val="100000"/>
              </a:lnSpc>
              <a:spcBef>
                <a:spcPts val="600"/>
              </a:spcBef>
              <a:spcAft>
                <a:spcPts val="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5pPr>
            <a:lvl6pPr marL="2743200" marR="0" lvl="5" indent="-304800" algn="l" rtl="0">
              <a:lnSpc>
                <a:spcPct val="100000"/>
              </a:lnSpc>
              <a:spcBef>
                <a:spcPts val="600"/>
              </a:spcBef>
              <a:spcAft>
                <a:spcPts val="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6pPr>
            <a:lvl7pPr marL="3200400" marR="0" lvl="6" indent="-304800" algn="l" rtl="0">
              <a:lnSpc>
                <a:spcPct val="100000"/>
              </a:lnSpc>
              <a:spcBef>
                <a:spcPts val="600"/>
              </a:spcBef>
              <a:spcAft>
                <a:spcPts val="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7pPr>
            <a:lvl8pPr marL="3657600" marR="0" lvl="7" indent="-304800" algn="l" rtl="0">
              <a:lnSpc>
                <a:spcPct val="100000"/>
              </a:lnSpc>
              <a:spcBef>
                <a:spcPts val="600"/>
              </a:spcBef>
              <a:spcAft>
                <a:spcPts val="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8pPr>
            <a:lvl9pPr marL="4114800" marR="0" lvl="8" indent="-304800" algn="l" rtl="0">
              <a:lnSpc>
                <a:spcPct val="100000"/>
              </a:lnSpc>
              <a:spcBef>
                <a:spcPts val="600"/>
              </a:spcBef>
              <a:spcAft>
                <a:spcPts val="60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9pPr>
          </a:lstStyle>
          <a:p>
            <a:endParaRPr/>
          </a:p>
        </p:txBody>
      </p:sp>
      <p:sp>
        <p:nvSpPr>
          <p:cNvPr id="52" name="Google Shape;52;p125"/>
          <p:cNvSpPr txBox="1">
            <a:spLocks noGrp="1"/>
          </p:cNvSpPr>
          <p:nvPr>
            <p:ph type="body" idx="2"/>
          </p:nvPr>
        </p:nvSpPr>
        <p:spPr>
          <a:xfrm>
            <a:off x="4663280" y="2222286"/>
            <a:ext cx="3670800" cy="3638700"/>
          </a:xfrm>
          <a:prstGeom prst="rect">
            <a:avLst/>
          </a:prstGeom>
          <a:noFill/>
          <a:ln>
            <a:noFill/>
          </a:ln>
          <a:effectLst>
            <a:outerShdw blurRad="50799">
              <a:srgbClr val="000000">
                <a:alpha val="40000"/>
              </a:srgbClr>
            </a:outerShdw>
          </a:effectLst>
        </p:spPr>
        <p:txBody>
          <a:bodyPr spcFirstLastPara="1" wrap="square" lIns="91425" tIns="91425" rIns="91425" bIns="91425" anchor="ctr" anchorCtr="0">
            <a:noAutofit/>
          </a:bodyPr>
          <a:lstStyle>
            <a:lvl1pPr marL="457200" marR="0" lvl="0" indent="-342900" algn="l" rtl="0">
              <a:lnSpc>
                <a:spcPct val="100000"/>
              </a:lnSpc>
              <a:spcBef>
                <a:spcPts val="360"/>
              </a:spcBef>
              <a:spcAft>
                <a:spcPts val="0"/>
              </a:spcAft>
              <a:buClr>
                <a:schemeClr val="accent1"/>
              </a:buClr>
              <a:buSzPts val="1800"/>
              <a:buFont typeface="Noto Sans Symbols"/>
              <a:buChar char="○"/>
              <a:defRPr sz="1800" b="0" i="0" u="none" strike="noStrike" cap="none">
                <a:solidFill>
                  <a:schemeClr val="lt1"/>
                </a:solidFill>
                <a:latin typeface="Century Gothic"/>
                <a:ea typeface="Century Gothic"/>
                <a:cs typeface="Century Gothic"/>
                <a:sym typeface="Century Gothic"/>
              </a:defRPr>
            </a:lvl1pPr>
            <a:lvl2pPr marL="914400" marR="0" lvl="1" indent="-330200" algn="l" rtl="0">
              <a:lnSpc>
                <a:spcPct val="100000"/>
              </a:lnSpc>
              <a:spcBef>
                <a:spcPts val="600"/>
              </a:spcBef>
              <a:spcAft>
                <a:spcPts val="0"/>
              </a:spcAft>
              <a:buClr>
                <a:schemeClr val="accent1"/>
              </a:buClr>
              <a:buSzPts val="1600"/>
              <a:buFont typeface="Noto Sans Symbols"/>
              <a:buChar char="○"/>
              <a:defRPr sz="1600" b="0" i="0" u="none" strike="noStrike" cap="none">
                <a:solidFill>
                  <a:schemeClr val="lt1"/>
                </a:solidFill>
                <a:latin typeface="Century Gothic"/>
                <a:ea typeface="Century Gothic"/>
                <a:cs typeface="Century Gothic"/>
                <a:sym typeface="Century Gothic"/>
              </a:defRPr>
            </a:lvl2pPr>
            <a:lvl3pPr marL="1371600" marR="0" lvl="2" indent="-317500" algn="l" rtl="0">
              <a:lnSpc>
                <a:spcPct val="100000"/>
              </a:lnSpc>
              <a:spcBef>
                <a:spcPts val="600"/>
              </a:spcBef>
              <a:spcAft>
                <a:spcPts val="0"/>
              </a:spcAft>
              <a:buClr>
                <a:schemeClr val="accent1"/>
              </a:buClr>
              <a:buSzPts val="1400"/>
              <a:buFont typeface="Noto Sans Symbols"/>
              <a:buChar char="○"/>
              <a:defRPr sz="1400" b="0" i="0" u="none" strike="noStrike" cap="none">
                <a:solidFill>
                  <a:schemeClr val="lt1"/>
                </a:solidFill>
                <a:latin typeface="Century Gothic"/>
                <a:ea typeface="Century Gothic"/>
                <a:cs typeface="Century Gothic"/>
                <a:sym typeface="Century Gothic"/>
              </a:defRPr>
            </a:lvl3pPr>
            <a:lvl4pPr marL="1828800" marR="0" lvl="3" indent="-304800" algn="l" rtl="0">
              <a:lnSpc>
                <a:spcPct val="100000"/>
              </a:lnSpc>
              <a:spcBef>
                <a:spcPts val="600"/>
              </a:spcBef>
              <a:spcAft>
                <a:spcPts val="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4pPr>
            <a:lvl5pPr marL="2286000" marR="0" lvl="4" indent="-304800" algn="l" rtl="0">
              <a:lnSpc>
                <a:spcPct val="100000"/>
              </a:lnSpc>
              <a:spcBef>
                <a:spcPts val="600"/>
              </a:spcBef>
              <a:spcAft>
                <a:spcPts val="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5pPr>
            <a:lvl6pPr marL="2743200" marR="0" lvl="5" indent="-304800" algn="l" rtl="0">
              <a:lnSpc>
                <a:spcPct val="100000"/>
              </a:lnSpc>
              <a:spcBef>
                <a:spcPts val="600"/>
              </a:spcBef>
              <a:spcAft>
                <a:spcPts val="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6pPr>
            <a:lvl7pPr marL="3200400" marR="0" lvl="6" indent="-304800" algn="l" rtl="0">
              <a:lnSpc>
                <a:spcPct val="100000"/>
              </a:lnSpc>
              <a:spcBef>
                <a:spcPts val="600"/>
              </a:spcBef>
              <a:spcAft>
                <a:spcPts val="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7pPr>
            <a:lvl8pPr marL="3657600" marR="0" lvl="7" indent="-304800" algn="l" rtl="0">
              <a:lnSpc>
                <a:spcPct val="100000"/>
              </a:lnSpc>
              <a:spcBef>
                <a:spcPts val="600"/>
              </a:spcBef>
              <a:spcAft>
                <a:spcPts val="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8pPr>
            <a:lvl9pPr marL="4114800" marR="0" lvl="8" indent="-304800" algn="l" rtl="0">
              <a:lnSpc>
                <a:spcPct val="100000"/>
              </a:lnSpc>
              <a:spcBef>
                <a:spcPts val="600"/>
              </a:spcBef>
              <a:spcAft>
                <a:spcPts val="60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9pPr>
          </a:lstStyle>
          <a:p>
            <a:endParaRPr/>
          </a:p>
        </p:txBody>
      </p:sp>
      <p:sp>
        <p:nvSpPr>
          <p:cNvPr id="53" name="Google Shape;53;p125"/>
          <p:cNvSpPr txBox="1">
            <a:spLocks noGrp="1"/>
          </p:cNvSpPr>
          <p:nvPr>
            <p:ph type="dt" idx="10"/>
          </p:nvPr>
        </p:nvSpPr>
        <p:spPr>
          <a:xfrm>
            <a:off x="6911421" y="6041360"/>
            <a:ext cx="993300" cy="365100"/>
          </a:xfrm>
          <a:prstGeom prst="rect">
            <a:avLst/>
          </a:prstGeom>
          <a:noFill/>
          <a:ln>
            <a:noFill/>
          </a:ln>
        </p:spPr>
        <p:txBody>
          <a:bodyPr spcFirstLastPara="1" wrap="square" lIns="91425" tIns="91425" rIns="91425" bIns="91425" anchor="b" anchorCtr="0">
            <a:noAutofit/>
          </a:bodyPr>
          <a:lstStyle>
            <a:lvl1pPr marR="0" lvl="0" algn="r" rtl="0">
              <a:lnSpc>
                <a:spcPct val="100000"/>
              </a:lnSpc>
              <a:spcBef>
                <a:spcPts val="0"/>
              </a:spcBef>
              <a:spcAft>
                <a:spcPts val="0"/>
              </a:spcAft>
              <a:buClr>
                <a:schemeClr val="lt1"/>
              </a:buClr>
              <a:buSzPts val="900"/>
              <a:buFont typeface="Arial"/>
              <a:buNone/>
              <a:defRPr sz="9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54" name="Google Shape;54;p125"/>
          <p:cNvSpPr txBox="1">
            <a:spLocks noGrp="1"/>
          </p:cNvSpPr>
          <p:nvPr>
            <p:ph type="ftr" idx="11"/>
          </p:nvPr>
        </p:nvSpPr>
        <p:spPr>
          <a:xfrm>
            <a:off x="442797" y="6041360"/>
            <a:ext cx="6289500" cy="3651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chemeClr val="lt1"/>
              </a:buClr>
              <a:buSzPts val="900"/>
              <a:buFont typeface="Arial"/>
              <a:buNone/>
              <a:defRPr sz="9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55" name="Google Shape;55;p125"/>
          <p:cNvSpPr txBox="1">
            <a:spLocks noGrp="1"/>
          </p:cNvSpPr>
          <p:nvPr>
            <p:ph type="sldNum" idx="12"/>
          </p:nvPr>
        </p:nvSpPr>
        <p:spPr>
          <a:xfrm>
            <a:off x="7904584" y="5915887"/>
            <a:ext cx="796500" cy="490500"/>
          </a:xfrm>
          <a:prstGeom prst="rect">
            <a:avLst/>
          </a:prstGeom>
          <a:noFill/>
          <a:ln>
            <a:noFill/>
          </a:ln>
        </p:spPr>
        <p:txBody>
          <a:bodyPr spcFirstLastPara="1" wrap="square" lIns="91425" tIns="45700" rIns="91425" bIns="10800" anchor="b" anchorCtr="0">
            <a:noAutofit/>
          </a:bodyPr>
          <a:lstStyle>
            <a:lvl1pPr marL="0" marR="0" lvl="0" indent="0" algn="l" rtl="0">
              <a:lnSpc>
                <a:spcPct val="100000"/>
              </a:lnSpc>
              <a:spcBef>
                <a:spcPts val="0"/>
              </a:spcBef>
              <a:spcAft>
                <a:spcPts val="0"/>
              </a:spcAft>
              <a:buClr>
                <a:srgbClr val="000000"/>
              </a:buClr>
              <a:buSzPts val="600"/>
              <a:buFont typeface="Arial"/>
              <a:buNone/>
              <a:defRPr sz="2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600"/>
              <a:buFont typeface="Arial"/>
              <a:buNone/>
              <a:defRPr sz="2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600"/>
              <a:buFont typeface="Arial"/>
              <a:buNone/>
              <a:defRPr sz="2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600"/>
              <a:buFont typeface="Arial"/>
              <a:buNone/>
              <a:defRPr sz="2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600"/>
              <a:buFont typeface="Arial"/>
              <a:buNone/>
              <a:defRPr sz="2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600"/>
              <a:buFont typeface="Arial"/>
              <a:buNone/>
              <a:defRPr sz="2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600"/>
              <a:buFont typeface="Arial"/>
              <a:buNone/>
              <a:defRPr sz="2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600"/>
              <a:buFont typeface="Arial"/>
              <a:buNone/>
              <a:defRPr sz="2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600"/>
              <a:buFont typeface="Arial"/>
              <a:buNone/>
              <a:defRPr sz="2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6"/>
        <p:cNvGrpSpPr/>
        <p:nvPr/>
      </p:nvGrpSpPr>
      <p:grpSpPr>
        <a:xfrm>
          <a:off x="0" y="0"/>
          <a:ext cx="0" cy="0"/>
          <a:chOff x="0" y="0"/>
          <a:chExt cx="0" cy="0"/>
        </a:xfrm>
      </p:grpSpPr>
      <p:sp>
        <p:nvSpPr>
          <p:cNvPr id="57" name="Google Shape;57;p126"/>
          <p:cNvSpPr/>
          <p:nvPr/>
        </p:nvSpPr>
        <p:spPr>
          <a:xfrm>
            <a:off x="0" y="0"/>
            <a:ext cx="9144000" cy="2186100"/>
          </a:xfrm>
          <a:custGeom>
            <a:avLst/>
            <a:gdLst/>
            <a:ahLst/>
            <a:cxnLst/>
            <a:rect l="l" t="t" r="r" b="b"/>
            <a:pathLst>
              <a:path w="120000" h="120000" extrusionOk="0">
                <a:moveTo>
                  <a:pt x="120000" y="0"/>
                </a:moveTo>
                <a:lnTo>
                  <a:pt x="0" y="0"/>
                </a:lnTo>
                <a:lnTo>
                  <a:pt x="0" y="103616"/>
                </a:lnTo>
                <a:lnTo>
                  <a:pt x="19645" y="103616"/>
                </a:lnTo>
                <a:lnTo>
                  <a:pt x="23395" y="119302"/>
                </a:lnTo>
                <a:lnTo>
                  <a:pt x="23395" y="119302"/>
                </a:lnTo>
                <a:lnTo>
                  <a:pt x="23479" y="119477"/>
                </a:lnTo>
                <a:lnTo>
                  <a:pt x="23604" y="119738"/>
                </a:lnTo>
                <a:lnTo>
                  <a:pt x="23729" y="120000"/>
                </a:lnTo>
                <a:lnTo>
                  <a:pt x="23833" y="120000"/>
                </a:lnTo>
                <a:lnTo>
                  <a:pt x="23958" y="120000"/>
                </a:lnTo>
                <a:lnTo>
                  <a:pt x="24062" y="119738"/>
                </a:lnTo>
                <a:lnTo>
                  <a:pt x="24187" y="119477"/>
                </a:lnTo>
                <a:lnTo>
                  <a:pt x="24270" y="119302"/>
                </a:lnTo>
                <a:lnTo>
                  <a:pt x="28020" y="103616"/>
                </a:lnTo>
                <a:lnTo>
                  <a:pt x="120000" y="103616"/>
                </a:lnTo>
                <a:lnTo>
                  <a:pt x="120000" y="0"/>
                </a:lnTo>
                <a:close/>
              </a:path>
            </a:pathLst>
          </a:custGeom>
          <a:blipFill rotWithShape="1">
            <a:blip r:embed="rId2">
              <a:alphaModFix/>
            </a:blip>
            <a:tile tx="0" ty="0" sx="99997" sy="99997" flip="none" algn="tl"/>
          </a:blipFill>
          <a:ln w="9525" cap="rnd" cmpd="sng">
            <a:solidFill>
              <a:schemeClr val="accent1"/>
            </a:solidFill>
            <a:prstDash val="solid"/>
            <a:round/>
            <a:headEnd type="none" w="sm" len="sm"/>
            <a:tailEnd type="none" w="sm" len="sm"/>
          </a:ln>
        </p:spPr>
      </p:sp>
      <p:sp>
        <p:nvSpPr>
          <p:cNvPr id="58" name="Google Shape;58;p126"/>
          <p:cNvSpPr txBox="1">
            <a:spLocks noGrp="1"/>
          </p:cNvSpPr>
          <p:nvPr>
            <p:ph type="title"/>
          </p:nvPr>
        </p:nvSpPr>
        <p:spPr>
          <a:xfrm>
            <a:off x="809997" y="447187"/>
            <a:ext cx="7524000" cy="970500"/>
          </a:xfrm>
          <a:prstGeom prst="rect">
            <a:avLst/>
          </a:prstGeom>
          <a:noFill/>
          <a:ln>
            <a:noFill/>
          </a:ln>
          <a:effectLst>
            <a:outerShdw blurRad="50799">
              <a:srgbClr val="000000">
                <a:alpha val="60000"/>
              </a:srgbClr>
            </a:outerShdw>
          </a:effectLst>
        </p:spPr>
        <p:txBody>
          <a:bodyPr spcFirstLastPara="1" wrap="square" lIns="91425" tIns="91425" rIns="91425" bIns="91425" anchor="b" anchorCtr="0">
            <a:noAutofit/>
          </a:bodyPr>
          <a:lstStyle>
            <a:lvl1pPr marR="0" lvl="0" algn="l" rtl="0">
              <a:lnSpc>
                <a:spcPct val="100000"/>
              </a:lnSpc>
              <a:spcBef>
                <a:spcPts val="0"/>
              </a:spcBef>
              <a:spcAft>
                <a:spcPts val="0"/>
              </a:spcAft>
              <a:buClr>
                <a:srgbClr val="FEFEFE"/>
              </a:buClr>
              <a:buSzPts val="4000"/>
              <a:buFont typeface="Century Gothic"/>
              <a:buNone/>
              <a:defRPr sz="4000" b="1" i="0" u="none" strike="noStrike" cap="none">
                <a:solidFill>
                  <a:srgbClr val="FEFEFE"/>
                </a:solidFill>
                <a:latin typeface="Century Gothic"/>
                <a:ea typeface="Century Gothic"/>
                <a:cs typeface="Century Gothic"/>
                <a:sym typeface="Century Gothic"/>
              </a:defRPr>
            </a:lvl1pPr>
            <a:lvl2pPr marR="0" lvl="1" algn="l" rtl="0">
              <a:lnSpc>
                <a:spcPct val="100000"/>
              </a:lnSpc>
              <a:spcBef>
                <a:spcPts val="0"/>
              </a:spcBef>
              <a:spcAft>
                <a:spcPts val="0"/>
              </a:spcAft>
              <a:buClr>
                <a:schemeClr val="lt2"/>
              </a:buClr>
              <a:buSzPts val="1800"/>
              <a:buFont typeface="Arial"/>
              <a:buNone/>
              <a:defRPr sz="1800" b="0" i="0" u="none" strike="noStrike" cap="none">
                <a:solidFill>
                  <a:schemeClr val="lt2"/>
                </a:solidFill>
                <a:latin typeface="Arial"/>
                <a:ea typeface="Arial"/>
                <a:cs typeface="Arial"/>
                <a:sym typeface="Arial"/>
              </a:defRPr>
            </a:lvl2pPr>
            <a:lvl3pPr marR="0" lvl="2" algn="l" rtl="0">
              <a:lnSpc>
                <a:spcPct val="100000"/>
              </a:lnSpc>
              <a:spcBef>
                <a:spcPts val="0"/>
              </a:spcBef>
              <a:spcAft>
                <a:spcPts val="0"/>
              </a:spcAft>
              <a:buClr>
                <a:schemeClr val="lt2"/>
              </a:buClr>
              <a:buSzPts val="1800"/>
              <a:buFont typeface="Arial"/>
              <a:buNone/>
              <a:defRPr sz="1800" b="0" i="0" u="none" strike="noStrike" cap="none">
                <a:solidFill>
                  <a:schemeClr val="lt2"/>
                </a:solidFill>
                <a:latin typeface="Arial"/>
                <a:ea typeface="Arial"/>
                <a:cs typeface="Arial"/>
                <a:sym typeface="Arial"/>
              </a:defRPr>
            </a:lvl3pPr>
            <a:lvl4pPr marR="0" lvl="3" algn="l" rtl="0">
              <a:lnSpc>
                <a:spcPct val="100000"/>
              </a:lnSpc>
              <a:spcBef>
                <a:spcPts val="0"/>
              </a:spcBef>
              <a:spcAft>
                <a:spcPts val="0"/>
              </a:spcAft>
              <a:buClr>
                <a:schemeClr val="lt2"/>
              </a:buClr>
              <a:buSzPts val="1800"/>
              <a:buFont typeface="Arial"/>
              <a:buNone/>
              <a:defRPr sz="1800" b="0" i="0" u="none" strike="noStrike" cap="none">
                <a:solidFill>
                  <a:schemeClr val="lt2"/>
                </a:solidFill>
                <a:latin typeface="Arial"/>
                <a:ea typeface="Arial"/>
                <a:cs typeface="Arial"/>
                <a:sym typeface="Arial"/>
              </a:defRPr>
            </a:lvl4pPr>
            <a:lvl5pPr marR="0" lvl="4" algn="l" rtl="0">
              <a:lnSpc>
                <a:spcPct val="100000"/>
              </a:lnSpc>
              <a:spcBef>
                <a:spcPts val="0"/>
              </a:spcBef>
              <a:spcAft>
                <a:spcPts val="0"/>
              </a:spcAft>
              <a:buClr>
                <a:schemeClr val="lt2"/>
              </a:buClr>
              <a:buSzPts val="1800"/>
              <a:buFont typeface="Arial"/>
              <a:buNone/>
              <a:defRPr sz="1800" b="0" i="0" u="none" strike="noStrike" cap="none">
                <a:solidFill>
                  <a:schemeClr val="lt2"/>
                </a:solidFill>
                <a:latin typeface="Arial"/>
                <a:ea typeface="Arial"/>
                <a:cs typeface="Arial"/>
                <a:sym typeface="Arial"/>
              </a:defRPr>
            </a:lvl5pPr>
            <a:lvl6pPr marR="0" lvl="5" algn="l" rtl="0">
              <a:lnSpc>
                <a:spcPct val="100000"/>
              </a:lnSpc>
              <a:spcBef>
                <a:spcPts val="0"/>
              </a:spcBef>
              <a:spcAft>
                <a:spcPts val="0"/>
              </a:spcAft>
              <a:buClr>
                <a:schemeClr val="lt2"/>
              </a:buClr>
              <a:buSzPts val="1800"/>
              <a:buFont typeface="Arial"/>
              <a:buNone/>
              <a:defRPr sz="1800" b="0" i="0" u="none" strike="noStrike" cap="none">
                <a:solidFill>
                  <a:schemeClr val="lt2"/>
                </a:solidFill>
                <a:latin typeface="Arial"/>
                <a:ea typeface="Arial"/>
                <a:cs typeface="Arial"/>
                <a:sym typeface="Arial"/>
              </a:defRPr>
            </a:lvl6pPr>
            <a:lvl7pPr marR="0" lvl="6" algn="l" rtl="0">
              <a:lnSpc>
                <a:spcPct val="100000"/>
              </a:lnSpc>
              <a:spcBef>
                <a:spcPts val="0"/>
              </a:spcBef>
              <a:spcAft>
                <a:spcPts val="0"/>
              </a:spcAft>
              <a:buClr>
                <a:schemeClr val="lt2"/>
              </a:buClr>
              <a:buSzPts val="1800"/>
              <a:buFont typeface="Arial"/>
              <a:buNone/>
              <a:defRPr sz="1800" b="0" i="0" u="none" strike="noStrike" cap="none">
                <a:solidFill>
                  <a:schemeClr val="lt2"/>
                </a:solidFill>
                <a:latin typeface="Arial"/>
                <a:ea typeface="Arial"/>
                <a:cs typeface="Arial"/>
                <a:sym typeface="Arial"/>
              </a:defRPr>
            </a:lvl7pPr>
            <a:lvl8pPr marR="0" lvl="7" algn="l" rtl="0">
              <a:lnSpc>
                <a:spcPct val="100000"/>
              </a:lnSpc>
              <a:spcBef>
                <a:spcPts val="0"/>
              </a:spcBef>
              <a:spcAft>
                <a:spcPts val="0"/>
              </a:spcAft>
              <a:buClr>
                <a:schemeClr val="lt2"/>
              </a:buClr>
              <a:buSzPts val="1800"/>
              <a:buFont typeface="Arial"/>
              <a:buNone/>
              <a:defRPr sz="1800" b="0" i="0" u="none" strike="noStrike" cap="none">
                <a:solidFill>
                  <a:schemeClr val="lt2"/>
                </a:solidFill>
                <a:latin typeface="Arial"/>
                <a:ea typeface="Arial"/>
                <a:cs typeface="Arial"/>
                <a:sym typeface="Arial"/>
              </a:defRPr>
            </a:lvl8pPr>
            <a:lvl9pPr marR="0" lvl="8" algn="l" rtl="0">
              <a:lnSpc>
                <a:spcPct val="100000"/>
              </a:lnSpc>
              <a:spcBef>
                <a:spcPts val="0"/>
              </a:spcBef>
              <a:spcAft>
                <a:spcPts val="0"/>
              </a:spcAft>
              <a:buClr>
                <a:schemeClr val="lt2"/>
              </a:buClr>
              <a:buSzPts val="1800"/>
              <a:buFont typeface="Arial"/>
              <a:buNone/>
              <a:defRPr sz="1800" b="0" i="0" u="none" strike="noStrike" cap="none">
                <a:solidFill>
                  <a:schemeClr val="lt2"/>
                </a:solidFill>
                <a:latin typeface="Arial"/>
                <a:ea typeface="Arial"/>
                <a:cs typeface="Arial"/>
                <a:sym typeface="Arial"/>
              </a:defRPr>
            </a:lvl9pPr>
          </a:lstStyle>
          <a:p>
            <a:endParaRPr/>
          </a:p>
        </p:txBody>
      </p:sp>
      <p:sp>
        <p:nvSpPr>
          <p:cNvPr id="59" name="Google Shape;59;p126"/>
          <p:cNvSpPr txBox="1">
            <a:spLocks noGrp="1"/>
          </p:cNvSpPr>
          <p:nvPr>
            <p:ph type="body" idx="1"/>
          </p:nvPr>
        </p:nvSpPr>
        <p:spPr>
          <a:xfrm>
            <a:off x="809995" y="2174875"/>
            <a:ext cx="3670800" cy="576300"/>
          </a:xfrm>
          <a:prstGeom prst="rect">
            <a:avLst/>
          </a:prstGeom>
          <a:noFill/>
          <a:ln>
            <a:noFill/>
          </a:ln>
          <a:effectLst>
            <a:outerShdw blurRad="50799">
              <a:srgbClr val="000000">
                <a:alpha val="40000"/>
              </a:srgbClr>
            </a:outerShdw>
          </a:effectLst>
        </p:spPr>
        <p:txBody>
          <a:bodyPr spcFirstLastPara="1" wrap="square" lIns="91425" tIns="91425" rIns="91425" bIns="91425" anchor="b" anchorCtr="0">
            <a:noAutofit/>
          </a:bodyPr>
          <a:lstStyle>
            <a:lvl1pPr marL="457200" marR="0" lvl="0" indent="-228600" algn="ctr" rtl="0">
              <a:lnSpc>
                <a:spcPct val="100000"/>
              </a:lnSpc>
              <a:spcBef>
                <a:spcPts val="400"/>
              </a:spcBef>
              <a:spcAft>
                <a:spcPts val="0"/>
              </a:spcAft>
              <a:buClr>
                <a:schemeClr val="accent1"/>
              </a:buClr>
              <a:buSzPts val="2000"/>
              <a:buFont typeface="Noto Sans Symbols"/>
              <a:buNone/>
              <a:defRPr sz="2000" b="0" i="0" u="none" strike="noStrike" cap="none">
                <a:solidFill>
                  <a:schemeClr val="lt1"/>
                </a:solidFill>
                <a:latin typeface="Century Gothic"/>
                <a:ea typeface="Century Gothic"/>
                <a:cs typeface="Century Gothic"/>
                <a:sym typeface="Century Gothic"/>
              </a:defRPr>
            </a:lvl1pPr>
            <a:lvl2pPr marL="914400" marR="0" lvl="1" indent="-228600" algn="l" rtl="0">
              <a:lnSpc>
                <a:spcPct val="100000"/>
              </a:lnSpc>
              <a:spcBef>
                <a:spcPts val="600"/>
              </a:spcBef>
              <a:spcAft>
                <a:spcPts val="0"/>
              </a:spcAft>
              <a:buClr>
                <a:schemeClr val="accent1"/>
              </a:buClr>
              <a:buSzPts val="2000"/>
              <a:buFont typeface="Noto Sans Symbols"/>
              <a:buNone/>
              <a:defRPr sz="2000" b="1" i="0" u="none" strike="noStrike" cap="none">
                <a:solidFill>
                  <a:schemeClr val="lt1"/>
                </a:solidFill>
                <a:latin typeface="Century Gothic"/>
                <a:ea typeface="Century Gothic"/>
                <a:cs typeface="Century Gothic"/>
                <a:sym typeface="Century Gothic"/>
              </a:defRPr>
            </a:lvl2pPr>
            <a:lvl3pPr marL="1371600" marR="0" lvl="2" indent="-228600" algn="l" rtl="0">
              <a:lnSpc>
                <a:spcPct val="100000"/>
              </a:lnSpc>
              <a:spcBef>
                <a:spcPts val="600"/>
              </a:spcBef>
              <a:spcAft>
                <a:spcPts val="0"/>
              </a:spcAft>
              <a:buClr>
                <a:schemeClr val="accent1"/>
              </a:buClr>
              <a:buSzPts val="1800"/>
              <a:buFont typeface="Noto Sans Symbols"/>
              <a:buNone/>
              <a:defRPr sz="1800" b="1" i="0" u="none" strike="noStrike" cap="none">
                <a:solidFill>
                  <a:schemeClr val="lt1"/>
                </a:solidFill>
                <a:latin typeface="Century Gothic"/>
                <a:ea typeface="Century Gothic"/>
                <a:cs typeface="Century Gothic"/>
                <a:sym typeface="Century Gothic"/>
              </a:defRPr>
            </a:lvl3pPr>
            <a:lvl4pPr marL="1828800" marR="0" lvl="3" indent="-228600" algn="l" rtl="0">
              <a:lnSpc>
                <a:spcPct val="100000"/>
              </a:lnSpc>
              <a:spcBef>
                <a:spcPts val="600"/>
              </a:spcBef>
              <a:spcAft>
                <a:spcPts val="0"/>
              </a:spcAft>
              <a:buClr>
                <a:schemeClr val="accent1"/>
              </a:buClr>
              <a:buSzPts val="1600"/>
              <a:buFont typeface="Noto Sans Symbols"/>
              <a:buNone/>
              <a:defRPr sz="1600" b="1" i="0" u="none" strike="noStrike" cap="none">
                <a:solidFill>
                  <a:schemeClr val="lt1"/>
                </a:solidFill>
                <a:latin typeface="Century Gothic"/>
                <a:ea typeface="Century Gothic"/>
                <a:cs typeface="Century Gothic"/>
                <a:sym typeface="Century Gothic"/>
              </a:defRPr>
            </a:lvl4pPr>
            <a:lvl5pPr marL="2286000" marR="0" lvl="4" indent="-228600" algn="l" rtl="0">
              <a:lnSpc>
                <a:spcPct val="100000"/>
              </a:lnSpc>
              <a:spcBef>
                <a:spcPts val="600"/>
              </a:spcBef>
              <a:spcAft>
                <a:spcPts val="0"/>
              </a:spcAft>
              <a:buClr>
                <a:schemeClr val="accent1"/>
              </a:buClr>
              <a:buSzPts val="1600"/>
              <a:buFont typeface="Noto Sans Symbols"/>
              <a:buNone/>
              <a:defRPr sz="1600" b="1" i="0" u="none" strike="noStrike" cap="none">
                <a:solidFill>
                  <a:schemeClr val="lt1"/>
                </a:solidFill>
                <a:latin typeface="Century Gothic"/>
                <a:ea typeface="Century Gothic"/>
                <a:cs typeface="Century Gothic"/>
                <a:sym typeface="Century Gothic"/>
              </a:defRPr>
            </a:lvl5pPr>
            <a:lvl6pPr marL="2743200" marR="0" lvl="5" indent="-228600" algn="l" rtl="0">
              <a:lnSpc>
                <a:spcPct val="100000"/>
              </a:lnSpc>
              <a:spcBef>
                <a:spcPts val="600"/>
              </a:spcBef>
              <a:spcAft>
                <a:spcPts val="0"/>
              </a:spcAft>
              <a:buClr>
                <a:schemeClr val="accent1"/>
              </a:buClr>
              <a:buSzPts val="1600"/>
              <a:buFont typeface="Noto Sans Symbols"/>
              <a:buNone/>
              <a:defRPr sz="1600" b="1" i="0" u="none" strike="noStrike" cap="none">
                <a:solidFill>
                  <a:schemeClr val="lt1"/>
                </a:solidFill>
                <a:latin typeface="Century Gothic"/>
                <a:ea typeface="Century Gothic"/>
                <a:cs typeface="Century Gothic"/>
                <a:sym typeface="Century Gothic"/>
              </a:defRPr>
            </a:lvl6pPr>
            <a:lvl7pPr marL="3200400" marR="0" lvl="6" indent="-228600" algn="l" rtl="0">
              <a:lnSpc>
                <a:spcPct val="100000"/>
              </a:lnSpc>
              <a:spcBef>
                <a:spcPts val="600"/>
              </a:spcBef>
              <a:spcAft>
                <a:spcPts val="0"/>
              </a:spcAft>
              <a:buClr>
                <a:schemeClr val="accent1"/>
              </a:buClr>
              <a:buSzPts val="1600"/>
              <a:buFont typeface="Noto Sans Symbols"/>
              <a:buNone/>
              <a:defRPr sz="1600" b="1" i="0" u="none" strike="noStrike" cap="none">
                <a:solidFill>
                  <a:schemeClr val="lt1"/>
                </a:solidFill>
                <a:latin typeface="Century Gothic"/>
                <a:ea typeface="Century Gothic"/>
                <a:cs typeface="Century Gothic"/>
                <a:sym typeface="Century Gothic"/>
              </a:defRPr>
            </a:lvl7pPr>
            <a:lvl8pPr marL="3657600" marR="0" lvl="7" indent="-228600" algn="l" rtl="0">
              <a:lnSpc>
                <a:spcPct val="100000"/>
              </a:lnSpc>
              <a:spcBef>
                <a:spcPts val="600"/>
              </a:spcBef>
              <a:spcAft>
                <a:spcPts val="0"/>
              </a:spcAft>
              <a:buClr>
                <a:schemeClr val="accent1"/>
              </a:buClr>
              <a:buSzPts val="1600"/>
              <a:buFont typeface="Noto Sans Symbols"/>
              <a:buNone/>
              <a:defRPr sz="1600" b="1" i="0" u="none" strike="noStrike" cap="none">
                <a:solidFill>
                  <a:schemeClr val="lt1"/>
                </a:solidFill>
                <a:latin typeface="Century Gothic"/>
                <a:ea typeface="Century Gothic"/>
                <a:cs typeface="Century Gothic"/>
                <a:sym typeface="Century Gothic"/>
              </a:defRPr>
            </a:lvl8pPr>
            <a:lvl9pPr marL="4114800" marR="0" lvl="8" indent="-228600" algn="l" rtl="0">
              <a:lnSpc>
                <a:spcPct val="100000"/>
              </a:lnSpc>
              <a:spcBef>
                <a:spcPts val="600"/>
              </a:spcBef>
              <a:spcAft>
                <a:spcPts val="600"/>
              </a:spcAft>
              <a:buClr>
                <a:schemeClr val="accent1"/>
              </a:buClr>
              <a:buSzPts val="1600"/>
              <a:buFont typeface="Noto Sans Symbols"/>
              <a:buNone/>
              <a:defRPr sz="1600" b="1" i="0" u="none" strike="noStrike" cap="none">
                <a:solidFill>
                  <a:schemeClr val="lt1"/>
                </a:solidFill>
                <a:latin typeface="Century Gothic"/>
                <a:ea typeface="Century Gothic"/>
                <a:cs typeface="Century Gothic"/>
                <a:sym typeface="Century Gothic"/>
              </a:defRPr>
            </a:lvl9pPr>
          </a:lstStyle>
          <a:p>
            <a:endParaRPr/>
          </a:p>
        </p:txBody>
      </p:sp>
      <p:sp>
        <p:nvSpPr>
          <p:cNvPr id="60" name="Google Shape;60;p126"/>
          <p:cNvSpPr txBox="1">
            <a:spLocks noGrp="1"/>
          </p:cNvSpPr>
          <p:nvPr>
            <p:ph type="body" idx="2"/>
          </p:nvPr>
        </p:nvSpPr>
        <p:spPr>
          <a:xfrm>
            <a:off x="809995" y="2751136"/>
            <a:ext cx="3687300" cy="3109800"/>
          </a:xfrm>
          <a:prstGeom prst="rect">
            <a:avLst/>
          </a:prstGeom>
          <a:noFill/>
          <a:ln>
            <a:noFill/>
          </a:ln>
          <a:effectLst>
            <a:outerShdw blurRad="50799">
              <a:srgbClr val="000000">
                <a:alpha val="40000"/>
              </a:srgbClr>
            </a:outerShdw>
          </a:effectLst>
        </p:spPr>
        <p:txBody>
          <a:bodyPr spcFirstLastPara="1" wrap="square" lIns="91425" tIns="91425" rIns="91425" bIns="91425" anchor="t" anchorCtr="0">
            <a:noAutofit/>
          </a:bodyPr>
          <a:lstStyle>
            <a:lvl1pPr marL="457200" marR="0" lvl="0" indent="-342900" algn="l" rtl="0">
              <a:lnSpc>
                <a:spcPct val="100000"/>
              </a:lnSpc>
              <a:spcBef>
                <a:spcPts val="360"/>
              </a:spcBef>
              <a:spcAft>
                <a:spcPts val="0"/>
              </a:spcAft>
              <a:buClr>
                <a:schemeClr val="accent1"/>
              </a:buClr>
              <a:buSzPts val="1800"/>
              <a:buFont typeface="Noto Sans Symbols"/>
              <a:buChar char="○"/>
              <a:defRPr sz="1800" b="0" i="0" u="none" strike="noStrike" cap="none">
                <a:solidFill>
                  <a:schemeClr val="lt1"/>
                </a:solidFill>
                <a:latin typeface="Century Gothic"/>
                <a:ea typeface="Century Gothic"/>
                <a:cs typeface="Century Gothic"/>
                <a:sym typeface="Century Gothic"/>
              </a:defRPr>
            </a:lvl1pPr>
            <a:lvl2pPr marL="914400" marR="0" lvl="1" indent="-330200" algn="l" rtl="0">
              <a:lnSpc>
                <a:spcPct val="100000"/>
              </a:lnSpc>
              <a:spcBef>
                <a:spcPts val="600"/>
              </a:spcBef>
              <a:spcAft>
                <a:spcPts val="0"/>
              </a:spcAft>
              <a:buClr>
                <a:schemeClr val="accent1"/>
              </a:buClr>
              <a:buSzPts val="1600"/>
              <a:buFont typeface="Noto Sans Symbols"/>
              <a:buChar char="○"/>
              <a:defRPr sz="1600" b="0" i="0" u="none" strike="noStrike" cap="none">
                <a:solidFill>
                  <a:schemeClr val="lt1"/>
                </a:solidFill>
                <a:latin typeface="Century Gothic"/>
                <a:ea typeface="Century Gothic"/>
                <a:cs typeface="Century Gothic"/>
                <a:sym typeface="Century Gothic"/>
              </a:defRPr>
            </a:lvl2pPr>
            <a:lvl3pPr marL="1371600" marR="0" lvl="2" indent="-317500" algn="l" rtl="0">
              <a:lnSpc>
                <a:spcPct val="100000"/>
              </a:lnSpc>
              <a:spcBef>
                <a:spcPts val="600"/>
              </a:spcBef>
              <a:spcAft>
                <a:spcPts val="0"/>
              </a:spcAft>
              <a:buClr>
                <a:schemeClr val="accent1"/>
              </a:buClr>
              <a:buSzPts val="1400"/>
              <a:buFont typeface="Noto Sans Symbols"/>
              <a:buChar char="○"/>
              <a:defRPr sz="1400" b="0" i="0" u="none" strike="noStrike" cap="none">
                <a:solidFill>
                  <a:schemeClr val="lt1"/>
                </a:solidFill>
                <a:latin typeface="Century Gothic"/>
                <a:ea typeface="Century Gothic"/>
                <a:cs typeface="Century Gothic"/>
                <a:sym typeface="Century Gothic"/>
              </a:defRPr>
            </a:lvl3pPr>
            <a:lvl4pPr marL="1828800" marR="0" lvl="3" indent="-304800" algn="l" rtl="0">
              <a:lnSpc>
                <a:spcPct val="100000"/>
              </a:lnSpc>
              <a:spcBef>
                <a:spcPts val="600"/>
              </a:spcBef>
              <a:spcAft>
                <a:spcPts val="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4pPr>
            <a:lvl5pPr marL="2286000" marR="0" lvl="4" indent="-304800" algn="l" rtl="0">
              <a:lnSpc>
                <a:spcPct val="100000"/>
              </a:lnSpc>
              <a:spcBef>
                <a:spcPts val="600"/>
              </a:spcBef>
              <a:spcAft>
                <a:spcPts val="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5pPr>
            <a:lvl6pPr marL="2743200" marR="0" lvl="5" indent="-304800" algn="l" rtl="0">
              <a:lnSpc>
                <a:spcPct val="100000"/>
              </a:lnSpc>
              <a:spcBef>
                <a:spcPts val="600"/>
              </a:spcBef>
              <a:spcAft>
                <a:spcPts val="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6pPr>
            <a:lvl7pPr marL="3200400" marR="0" lvl="6" indent="-304800" algn="l" rtl="0">
              <a:lnSpc>
                <a:spcPct val="100000"/>
              </a:lnSpc>
              <a:spcBef>
                <a:spcPts val="600"/>
              </a:spcBef>
              <a:spcAft>
                <a:spcPts val="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7pPr>
            <a:lvl8pPr marL="3657600" marR="0" lvl="7" indent="-304800" algn="l" rtl="0">
              <a:lnSpc>
                <a:spcPct val="100000"/>
              </a:lnSpc>
              <a:spcBef>
                <a:spcPts val="600"/>
              </a:spcBef>
              <a:spcAft>
                <a:spcPts val="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8pPr>
            <a:lvl9pPr marL="4114800" marR="0" lvl="8" indent="-304800" algn="l" rtl="0">
              <a:lnSpc>
                <a:spcPct val="100000"/>
              </a:lnSpc>
              <a:spcBef>
                <a:spcPts val="600"/>
              </a:spcBef>
              <a:spcAft>
                <a:spcPts val="60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9pPr>
          </a:lstStyle>
          <a:p>
            <a:endParaRPr/>
          </a:p>
        </p:txBody>
      </p:sp>
      <p:sp>
        <p:nvSpPr>
          <p:cNvPr id="61" name="Google Shape;61;p126"/>
          <p:cNvSpPr txBox="1">
            <a:spLocks noGrp="1"/>
          </p:cNvSpPr>
          <p:nvPr>
            <p:ph type="body" idx="3"/>
          </p:nvPr>
        </p:nvSpPr>
        <p:spPr>
          <a:xfrm>
            <a:off x="4663280" y="2174875"/>
            <a:ext cx="3670800" cy="576300"/>
          </a:xfrm>
          <a:prstGeom prst="rect">
            <a:avLst/>
          </a:prstGeom>
          <a:noFill/>
          <a:ln>
            <a:noFill/>
          </a:ln>
          <a:effectLst>
            <a:outerShdw blurRad="50799">
              <a:srgbClr val="000000">
                <a:alpha val="40000"/>
              </a:srgbClr>
            </a:outerShdw>
          </a:effectLst>
        </p:spPr>
        <p:txBody>
          <a:bodyPr spcFirstLastPara="1" wrap="square" lIns="91425" tIns="91425" rIns="91425" bIns="91425" anchor="b" anchorCtr="0">
            <a:noAutofit/>
          </a:bodyPr>
          <a:lstStyle>
            <a:lvl1pPr marL="457200" marR="0" lvl="0" indent="-228600" algn="ctr" rtl="0">
              <a:lnSpc>
                <a:spcPct val="100000"/>
              </a:lnSpc>
              <a:spcBef>
                <a:spcPts val="400"/>
              </a:spcBef>
              <a:spcAft>
                <a:spcPts val="0"/>
              </a:spcAft>
              <a:buClr>
                <a:schemeClr val="accent1"/>
              </a:buClr>
              <a:buSzPts val="2000"/>
              <a:buFont typeface="Noto Sans Symbols"/>
              <a:buNone/>
              <a:defRPr sz="2000" b="0" i="0" u="none" strike="noStrike" cap="none">
                <a:solidFill>
                  <a:schemeClr val="lt1"/>
                </a:solidFill>
                <a:latin typeface="Century Gothic"/>
                <a:ea typeface="Century Gothic"/>
                <a:cs typeface="Century Gothic"/>
                <a:sym typeface="Century Gothic"/>
              </a:defRPr>
            </a:lvl1pPr>
            <a:lvl2pPr marL="914400" marR="0" lvl="1" indent="-228600" algn="l" rtl="0">
              <a:lnSpc>
                <a:spcPct val="100000"/>
              </a:lnSpc>
              <a:spcBef>
                <a:spcPts val="600"/>
              </a:spcBef>
              <a:spcAft>
                <a:spcPts val="0"/>
              </a:spcAft>
              <a:buClr>
                <a:schemeClr val="accent1"/>
              </a:buClr>
              <a:buSzPts val="2000"/>
              <a:buFont typeface="Noto Sans Symbols"/>
              <a:buNone/>
              <a:defRPr sz="2000" b="1" i="0" u="none" strike="noStrike" cap="none">
                <a:solidFill>
                  <a:schemeClr val="lt1"/>
                </a:solidFill>
                <a:latin typeface="Century Gothic"/>
                <a:ea typeface="Century Gothic"/>
                <a:cs typeface="Century Gothic"/>
                <a:sym typeface="Century Gothic"/>
              </a:defRPr>
            </a:lvl2pPr>
            <a:lvl3pPr marL="1371600" marR="0" lvl="2" indent="-228600" algn="l" rtl="0">
              <a:lnSpc>
                <a:spcPct val="100000"/>
              </a:lnSpc>
              <a:spcBef>
                <a:spcPts val="600"/>
              </a:spcBef>
              <a:spcAft>
                <a:spcPts val="0"/>
              </a:spcAft>
              <a:buClr>
                <a:schemeClr val="accent1"/>
              </a:buClr>
              <a:buSzPts val="1800"/>
              <a:buFont typeface="Noto Sans Symbols"/>
              <a:buNone/>
              <a:defRPr sz="1800" b="1" i="0" u="none" strike="noStrike" cap="none">
                <a:solidFill>
                  <a:schemeClr val="lt1"/>
                </a:solidFill>
                <a:latin typeface="Century Gothic"/>
                <a:ea typeface="Century Gothic"/>
                <a:cs typeface="Century Gothic"/>
                <a:sym typeface="Century Gothic"/>
              </a:defRPr>
            </a:lvl3pPr>
            <a:lvl4pPr marL="1828800" marR="0" lvl="3" indent="-228600" algn="l" rtl="0">
              <a:lnSpc>
                <a:spcPct val="100000"/>
              </a:lnSpc>
              <a:spcBef>
                <a:spcPts val="600"/>
              </a:spcBef>
              <a:spcAft>
                <a:spcPts val="0"/>
              </a:spcAft>
              <a:buClr>
                <a:schemeClr val="accent1"/>
              </a:buClr>
              <a:buSzPts val="1600"/>
              <a:buFont typeface="Noto Sans Symbols"/>
              <a:buNone/>
              <a:defRPr sz="1600" b="1" i="0" u="none" strike="noStrike" cap="none">
                <a:solidFill>
                  <a:schemeClr val="lt1"/>
                </a:solidFill>
                <a:latin typeface="Century Gothic"/>
                <a:ea typeface="Century Gothic"/>
                <a:cs typeface="Century Gothic"/>
                <a:sym typeface="Century Gothic"/>
              </a:defRPr>
            </a:lvl4pPr>
            <a:lvl5pPr marL="2286000" marR="0" lvl="4" indent="-228600" algn="l" rtl="0">
              <a:lnSpc>
                <a:spcPct val="100000"/>
              </a:lnSpc>
              <a:spcBef>
                <a:spcPts val="600"/>
              </a:spcBef>
              <a:spcAft>
                <a:spcPts val="0"/>
              </a:spcAft>
              <a:buClr>
                <a:schemeClr val="accent1"/>
              </a:buClr>
              <a:buSzPts val="1600"/>
              <a:buFont typeface="Noto Sans Symbols"/>
              <a:buNone/>
              <a:defRPr sz="1600" b="1" i="0" u="none" strike="noStrike" cap="none">
                <a:solidFill>
                  <a:schemeClr val="lt1"/>
                </a:solidFill>
                <a:latin typeface="Century Gothic"/>
                <a:ea typeface="Century Gothic"/>
                <a:cs typeface="Century Gothic"/>
                <a:sym typeface="Century Gothic"/>
              </a:defRPr>
            </a:lvl5pPr>
            <a:lvl6pPr marL="2743200" marR="0" lvl="5" indent="-228600" algn="l" rtl="0">
              <a:lnSpc>
                <a:spcPct val="100000"/>
              </a:lnSpc>
              <a:spcBef>
                <a:spcPts val="600"/>
              </a:spcBef>
              <a:spcAft>
                <a:spcPts val="0"/>
              </a:spcAft>
              <a:buClr>
                <a:schemeClr val="accent1"/>
              </a:buClr>
              <a:buSzPts val="1600"/>
              <a:buFont typeface="Noto Sans Symbols"/>
              <a:buNone/>
              <a:defRPr sz="1600" b="1" i="0" u="none" strike="noStrike" cap="none">
                <a:solidFill>
                  <a:schemeClr val="lt1"/>
                </a:solidFill>
                <a:latin typeface="Century Gothic"/>
                <a:ea typeface="Century Gothic"/>
                <a:cs typeface="Century Gothic"/>
                <a:sym typeface="Century Gothic"/>
              </a:defRPr>
            </a:lvl6pPr>
            <a:lvl7pPr marL="3200400" marR="0" lvl="6" indent="-228600" algn="l" rtl="0">
              <a:lnSpc>
                <a:spcPct val="100000"/>
              </a:lnSpc>
              <a:spcBef>
                <a:spcPts val="600"/>
              </a:spcBef>
              <a:spcAft>
                <a:spcPts val="0"/>
              </a:spcAft>
              <a:buClr>
                <a:schemeClr val="accent1"/>
              </a:buClr>
              <a:buSzPts val="1600"/>
              <a:buFont typeface="Noto Sans Symbols"/>
              <a:buNone/>
              <a:defRPr sz="1600" b="1" i="0" u="none" strike="noStrike" cap="none">
                <a:solidFill>
                  <a:schemeClr val="lt1"/>
                </a:solidFill>
                <a:latin typeface="Century Gothic"/>
                <a:ea typeface="Century Gothic"/>
                <a:cs typeface="Century Gothic"/>
                <a:sym typeface="Century Gothic"/>
              </a:defRPr>
            </a:lvl7pPr>
            <a:lvl8pPr marL="3657600" marR="0" lvl="7" indent="-228600" algn="l" rtl="0">
              <a:lnSpc>
                <a:spcPct val="100000"/>
              </a:lnSpc>
              <a:spcBef>
                <a:spcPts val="600"/>
              </a:spcBef>
              <a:spcAft>
                <a:spcPts val="0"/>
              </a:spcAft>
              <a:buClr>
                <a:schemeClr val="accent1"/>
              </a:buClr>
              <a:buSzPts val="1600"/>
              <a:buFont typeface="Noto Sans Symbols"/>
              <a:buNone/>
              <a:defRPr sz="1600" b="1" i="0" u="none" strike="noStrike" cap="none">
                <a:solidFill>
                  <a:schemeClr val="lt1"/>
                </a:solidFill>
                <a:latin typeface="Century Gothic"/>
                <a:ea typeface="Century Gothic"/>
                <a:cs typeface="Century Gothic"/>
                <a:sym typeface="Century Gothic"/>
              </a:defRPr>
            </a:lvl8pPr>
            <a:lvl9pPr marL="4114800" marR="0" lvl="8" indent="-228600" algn="l" rtl="0">
              <a:lnSpc>
                <a:spcPct val="100000"/>
              </a:lnSpc>
              <a:spcBef>
                <a:spcPts val="600"/>
              </a:spcBef>
              <a:spcAft>
                <a:spcPts val="600"/>
              </a:spcAft>
              <a:buClr>
                <a:schemeClr val="accent1"/>
              </a:buClr>
              <a:buSzPts val="1600"/>
              <a:buFont typeface="Noto Sans Symbols"/>
              <a:buNone/>
              <a:defRPr sz="1600" b="1" i="0" u="none" strike="noStrike" cap="none">
                <a:solidFill>
                  <a:schemeClr val="lt1"/>
                </a:solidFill>
                <a:latin typeface="Century Gothic"/>
                <a:ea typeface="Century Gothic"/>
                <a:cs typeface="Century Gothic"/>
                <a:sym typeface="Century Gothic"/>
              </a:defRPr>
            </a:lvl9pPr>
          </a:lstStyle>
          <a:p>
            <a:endParaRPr/>
          </a:p>
        </p:txBody>
      </p:sp>
      <p:sp>
        <p:nvSpPr>
          <p:cNvPr id="62" name="Google Shape;62;p126"/>
          <p:cNvSpPr txBox="1">
            <a:spLocks noGrp="1"/>
          </p:cNvSpPr>
          <p:nvPr>
            <p:ph type="body" idx="4"/>
          </p:nvPr>
        </p:nvSpPr>
        <p:spPr>
          <a:xfrm>
            <a:off x="4663280" y="2751136"/>
            <a:ext cx="3670800" cy="3109800"/>
          </a:xfrm>
          <a:prstGeom prst="rect">
            <a:avLst/>
          </a:prstGeom>
          <a:noFill/>
          <a:ln>
            <a:noFill/>
          </a:ln>
          <a:effectLst>
            <a:outerShdw blurRad="50799">
              <a:srgbClr val="000000">
                <a:alpha val="40000"/>
              </a:srgbClr>
            </a:outerShdw>
          </a:effectLst>
        </p:spPr>
        <p:txBody>
          <a:bodyPr spcFirstLastPara="1" wrap="square" lIns="91425" tIns="91425" rIns="91425" bIns="91425" anchor="t" anchorCtr="0">
            <a:noAutofit/>
          </a:bodyPr>
          <a:lstStyle>
            <a:lvl1pPr marL="457200" marR="0" lvl="0" indent="-342900" algn="l" rtl="0">
              <a:lnSpc>
                <a:spcPct val="100000"/>
              </a:lnSpc>
              <a:spcBef>
                <a:spcPts val="360"/>
              </a:spcBef>
              <a:spcAft>
                <a:spcPts val="0"/>
              </a:spcAft>
              <a:buClr>
                <a:schemeClr val="accent1"/>
              </a:buClr>
              <a:buSzPts val="1800"/>
              <a:buFont typeface="Noto Sans Symbols"/>
              <a:buChar char="○"/>
              <a:defRPr sz="1800" b="0" i="0" u="none" strike="noStrike" cap="none">
                <a:solidFill>
                  <a:schemeClr val="lt1"/>
                </a:solidFill>
                <a:latin typeface="Century Gothic"/>
                <a:ea typeface="Century Gothic"/>
                <a:cs typeface="Century Gothic"/>
                <a:sym typeface="Century Gothic"/>
              </a:defRPr>
            </a:lvl1pPr>
            <a:lvl2pPr marL="914400" marR="0" lvl="1" indent="-330200" algn="l" rtl="0">
              <a:lnSpc>
                <a:spcPct val="100000"/>
              </a:lnSpc>
              <a:spcBef>
                <a:spcPts val="600"/>
              </a:spcBef>
              <a:spcAft>
                <a:spcPts val="0"/>
              </a:spcAft>
              <a:buClr>
                <a:schemeClr val="accent1"/>
              </a:buClr>
              <a:buSzPts val="1600"/>
              <a:buFont typeface="Noto Sans Symbols"/>
              <a:buChar char="○"/>
              <a:defRPr sz="1600" b="0" i="0" u="none" strike="noStrike" cap="none">
                <a:solidFill>
                  <a:schemeClr val="lt1"/>
                </a:solidFill>
                <a:latin typeface="Century Gothic"/>
                <a:ea typeface="Century Gothic"/>
                <a:cs typeface="Century Gothic"/>
                <a:sym typeface="Century Gothic"/>
              </a:defRPr>
            </a:lvl2pPr>
            <a:lvl3pPr marL="1371600" marR="0" lvl="2" indent="-317500" algn="l" rtl="0">
              <a:lnSpc>
                <a:spcPct val="100000"/>
              </a:lnSpc>
              <a:spcBef>
                <a:spcPts val="600"/>
              </a:spcBef>
              <a:spcAft>
                <a:spcPts val="0"/>
              </a:spcAft>
              <a:buClr>
                <a:schemeClr val="accent1"/>
              </a:buClr>
              <a:buSzPts val="1400"/>
              <a:buFont typeface="Noto Sans Symbols"/>
              <a:buChar char="○"/>
              <a:defRPr sz="1400" b="0" i="0" u="none" strike="noStrike" cap="none">
                <a:solidFill>
                  <a:schemeClr val="lt1"/>
                </a:solidFill>
                <a:latin typeface="Century Gothic"/>
                <a:ea typeface="Century Gothic"/>
                <a:cs typeface="Century Gothic"/>
                <a:sym typeface="Century Gothic"/>
              </a:defRPr>
            </a:lvl3pPr>
            <a:lvl4pPr marL="1828800" marR="0" lvl="3" indent="-304800" algn="l" rtl="0">
              <a:lnSpc>
                <a:spcPct val="100000"/>
              </a:lnSpc>
              <a:spcBef>
                <a:spcPts val="600"/>
              </a:spcBef>
              <a:spcAft>
                <a:spcPts val="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4pPr>
            <a:lvl5pPr marL="2286000" marR="0" lvl="4" indent="-304800" algn="l" rtl="0">
              <a:lnSpc>
                <a:spcPct val="100000"/>
              </a:lnSpc>
              <a:spcBef>
                <a:spcPts val="600"/>
              </a:spcBef>
              <a:spcAft>
                <a:spcPts val="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5pPr>
            <a:lvl6pPr marL="2743200" marR="0" lvl="5" indent="-304800" algn="l" rtl="0">
              <a:lnSpc>
                <a:spcPct val="100000"/>
              </a:lnSpc>
              <a:spcBef>
                <a:spcPts val="600"/>
              </a:spcBef>
              <a:spcAft>
                <a:spcPts val="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6pPr>
            <a:lvl7pPr marL="3200400" marR="0" lvl="6" indent="-304800" algn="l" rtl="0">
              <a:lnSpc>
                <a:spcPct val="100000"/>
              </a:lnSpc>
              <a:spcBef>
                <a:spcPts val="600"/>
              </a:spcBef>
              <a:spcAft>
                <a:spcPts val="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7pPr>
            <a:lvl8pPr marL="3657600" marR="0" lvl="7" indent="-304800" algn="l" rtl="0">
              <a:lnSpc>
                <a:spcPct val="100000"/>
              </a:lnSpc>
              <a:spcBef>
                <a:spcPts val="600"/>
              </a:spcBef>
              <a:spcAft>
                <a:spcPts val="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8pPr>
            <a:lvl9pPr marL="4114800" marR="0" lvl="8" indent="-304800" algn="l" rtl="0">
              <a:lnSpc>
                <a:spcPct val="100000"/>
              </a:lnSpc>
              <a:spcBef>
                <a:spcPts val="600"/>
              </a:spcBef>
              <a:spcAft>
                <a:spcPts val="60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9pPr>
          </a:lstStyle>
          <a:p>
            <a:endParaRPr/>
          </a:p>
        </p:txBody>
      </p:sp>
      <p:sp>
        <p:nvSpPr>
          <p:cNvPr id="63" name="Google Shape;63;p126"/>
          <p:cNvSpPr txBox="1">
            <a:spLocks noGrp="1"/>
          </p:cNvSpPr>
          <p:nvPr>
            <p:ph type="dt" idx="10"/>
          </p:nvPr>
        </p:nvSpPr>
        <p:spPr>
          <a:xfrm>
            <a:off x="6911421" y="6041360"/>
            <a:ext cx="993300" cy="365100"/>
          </a:xfrm>
          <a:prstGeom prst="rect">
            <a:avLst/>
          </a:prstGeom>
          <a:noFill/>
          <a:ln>
            <a:noFill/>
          </a:ln>
        </p:spPr>
        <p:txBody>
          <a:bodyPr spcFirstLastPara="1" wrap="square" lIns="91425" tIns="91425" rIns="91425" bIns="91425" anchor="b" anchorCtr="0">
            <a:noAutofit/>
          </a:bodyPr>
          <a:lstStyle>
            <a:lvl1pPr marR="0" lvl="0" algn="r" rtl="0">
              <a:lnSpc>
                <a:spcPct val="100000"/>
              </a:lnSpc>
              <a:spcBef>
                <a:spcPts val="0"/>
              </a:spcBef>
              <a:spcAft>
                <a:spcPts val="0"/>
              </a:spcAft>
              <a:buClr>
                <a:schemeClr val="lt1"/>
              </a:buClr>
              <a:buSzPts val="900"/>
              <a:buFont typeface="Arial"/>
              <a:buNone/>
              <a:defRPr sz="9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64" name="Google Shape;64;p126"/>
          <p:cNvSpPr txBox="1">
            <a:spLocks noGrp="1"/>
          </p:cNvSpPr>
          <p:nvPr>
            <p:ph type="ftr" idx="11"/>
          </p:nvPr>
        </p:nvSpPr>
        <p:spPr>
          <a:xfrm>
            <a:off x="442797" y="6041360"/>
            <a:ext cx="6289500" cy="3651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chemeClr val="lt1"/>
              </a:buClr>
              <a:buSzPts val="900"/>
              <a:buFont typeface="Arial"/>
              <a:buNone/>
              <a:defRPr sz="9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65" name="Google Shape;65;p126"/>
          <p:cNvSpPr txBox="1">
            <a:spLocks noGrp="1"/>
          </p:cNvSpPr>
          <p:nvPr>
            <p:ph type="sldNum" idx="12"/>
          </p:nvPr>
        </p:nvSpPr>
        <p:spPr>
          <a:xfrm>
            <a:off x="7904584" y="5915887"/>
            <a:ext cx="796500" cy="490500"/>
          </a:xfrm>
          <a:prstGeom prst="rect">
            <a:avLst/>
          </a:prstGeom>
          <a:noFill/>
          <a:ln>
            <a:noFill/>
          </a:ln>
        </p:spPr>
        <p:txBody>
          <a:bodyPr spcFirstLastPara="1" wrap="square" lIns="91425" tIns="45700" rIns="91425" bIns="10800" anchor="b" anchorCtr="0">
            <a:noAutofit/>
          </a:bodyPr>
          <a:lstStyle>
            <a:lvl1pPr marL="0" marR="0" lvl="0" indent="0" algn="l" rtl="0">
              <a:lnSpc>
                <a:spcPct val="100000"/>
              </a:lnSpc>
              <a:spcBef>
                <a:spcPts val="0"/>
              </a:spcBef>
              <a:spcAft>
                <a:spcPts val="0"/>
              </a:spcAft>
              <a:buClr>
                <a:srgbClr val="000000"/>
              </a:buClr>
              <a:buSzPts val="600"/>
              <a:buFont typeface="Arial"/>
              <a:buNone/>
              <a:defRPr sz="2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600"/>
              <a:buFont typeface="Arial"/>
              <a:buNone/>
              <a:defRPr sz="2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600"/>
              <a:buFont typeface="Arial"/>
              <a:buNone/>
              <a:defRPr sz="2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600"/>
              <a:buFont typeface="Arial"/>
              <a:buNone/>
              <a:defRPr sz="2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600"/>
              <a:buFont typeface="Arial"/>
              <a:buNone/>
              <a:defRPr sz="2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600"/>
              <a:buFont typeface="Arial"/>
              <a:buNone/>
              <a:defRPr sz="2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600"/>
              <a:buFont typeface="Arial"/>
              <a:buNone/>
              <a:defRPr sz="2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600"/>
              <a:buFont typeface="Arial"/>
              <a:buNone/>
              <a:defRPr sz="2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600"/>
              <a:buFont typeface="Arial"/>
              <a:buNone/>
              <a:defRPr sz="2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6"/>
        <p:cNvGrpSpPr/>
        <p:nvPr/>
      </p:nvGrpSpPr>
      <p:grpSpPr>
        <a:xfrm>
          <a:off x="0" y="0"/>
          <a:ext cx="0" cy="0"/>
          <a:chOff x="0" y="0"/>
          <a:chExt cx="0" cy="0"/>
        </a:xfrm>
      </p:grpSpPr>
      <p:sp>
        <p:nvSpPr>
          <p:cNvPr id="67" name="Google Shape;67;p127"/>
          <p:cNvSpPr/>
          <p:nvPr/>
        </p:nvSpPr>
        <p:spPr>
          <a:xfrm>
            <a:off x="804862" y="446085"/>
            <a:ext cx="2660700" cy="1814700"/>
          </a:xfrm>
          <a:custGeom>
            <a:avLst/>
            <a:gdLst/>
            <a:ahLst/>
            <a:cxnLst/>
            <a:rect l="l" t="t" r="r" b="b"/>
            <a:pathLst>
              <a:path w="120000" h="120000" extrusionOk="0">
                <a:moveTo>
                  <a:pt x="118439" y="0"/>
                </a:moveTo>
                <a:lnTo>
                  <a:pt x="1560" y="0"/>
                </a:lnTo>
                <a:lnTo>
                  <a:pt x="1560" y="0"/>
                </a:lnTo>
                <a:lnTo>
                  <a:pt x="1205" y="0"/>
                </a:lnTo>
                <a:lnTo>
                  <a:pt x="921" y="207"/>
                </a:lnTo>
                <a:lnTo>
                  <a:pt x="709" y="415"/>
                </a:lnTo>
                <a:lnTo>
                  <a:pt x="425" y="623"/>
                </a:lnTo>
                <a:lnTo>
                  <a:pt x="283" y="1039"/>
                </a:lnTo>
                <a:lnTo>
                  <a:pt x="141" y="1351"/>
                </a:lnTo>
                <a:lnTo>
                  <a:pt x="0" y="1767"/>
                </a:lnTo>
                <a:lnTo>
                  <a:pt x="0" y="2287"/>
                </a:lnTo>
                <a:lnTo>
                  <a:pt x="0" y="107937"/>
                </a:lnTo>
                <a:lnTo>
                  <a:pt x="0" y="107937"/>
                </a:lnTo>
                <a:lnTo>
                  <a:pt x="0" y="108457"/>
                </a:lnTo>
                <a:lnTo>
                  <a:pt x="141" y="108873"/>
                </a:lnTo>
                <a:lnTo>
                  <a:pt x="283" y="109185"/>
                </a:lnTo>
                <a:lnTo>
                  <a:pt x="425" y="109601"/>
                </a:lnTo>
                <a:lnTo>
                  <a:pt x="709" y="109809"/>
                </a:lnTo>
                <a:lnTo>
                  <a:pt x="921" y="110017"/>
                </a:lnTo>
                <a:lnTo>
                  <a:pt x="1205" y="110225"/>
                </a:lnTo>
                <a:lnTo>
                  <a:pt x="1560" y="110225"/>
                </a:lnTo>
                <a:lnTo>
                  <a:pt x="16808" y="110225"/>
                </a:lnTo>
                <a:lnTo>
                  <a:pt x="23049" y="119376"/>
                </a:lnTo>
                <a:lnTo>
                  <a:pt x="23049" y="119376"/>
                </a:lnTo>
                <a:lnTo>
                  <a:pt x="23262" y="119584"/>
                </a:lnTo>
                <a:lnTo>
                  <a:pt x="23546" y="119792"/>
                </a:lnTo>
                <a:lnTo>
                  <a:pt x="23829" y="120000"/>
                </a:lnTo>
                <a:lnTo>
                  <a:pt x="24113" y="120000"/>
                </a:lnTo>
                <a:lnTo>
                  <a:pt x="24397" y="120000"/>
                </a:lnTo>
                <a:lnTo>
                  <a:pt x="24680" y="119792"/>
                </a:lnTo>
                <a:lnTo>
                  <a:pt x="24964" y="119584"/>
                </a:lnTo>
                <a:lnTo>
                  <a:pt x="25177" y="119376"/>
                </a:lnTo>
                <a:lnTo>
                  <a:pt x="31418" y="110225"/>
                </a:lnTo>
                <a:lnTo>
                  <a:pt x="118439" y="110225"/>
                </a:lnTo>
                <a:lnTo>
                  <a:pt x="118439" y="110225"/>
                </a:lnTo>
                <a:lnTo>
                  <a:pt x="118794" y="110225"/>
                </a:lnTo>
                <a:lnTo>
                  <a:pt x="119078" y="110017"/>
                </a:lnTo>
                <a:lnTo>
                  <a:pt x="119290" y="109809"/>
                </a:lnTo>
                <a:lnTo>
                  <a:pt x="119574" y="109601"/>
                </a:lnTo>
                <a:lnTo>
                  <a:pt x="119716" y="109185"/>
                </a:lnTo>
                <a:lnTo>
                  <a:pt x="119858" y="108873"/>
                </a:lnTo>
                <a:lnTo>
                  <a:pt x="120000" y="108457"/>
                </a:lnTo>
                <a:lnTo>
                  <a:pt x="120000" y="107937"/>
                </a:lnTo>
                <a:lnTo>
                  <a:pt x="120000" y="2287"/>
                </a:lnTo>
                <a:lnTo>
                  <a:pt x="120000" y="2287"/>
                </a:lnTo>
                <a:lnTo>
                  <a:pt x="120000" y="1767"/>
                </a:lnTo>
                <a:lnTo>
                  <a:pt x="119858" y="1351"/>
                </a:lnTo>
                <a:lnTo>
                  <a:pt x="119716" y="1039"/>
                </a:lnTo>
                <a:lnTo>
                  <a:pt x="119574" y="623"/>
                </a:lnTo>
                <a:lnTo>
                  <a:pt x="119290" y="415"/>
                </a:lnTo>
                <a:lnTo>
                  <a:pt x="119078" y="207"/>
                </a:lnTo>
                <a:lnTo>
                  <a:pt x="118794" y="0"/>
                </a:lnTo>
                <a:lnTo>
                  <a:pt x="118439" y="0"/>
                </a:lnTo>
                <a:lnTo>
                  <a:pt x="118439" y="0"/>
                </a:lnTo>
                <a:close/>
              </a:path>
            </a:pathLst>
          </a:custGeom>
          <a:blipFill rotWithShape="1">
            <a:blip r:embed="rId2">
              <a:alphaModFix/>
            </a:blip>
            <a:tile tx="0" ty="0" sx="99997" sy="99997" flip="none" algn="tl"/>
          </a:blipFill>
          <a:ln w="9525" cap="rnd" cmpd="sng">
            <a:solidFill>
              <a:schemeClr val="accent1"/>
            </a:solidFill>
            <a:prstDash val="solid"/>
            <a:round/>
            <a:headEnd type="none" w="sm" len="sm"/>
            <a:tailEnd type="none" w="sm" len="sm"/>
          </a:ln>
        </p:spPr>
      </p:sp>
      <p:sp>
        <p:nvSpPr>
          <p:cNvPr id="68" name="Google Shape;68;p127"/>
          <p:cNvSpPr txBox="1">
            <a:spLocks noGrp="1"/>
          </p:cNvSpPr>
          <p:nvPr>
            <p:ph type="title"/>
          </p:nvPr>
        </p:nvSpPr>
        <p:spPr>
          <a:xfrm>
            <a:off x="804862" y="446087"/>
            <a:ext cx="2660700" cy="1618500"/>
          </a:xfrm>
          <a:prstGeom prst="rect">
            <a:avLst/>
          </a:prstGeom>
          <a:noFill/>
          <a:ln>
            <a:noFill/>
          </a:ln>
          <a:effectLst>
            <a:outerShdw blurRad="50799">
              <a:srgbClr val="000000">
                <a:alpha val="60000"/>
              </a:srgbClr>
            </a:outerShdw>
          </a:effectLst>
        </p:spPr>
        <p:txBody>
          <a:bodyPr spcFirstLastPara="1" wrap="square" lIns="91425" tIns="91425" rIns="91425" bIns="91425" anchor="b" anchorCtr="0">
            <a:noAutofit/>
          </a:bodyPr>
          <a:lstStyle>
            <a:lvl1pPr marR="0" lvl="0" algn="l" rtl="0">
              <a:lnSpc>
                <a:spcPct val="100000"/>
              </a:lnSpc>
              <a:spcBef>
                <a:spcPts val="0"/>
              </a:spcBef>
              <a:spcAft>
                <a:spcPts val="0"/>
              </a:spcAft>
              <a:buClr>
                <a:srgbClr val="FEFEFE"/>
              </a:buClr>
              <a:buSzPts val="2000"/>
              <a:buFont typeface="Century Gothic"/>
              <a:buNone/>
              <a:defRPr sz="2000" b="1" i="0" u="none" strike="noStrike" cap="none">
                <a:solidFill>
                  <a:srgbClr val="FEFEFE"/>
                </a:solidFill>
                <a:latin typeface="Century Gothic"/>
                <a:ea typeface="Century Gothic"/>
                <a:cs typeface="Century Gothic"/>
                <a:sym typeface="Century Gothic"/>
              </a:defRPr>
            </a:lvl1pPr>
            <a:lvl2pPr marR="0" lvl="1" algn="l" rtl="0">
              <a:lnSpc>
                <a:spcPct val="100000"/>
              </a:lnSpc>
              <a:spcBef>
                <a:spcPts val="0"/>
              </a:spcBef>
              <a:spcAft>
                <a:spcPts val="0"/>
              </a:spcAft>
              <a:buClr>
                <a:schemeClr val="lt2"/>
              </a:buClr>
              <a:buSzPts val="1800"/>
              <a:buFont typeface="Arial"/>
              <a:buNone/>
              <a:defRPr sz="1800" b="0" i="0" u="none" strike="noStrike" cap="none">
                <a:solidFill>
                  <a:schemeClr val="lt2"/>
                </a:solidFill>
                <a:latin typeface="Arial"/>
                <a:ea typeface="Arial"/>
                <a:cs typeface="Arial"/>
                <a:sym typeface="Arial"/>
              </a:defRPr>
            </a:lvl2pPr>
            <a:lvl3pPr marR="0" lvl="2" algn="l" rtl="0">
              <a:lnSpc>
                <a:spcPct val="100000"/>
              </a:lnSpc>
              <a:spcBef>
                <a:spcPts val="0"/>
              </a:spcBef>
              <a:spcAft>
                <a:spcPts val="0"/>
              </a:spcAft>
              <a:buClr>
                <a:schemeClr val="lt2"/>
              </a:buClr>
              <a:buSzPts val="1800"/>
              <a:buFont typeface="Arial"/>
              <a:buNone/>
              <a:defRPr sz="1800" b="0" i="0" u="none" strike="noStrike" cap="none">
                <a:solidFill>
                  <a:schemeClr val="lt2"/>
                </a:solidFill>
                <a:latin typeface="Arial"/>
                <a:ea typeface="Arial"/>
                <a:cs typeface="Arial"/>
                <a:sym typeface="Arial"/>
              </a:defRPr>
            </a:lvl3pPr>
            <a:lvl4pPr marR="0" lvl="3" algn="l" rtl="0">
              <a:lnSpc>
                <a:spcPct val="100000"/>
              </a:lnSpc>
              <a:spcBef>
                <a:spcPts val="0"/>
              </a:spcBef>
              <a:spcAft>
                <a:spcPts val="0"/>
              </a:spcAft>
              <a:buClr>
                <a:schemeClr val="lt2"/>
              </a:buClr>
              <a:buSzPts val="1800"/>
              <a:buFont typeface="Arial"/>
              <a:buNone/>
              <a:defRPr sz="1800" b="0" i="0" u="none" strike="noStrike" cap="none">
                <a:solidFill>
                  <a:schemeClr val="lt2"/>
                </a:solidFill>
                <a:latin typeface="Arial"/>
                <a:ea typeface="Arial"/>
                <a:cs typeface="Arial"/>
                <a:sym typeface="Arial"/>
              </a:defRPr>
            </a:lvl4pPr>
            <a:lvl5pPr marR="0" lvl="4" algn="l" rtl="0">
              <a:lnSpc>
                <a:spcPct val="100000"/>
              </a:lnSpc>
              <a:spcBef>
                <a:spcPts val="0"/>
              </a:spcBef>
              <a:spcAft>
                <a:spcPts val="0"/>
              </a:spcAft>
              <a:buClr>
                <a:schemeClr val="lt2"/>
              </a:buClr>
              <a:buSzPts val="1800"/>
              <a:buFont typeface="Arial"/>
              <a:buNone/>
              <a:defRPr sz="1800" b="0" i="0" u="none" strike="noStrike" cap="none">
                <a:solidFill>
                  <a:schemeClr val="lt2"/>
                </a:solidFill>
                <a:latin typeface="Arial"/>
                <a:ea typeface="Arial"/>
                <a:cs typeface="Arial"/>
                <a:sym typeface="Arial"/>
              </a:defRPr>
            </a:lvl5pPr>
            <a:lvl6pPr marR="0" lvl="5" algn="l" rtl="0">
              <a:lnSpc>
                <a:spcPct val="100000"/>
              </a:lnSpc>
              <a:spcBef>
                <a:spcPts val="0"/>
              </a:spcBef>
              <a:spcAft>
                <a:spcPts val="0"/>
              </a:spcAft>
              <a:buClr>
                <a:schemeClr val="lt2"/>
              </a:buClr>
              <a:buSzPts val="1800"/>
              <a:buFont typeface="Arial"/>
              <a:buNone/>
              <a:defRPr sz="1800" b="0" i="0" u="none" strike="noStrike" cap="none">
                <a:solidFill>
                  <a:schemeClr val="lt2"/>
                </a:solidFill>
                <a:latin typeface="Arial"/>
                <a:ea typeface="Arial"/>
                <a:cs typeface="Arial"/>
                <a:sym typeface="Arial"/>
              </a:defRPr>
            </a:lvl6pPr>
            <a:lvl7pPr marR="0" lvl="6" algn="l" rtl="0">
              <a:lnSpc>
                <a:spcPct val="100000"/>
              </a:lnSpc>
              <a:spcBef>
                <a:spcPts val="0"/>
              </a:spcBef>
              <a:spcAft>
                <a:spcPts val="0"/>
              </a:spcAft>
              <a:buClr>
                <a:schemeClr val="lt2"/>
              </a:buClr>
              <a:buSzPts val="1800"/>
              <a:buFont typeface="Arial"/>
              <a:buNone/>
              <a:defRPr sz="1800" b="0" i="0" u="none" strike="noStrike" cap="none">
                <a:solidFill>
                  <a:schemeClr val="lt2"/>
                </a:solidFill>
                <a:latin typeface="Arial"/>
                <a:ea typeface="Arial"/>
                <a:cs typeface="Arial"/>
                <a:sym typeface="Arial"/>
              </a:defRPr>
            </a:lvl7pPr>
            <a:lvl8pPr marR="0" lvl="7" algn="l" rtl="0">
              <a:lnSpc>
                <a:spcPct val="100000"/>
              </a:lnSpc>
              <a:spcBef>
                <a:spcPts val="0"/>
              </a:spcBef>
              <a:spcAft>
                <a:spcPts val="0"/>
              </a:spcAft>
              <a:buClr>
                <a:schemeClr val="lt2"/>
              </a:buClr>
              <a:buSzPts val="1800"/>
              <a:buFont typeface="Arial"/>
              <a:buNone/>
              <a:defRPr sz="1800" b="0" i="0" u="none" strike="noStrike" cap="none">
                <a:solidFill>
                  <a:schemeClr val="lt2"/>
                </a:solidFill>
                <a:latin typeface="Arial"/>
                <a:ea typeface="Arial"/>
                <a:cs typeface="Arial"/>
                <a:sym typeface="Arial"/>
              </a:defRPr>
            </a:lvl8pPr>
            <a:lvl9pPr marR="0" lvl="8" algn="l" rtl="0">
              <a:lnSpc>
                <a:spcPct val="100000"/>
              </a:lnSpc>
              <a:spcBef>
                <a:spcPts val="0"/>
              </a:spcBef>
              <a:spcAft>
                <a:spcPts val="0"/>
              </a:spcAft>
              <a:buClr>
                <a:schemeClr val="lt2"/>
              </a:buClr>
              <a:buSzPts val="1800"/>
              <a:buFont typeface="Arial"/>
              <a:buNone/>
              <a:defRPr sz="1800" b="0" i="0" u="none" strike="noStrike" cap="none">
                <a:solidFill>
                  <a:schemeClr val="lt2"/>
                </a:solidFill>
                <a:latin typeface="Arial"/>
                <a:ea typeface="Arial"/>
                <a:cs typeface="Arial"/>
                <a:sym typeface="Arial"/>
              </a:defRPr>
            </a:lvl9pPr>
          </a:lstStyle>
          <a:p>
            <a:endParaRPr/>
          </a:p>
        </p:txBody>
      </p:sp>
      <p:sp>
        <p:nvSpPr>
          <p:cNvPr id="69" name="Google Shape;69;p127"/>
          <p:cNvSpPr txBox="1">
            <a:spLocks noGrp="1"/>
          </p:cNvSpPr>
          <p:nvPr>
            <p:ph type="body" idx="1"/>
          </p:nvPr>
        </p:nvSpPr>
        <p:spPr>
          <a:xfrm>
            <a:off x="3641723" y="446087"/>
            <a:ext cx="4689600" cy="5415000"/>
          </a:xfrm>
          <a:prstGeom prst="rect">
            <a:avLst/>
          </a:prstGeom>
          <a:noFill/>
          <a:ln>
            <a:noFill/>
          </a:ln>
          <a:effectLst>
            <a:outerShdw blurRad="50799">
              <a:srgbClr val="000000">
                <a:alpha val="40000"/>
              </a:srgbClr>
            </a:outerShdw>
          </a:effectLst>
        </p:spPr>
        <p:txBody>
          <a:bodyPr spcFirstLastPara="1" wrap="square" lIns="91425" tIns="91425" rIns="91425" bIns="91425" anchor="ctr" anchorCtr="0">
            <a:noAutofit/>
          </a:bodyPr>
          <a:lstStyle>
            <a:lvl1pPr marL="457200" marR="0" lvl="0" indent="-342900" algn="l" rtl="0">
              <a:lnSpc>
                <a:spcPct val="100000"/>
              </a:lnSpc>
              <a:spcBef>
                <a:spcPts val="360"/>
              </a:spcBef>
              <a:spcAft>
                <a:spcPts val="0"/>
              </a:spcAft>
              <a:buClr>
                <a:schemeClr val="accent1"/>
              </a:buClr>
              <a:buSzPts val="1800"/>
              <a:buFont typeface="Noto Sans Symbols"/>
              <a:buChar char="○"/>
              <a:defRPr sz="1800" b="0" i="0" u="none" strike="noStrike" cap="none">
                <a:solidFill>
                  <a:schemeClr val="lt1"/>
                </a:solidFill>
                <a:latin typeface="Century Gothic"/>
                <a:ea typeface="Century Gothic"/>
                <a:cs typeface="Century Gothic"/>
                <a:sym typeface="Century Gothic"/>
              </a:defRPr>
            </a:lvl1pPr>
            <a:lvl2pPr marL="914400" marR="0" lvl="1" indent="-330200" algn="l" rtl="0">
              <a:lnSpc>
                <a:spcPct val="100000"/>
              </a:lnSpc>
              <a:spcBef>
                <a:spcPts val="600"/>
              </a:spcBef>
              <a:spcAft>
                <a:spcPts val="0"/>
              </a:spcAft>
              <a:buClr>
                <a:schemeClr val="accent1"/>
              </a:buClr>
              <a:buSzPts val="1600"/>
              <a:buFont typeface="Noto Sans Symbols"/>
              <a:buChar char="○"/>
              <a:defRPr sz="1600" b="0" i="0" u="none" strike="noStrike" cap="none">
                <a:solidFill>
                  <a:schemeClr val="lt1"/>
                </a:solidFill>
                <a:latin typeface="Century Gothic"/>
                <a:ea typeface="Century Gothic"/>
                <a:cs typeface="Century Gothic"/>
                <a:sym typeface="Century Gothic"/>
              </a:defRPr>
            </a:lvl2pPr>
            <a:lvl3pPr marL="1371600" marR="0" lvl="2" indent="-317500" algn="l" rtl="0">
              <a:lnSpc>
                <a:spcPct val="100000"/>
              </a:lnSpc>
              <a:spcBef>
                <a:spcPts val="600"/>
              </a:spcBef>
              <a:spcAft>
                <a:spcPts val="0"/>
              </a:spcAft>
              <a:buClr>
                <a:schemeClr val="accent1"/>
              </a:buClr>
              <a:buSzPts val="1400"/>
              <a:buFont typeface="Noto Sans Symbols"/>
              <a:buChar char="○"/>
              <a:defRPr sz="1400" b="0" i="0" u="none" strike="noStrike" cap="none">
                <a:solidFill>
                  <a:schemeClr val="lt1"/>
                </a:solidFill>
                <a:latin typeface="Century Gothic"/>
                <a:ea typeface="Century Gothic"/>
                <a:cs typeface="Century Gothic"/>
                <a:sym typeface="Century Gothic"/>
              </a:defRPr>
            </a:lvl3pPr>
            <a:lvl4pPr marL="1828800" marR="0" lvl="3" indent="-304800" algn="l" rtl="0">
              <a:lnSpc>
                <a:spcPct val="100000"/>
              </a:lnSpc>
              <a:spcBef>
                <a:spcPts val="600"/>
              </a:spcBef>
              <a:spcAft>
                <a:spcPts val="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4pPr>
            <a:lvl5pPr marL="2286000" marR="0" lvl="4" indent="-304800" algn="l" rtl="0">
              <a:lnSpc>
                <a:spcPct val="100000"/>
              </a:lnSpc>
              <a:spcBef>
                <a:spcPts val="600"/>
              </a:spcBef>
              <a:spcAft>
                <a:spcPts val="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5pPr>
            <a:lvl6pPr marL="2743200" marR="0" lvl="5" indent="-304800" algn="l" rtl="0">
              <a:lnSpc>
                <a:spcPct val="100000"/>
              </a:lnSpc>
              <a:spcBef>
                <a:spcPts val="600"/>
              </a:spcBef>
              <a:spcAft>
                <a:spcPts val="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6pPr>
            <a:lvl7pPr marL="3200400" marR="0" lvl="6" indent="-304800" algn="l" rtl="0">
              <a:lnSpc>
                <a:spcPct val="100000"/>
              </a:lnSpc>
              <a:spcBef>
                <a:spcPts val="600"/>
              </a:spcBef>
              <a:spcAft>
                <a:spcPts val="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7pPr>
            <a:lvl8pPr marL="3657600" marR="0" lvl="7" indent="-304800" algn="l" rtl="0">
              <a:lnSpc>
                <a:spcPct val="100000"/>
              </a:lnSpc>
              <a:spcBef>
                <a:spcPts val="600"/>
              </a:spcBef>
              <a:spcAft>
                <a:spcPts val="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8pPr>
            <a:lvl9pPr marL="4114800" marR="0" lvl="8" indent="-304800" algn="l" rtl="0">
              <a:lnSpc>
                <a:spcPct val="100000"/>
              </a:lnSpc>
              <a:spcBef>
                <a:spcPts val="600"/>
              </a:spcBef>
              <a:spcAft>
                <a:spcPts val="60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9pPr>
          </a:lstStyle>
          <a:p>
            <a:endParaRPr/>
          </a:p>
        </p:txBody>
      </p:sp>
      <p:sp>
        <p:nvSpPr>
          <p:cNvPr id="70" name="Google Shape;70;p127"/>
          <p:cNvSpPr txBox="1">
            <a:spLocks noGrp="1"/>
          </p:cNvSpPr>
          <p:nvPr>
            <p:ph type="body" idx="2"/>
          </p:nvPr>
        </p:nvSpPr>
        <p:spPr>
          <a:xfrm>
            <a:off x="804862" y="2260736"/>
            <a:ext cx="2660700" cy="3600300"/>
          </a:xfrm>
          <a:prstGeom prst="rect">
            <a:avLst/>
          </a:prstGeom>
          <a:noFill/>
          <a:ln>
            <a:noFill/>
          </a:ln>
          <a:effectLst>
            <a:outerShdw blurRad="50799">
              <a:srgbClr val="000000">
                <a:alpha val="40000"/>
              </a:srgbClr>
            </a:outerShdw>
          </a:effectLst>
        </p:spPr>
        <p:txBody>
          <a:bodyPr spcFirstLastPara="1" wrap="square" lIns="91425" tIns="91425" rIns="91425" bIns="91425" anchor="ctr" anchorCtr="0">
            <a:noAutofit/>
          </a:bodyPr>
          <a:lstStyle>
            <a:lvl1pPr marL="457200" marR="0" lvl="0" indent="-228600" algn="l" rtl="0">
              <a:lnSpc>
                <a:spcPct val="100000"/>
              </a:lnSpc>
              <a:spcBef>
                <a:spcPts val="280"/>
              </a:spcBef>
              <a:spcAft>
                <a:spcPts val="0"/>
              </a:spcAft>
              <a:buClr>
                <a:schemeClr val="accent1"/>
              </a:buClr>
              <a:buSzPts val="1400"/>
              <a:buFont typeface="Noto Sans Symbols"/>
              <a:buNone/>
              <a:defRPr sz="1400" b="0" i="0" u="none" strike="noStrike" cap="none">
                <a:solidFill>
                  <a:schemeClr val="lt1"/>
                </a:solidFill>
                <a:latin typeface="Century Gothic"/>
                <a:ea typeface="Century Gothic"/>
                <a:cs typeface="Century Gothic"/>
                <a:sym typeface="Century Gothic"/>
              </a:defRPr>
            </a:lvl1pPr>
            <a:lvl2pPr marL="914400" marR="0" lvl="1" indent="-228600" algn="l" rtl="0">
              <a:lnSpc>
                <a:spcPct val="100000"/>
              </a:lnSpc>
              <a:spcBef>
                <a:spcPts val="600"/>
              </a:spcBef>
              <a:spcAft>
                <a:spcPts val="0"/>
              </a:spcAft>
              <a:buClr>
                <a:schemeClr val="accent1"/>
              </a:buClr>
              <a:buSzPts val="1200"/>
              <a:buFont typeface="Noto Sans Symbols"/>
              <a:buNone/>
              <a:defRPr sz="1200" b="0" i="0" u="none" strike="noStrike" cap="none">
                <a:solidFill>
                  <a:schemeClr val="lt1"/>
                </a:solidFill>
                <a:latin typeface="Century Gothic"/>
                <a:ea typeface="Century Gothic"/>
                <a:cs typeface="Century Gothic"/>
                <a:sym typeface="Century Gothic"/>
              </a:defRPr>
            </a:lvl2pPr>
            <a:lvl3pPr marL="1371600" marR="0" lvl="2" indent="-228600" algn="l" rtl="0">
              <a:lnSpc>
                <a:spcPct val="100000"/>
              </a:lnSpc>
              <a:spcBef>
                <a:spcPts val="600"/>
              </a:spcBef>
              <a:spcAft>
                <a:spcPts val="0"/>
              </a:spcAft>
              <a:buClr>
                <a:schemeClr val="accent1"/>
              </a:buClr>
              <a:buSzPts val="1000"/>
              <a:buFont typeface="Noto Sans Symbols"/>
              <a:buNone/>
              <a:defRPr sz="1000" b="0" i="0" u="none" strike="noStrike" cap="none">
                <a:solidFill>
                  <a:schemeClr val="lt1"/>
                </a:solidFill>
                <a:latin typeface="Century Gothic"/>
                <a:ea typeface="Century Gothic"/>
                <a:cs typeface="Century Gothic"/>
                <a:sym typeface="Century Gothic"/>
              </a:defRPr>
            </a:lvl3pPr>
            <a:lvl4pPr marL="1828800" marR="0" lvl="3" indent="-228600" algn="l" rtl="0">
              <a:lnSpc>
                <a:spcPct val="100000"/>
              </a:lnSpc>
              <a:spcBef>
                <a:spcPts val="600"/>
              </a:spcBef>
              <a:spcAft>
                <a:spcPts val="0"/>
              </a:spcAft>
              <a:buClr>
                <a:schemeClr val="accent1"/>
              </a:buClr>
              <a:buSzPts val="900"/>
              <a:buFont typeface="Noto Sans Symbols"/>
              <a:buNone/>
              <a:defRPr sz="900" b="0" i="0" u="none" strike="noStrike" cap="none">
                <a:solidFill>
                  <a:schemeClr val="lt1"/>
                </a:solidFill>
                <a:latin typeface="Century Gothic"/>
                <a:ea typeface="Century Gothic"/>
                <a:cs typeface="Century Gothic"/>
                <a:sym typeface="Century Gothic"/>
              </a:defRPr>
            </a:lvl4pPr>
            <a:lvl5pPr marL="2286000" marR="0" lvl="4" indent="-228600" algn="l" rtl="0">
              <a:lnSpc>
                <a:spcPct val="100000"/>
              </a:lnSpc>
              <a:spcBef>
                <a:spcPts val="600"/>
              </a:spcBef>
              <a:spcAft>
                <a:spcPts val="0"/>
              </a:spcAft>
              <a:buClr>
                <a:schemeClr val="accent1"/>
              </a:buClr>
              <a:buSzPts val="900"/>
              <a:buFont typeface="Noto Sans Symbols"/>
              <a:buNone/>
              <a:defRPr sz="900" b="0" i="0" u="none" strike="noStrike" cap="none">
                <a:solidFill>
                  <a:schemeClr val="lt1"/>
                </a:solidFill>
                <a:latin typeface="Century Gothic"/>
                <a:ea typeface="Century Gothic"/>
                <a:cs typeface="Century Gothic"/>
                <a:sym typeface="Century Gothic"/>
              </a:defRPr>
            </a:lvl5pPr>
            <a:lvl6pPr marL="2743200" marR="0" lvl="5" indent="-228600" algn="l" rtl="0">
              <a:lnSpc>
                <a:spcPct val="100000"/>
              </a:lnSpc>
              <a:spcBef>
                <a:spcPts val="600"/>
              </a:spcBef>
              <a:spcAft>
                <a:spcPts val="0"/>
              </a:spcAft>
              <a:buClr>
                <a:schemeClr val="accent1"/>
              </a:buClr>
              <a:buSzPts val="900"/>
              <a:buFont typeface="Noto Sans Symbols"/>
              <a:buNone/>
              <a:defRPr sz="900" b="0" i="0" u="none" strike="noStrike" cap="none">
                <a:solidFill>
                  <a:schemeClr val="lt1"/>
                </a:solidFill>
                <a:latin typeface="Century Gothic"/>
                <a:ea typeface="Century Gothic"/>
                <a:cs typeface="Century Gothic"/>
                <a:sym typeface="Century Gothic"/>
              </a:defRPr>
            </a:lvl6pPr>
            <a:lvl7pPr marL="3200400" marR="0" lvl="6" indent="-228600" algn="l" rtl="0">
              <a:lnSpc>
                <a:spcPct val="100000"/>
              </a:lnSpc>
              <a:spcBef>
                <a:spcPts val="600"/>
              </a:spcBef>
              <a:spcAft>
                <a:spcPts val="0"/>
              </a:spcAft>
              <a:buClr>
                <a:schemeClr val="accent1"/>
              </a:buClr>
              <a:buSzPts val="900"/>
              <a:buFont typeface="Noto Sans Symbols"/>
              <a:buNone/>
              <a:defRPr sz="900" b="0" i="0" u="none" strike="noStrike" cap="none">
                <a:solidFill>
                  <a:schemeClr val="lt1"/>
                </a:solidFill>
                <a:latin typeface="Century Gothic"/>
                <a:ea typeface="Century Gothic"/>
                <a:cs typeface="Century Gothic"/>
                <a:sym typeface="Century Gothic"/>
              </a:defRPr>
            </a:lvl7pPr>
            <a:lvl8pPr marL="3657600" marR="0" lvl="7" indent="-228600" algn="l" rtl="0">
              <a:lnSpc>
                <a:spcPct val="100000"/>
              </a:lnSpc>
              <a:spcBef>
                <a:spcPts val="600"/>
              </a:spcBef>
              <a:spcAft>
                <a:spcPts val="0"/>
              </a:spcAft>
              <a:buClr>
                <a:schemeClr val="accent1"/>
              </a:buClr>
              <a:buSzPts val="900"/>
              <a:buFont typeface="Noto Sans Symbols"/>
              <a:buNone/>
              <a:defRPr sz="900" b="0" i="0" u="none" strike="noStrike" cap="none">
                <a:solidFill>
                  <a:schemeClr val="lt1"/>
                </a:solidFill>
                <a:latin typeface="Century Gothic"/>
                <a:ea typeface="Century Gothic"/>
                <a:cs typeface="Century Gothic"/>
                <a:sym typeface="Century Gothic"/>
              </a:defRPr>
            </a:lvl8pPr>
            <a:lvl9pPr marL="4114800" marR="0" lvl="8" indent="-228600" algn="l" rtl="0">
              <a:lnSpc>
                <a:spcPct val="100000"/>
              </a:lnSpc>
              <a:spcBef>
                <a:spcPts val="600"/>
              </a:spcBef>
              <a:spcAft>
                <a:spcPts val="600"/>
              </a:spcAft>
              <a:buClr>
                <a:schemeClr val="accent1"/>
              </a:buClr>
              <a:buSzPts val="900"/>
              <a:buFont typeface="Noto Sans Symbols"/>
              <a:buNone/>
              <a:defRPr sz="900" b="0" i="0" u="none" strike="noStrike" cap="none">
                <a:solidFill>
                  <a:schemeClr val="lt1"/>
                </a:solidFill>
                <a:latin typeface="Century Gothic"/>
                <a:ea typeface="Century Gothic"/>
                <a:cs typeface="Century Gothic"/>
                <a:sym typeface="Century Gothic"/>
              </a:defRPr>
            </a:lvl9pPr>
          </a:lstStyle>
          <a:p>
            <a:endParaRPr/>
          </a:p>
        </p:txBody>
      </p:sp>
      <p:sp>
        <p:nvSpPr>
          <p:cNvPr id="71" name="Google Shape;71;p127"/>
          <p:cNvSpPr txBox="1">
            <a:spLocks noGrp="1"/>
          </p:cNvSpPr>
          <p:nvPr>
            <p:ph type="dt" idx="10"/>
          </p:nvPr>
        </p:nvSpPr>
        <p:spPr>
          <a:xfrm>
            <a:off x="6911421" y="6041360"/>
            <a:ext cx="993300" cy="365100"/>
          </a:xfrm>
          <a:prstGeom prst="rect">
            <a:avLst/>
          </a:prstGeom>
          <a:noFill/>
          <a:ln>
            <a:noFill/>
          </a:ln>
        </p:spPr>
        <p:txBody>
          <a:bodyPr spcFirstLastPara="1" wrap="square" lIns="91425" tIns="91425" rIns="91425" bIns="91425" anchor="b" anchorCtr="0">
            <a:noAutofit/>
          </a:bodyPr>
          <a:lstStyle>
            <a:lvl1pPr marR="0" lvl="0" algn="r" rtl="0">
              <a:lnSpc>
                <a:spcPct val="100000"/>
              </a:lnSpc>
              <a:spcBef>
                <a:spcPts val="0"/>
              </a:spcBef>
              <a:spcAft>
                <a:spcPts val="0"/>
              </a:spcAft>
              <a:buClr>
                <a:schemeClr val="lt1"/>
              </a:buClr>
              <a:buSzPts val="900"/>
              <a:buFont typeface="Arial"/>
              <a:buNone/>
              <a:defRPr sz="9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72" name="Google Shape;72;p127"/>
          <p:cNvSpPr txBox="1">
            <a:spLocks noGrp="1"/>
          </p:cNvSpPr>
          <p:nvPr>
            <p:ph type="ftr" idx="11"/>
          </p:nvPr>
        </p:nvSpPr>
        <p:spPr>
          <a:xfrm>
            <a:off x="442797" y="6041360"/>
            <a:ext cx="6289500" cy="3651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chemeClr val="lt1"/>
              </a:buClr>
              <a:buSzPts val="900"/>
              <a:buFont typeface="Arial"/>
              <a:buNone/>
              <a:defRPr sz="9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73" name="Google Shape;73;p127"/>
          <p:cNvSpPr txBox="1">
            <a:spLocks noGrp="1"/>
          </p:cNvSpPr>
          <p:nvPr>
            <p:ph type="sldNum" idx="12"/>
          </p:nvPr>
        </p:nvSpPr>
        <p:spPr>
          <a:xfrm>
            <a:off x="7904584" y="5915887"/>
            <a:ext cx="796500" cy="490500"/>
          </a:xfrm>
          <a:prstGeom prst="rect">
            <a:avLst/>
          </a:prstGeom>
          <a:noFill/>
          <a:ln>
            <a:noFill/>
          </a:ln>
        </p:spPr>
        <p:txBody>
          <a:bodyPr spcFirstLastPara="1" wrap="square" lIns="91425" tIns="45700" rIns="91425" bIns="10800" anchor="b" anchorCtr="0">
            <a:noAutofit/>
          </a:bodyPr>
          <a:lstStyle>
            <a:lvl1pPr marL="0" marR="0" lvl="0" indent="0" algn="l" rtl="0">
              <a:lnSpc>
                <a:spcPct val="100000"/>
              </a:lnSpc>
              <a:spcBef>
                <a:spcPts val="0"/>
              </a:spcBef>
              <a:spcAft>
                <a:spcPts val="0"/>
              </a:spcAft>
              <a:buClr>
                <a:srgbClr val="000000"/>
              </a:buClr>
              <a:buSzPts val="600"/>
              <a:buFont typeface="Arial"/>
              <a:buNone/>
              <a:defRPr sz="2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600"/>
              <a:buFont typeface="Arial"/>
              <a:buNone/>
              <a:defRPr sz="2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600"/>
              <a:buFont typeface="Arial"/>
              <a:buNone/>
              <a:defRPr sz="2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600"/>
              <a:buFont typeface="Arial"/>
              <a:buNone/>
              <a:defRPr sz="2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600"/>
              <a:buFont typeface="Arial"/>
              <a:buNone/>
              <a:defRPr sz="2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600"/>
              <a:buFont typeface="Arial"/>
              <a:buNone/>
              <a:defRPr sz="2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600"/>
              <a:buFont typeface="Arial"/>
              <a:buNone/>
              <a:defRPr sz="2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600"/>
              <a:buFont typeface="Arial"/>
              <a:buNone/>
              <a:defRPr sz="2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600"/>
              <a:buFont typeface="Arial"/>
              <a:buNone/>
              <a:defRPr sz="2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4"/>
        <p:cNvGrpSpPr/>
        <p:nvPr/>
      </p:nvGrpSpPr>
      <p:grpSpPr>
        <a:xfrm>
          <a:off x="0" y="0"/>
          <a:ext cx="0" cy="0"/>
          <a:chOff x="0" y="0"/>
          <a:chExt cx="0" cy="0"/>
        </a:xfrm>
      </p:grpSpPr>
      <p:sp>
        <p:nvSpPr>
          <p:cNvPr id="75" name="Google Shape;75;p128"/>
          <p:cNvSpPr txBox="1">
            <a:spLocks noGrp="1"/>
          </p:cNvSpPr>
          <p:nvPr>
            <p:ph type="title"/>
          </p:nvPr>
        </p:nvSpPr>
        <p:spPr>
          <a:xfrm>
            <a:off x="809995" y="727520"/>
            <a:ext cx="3501600" cy="1617300"/>
          </a:xfrm>
          <a:prstGeom prst="rect">
            <a:avLst/>
          </a:prstGeom>
          <a:noFill/>
          <a:ln>
            <a:noFill/>
          </a:ln>
          <a:effectLst>
            <a:outerShdw blurRad="50799">
              <a:srgbClr val="000000">
                <a:alpha val="60000"/>
              </a:srgbClr>
            </a:outerShdw>
          </a:effectLst>
        </p:spPr>
        <p:txBody>
          <a:bodyPr spcFirstLastPara="1" wrap="square" lIns="91425" tIns="91425" rIns="91425" bIns="91425" anchor="b" anchorCtr="0">
            <a:noAutofit/>
          </a:bodyPr>
          <a:lstStyle>
            <a:lvl1pPr marR="0" lvl="0" algn="l" rtl="0">
              <a:lnSpc>
                <a:spcPct val="100000"/>
              </a:lnSpc>
              <a:spcBef>
                <a:spcPts val="0"/>
              </a:spcBef>
              <a:spcAft>
                <a:spcPts val="0"/>
              </a:spcAft>
              <a:buClr>
                <a:srgbClr val="FEFEFE"/>
              </a:buClr>
              <a:buSzPts val="2400"/>
              <a:buFont typeface="Century Gothic"/>
              <a:buNone/>
              <a:defRPr sz="2400" b="0" i="0" u="none" strike="noStrike" cap="none">
                <a:solidFill>
                  <a:srgbClr val="FEFEFE"/>
                </a:solidFill>
                <a:latin typeface="Century Gothic"/>
                <a:ea typeface="Century Gothic"/>
                <a:cs typeface="Century Gothic"/>
                <a:sym typeface="Century Gothic"/>
              </a:defRPr>
            </a:lvl1pPr>
            <a:lvl2pPr marR="0" lvl="1" algn="l" rtl="0">
              <a:lnSpc>
                <a:spcPct val="100000"/>
              </a:lnSpc>
              <a:spcBef>
                <a:spcPts val="0"/>
              </a:spcBef>
              <a:spcAft>
                <a:spcPts val="0"/>
              </a:spcAft>
              <a:buClr>
                <a:schemeClr val="lt2"/>
              </a:buClr>
              <a:buSzPts val="1800"/>
              <a:buFont typeface="Arial"/>
              <a:buNone/>
              <a:defRPr sz="1800" b="0" i="0" u="none" strike="noStrike" cap="none">
                <a:solidFill>
                  <a:schemeClr val="lt2"/>
                </a:solidFill>
                <a:latin typeface="Arial"/>
                <a:ea typeface="Arial"/>
                <a:cs typeface="Arial"/>
                <a:sym typeface="Arial"/>
              </a:defRPr>
            </a:lvl2pPr>
            <a:lvl3pPr marR="0" lvl="2" algn="l" rtl="0">
              <a:lnSpc>
                <a:spcPct val="100000"/>
              </a:lnSpc>
              <a:spcBef>
                <a:spcPts val="0"/>
              </a:spcBef>
              <a:spcAft>
                <a:spcPts val="0"/>
              </a:spcAft>
              <a:buClr>
                <a:schemeClr val="lt2"/>
              </a:buClr>
              <a:buSzPts val="1800"/>
              <a:buFont typeface="Arial"/>
              <a:buNone/>
              <a:defRPr sz="1800" b="0" i="0" u="none" strike="noStrike" cap="none">
                <a:solidFill>
                  <a:schemeClr val="lt2"/>
                </a:solidFill>
                <a:latin typeface="Arial"/>
                <a:ea typeface="Arial"/>
                <a:cs typeface="Arial"/>
                <a:sym typeface="Arial"/>
              </a:defRPr>
            </a:lvl3pPr>
            <a:lvl4pPr marR="0" lvl="3" algn="l" rtl="0">
              <a:lnSpc>
                <a:spcPct val="100000"/>
              </a:lnSpc>
              <a:spcBef>
                <a:spcPts val="0"/>
              </a:spcBef>
              <a:spcAft>
                <a:spcPts val="0"/>
              </a:spcAft>
              <a:buClr>
                <a:schemeClr val="lt2"/>
              </a:buClr>
              <a:buSzPts val="1800"/>
              <a:buFont typeface="Arial"/>
              <a:buNone/>
              <a:defRPr sz="1800" b="0" i="0" u="none" strike="noStrike" cap="none">
                <a:solidFill>
                  <a:schemeClr val="lt2"/>
                </a:solidFill>
                <a:latin typeface="Arial"/>
                <a:ea typeface="Arial"/>
                <a:cs typeface="Arial"/>
                <a:sym typeface="Arial"/>
              </a:defRPr>
            </a:lvl4pPr>
            <a:lvl5pPr marR="0" lvl="4" algn="l" rtl="0">
              <a:lnSpc>
                <a:spcPct val="100000"/>
              </a:lnSpc>
              <a:spcBef>
                <a:spcPts val="0"/>
              </a:spcBef>
              <a:spcAft>
                <a:spcPts val="0"/>
              </a:spcAft>
              <a:buClr>
                <a:schemeClr val="lt2"/>
              </a:buClr>
              <a:buSzPts val="1800"/>
              <a:buFont typeface="Arial"/>
              <a:buNone/>
              <a:defRPr sz="1800" b="0" i="0" u="none" strike="noStrike" cap="none">
                <a:solidFill>
                  <a:schemeClr val="lt2"/>
                </a:solidFill>
                <a:latin typeface="Arial"/>
                <a:ea typeface="Arial"/>
                <a:cs typeface="Arial"/>
                <a:sym typeface="Arial"/>
              </a:defRPr>
            </a:lvl5pPr>
            <a:lvl6pPr marR="0" lvl="5" algn="l" rtl="0">
              <a:lnSpc>
                <a:spcPct val="100000"/>
              </a:lnSpc>
              <a:spcBef>
                <a:spcPts val="0"/>
              </a:spcBef>
              <a:spcAft>
                <a:spcPts val="0"/>
              </a:spcAft>
              <a:buClr>
                <a:schemeClr val="lt2"/>
              </a:buClr>
              <a:buSzPts val="1800"/>
              <a:buFont typeface="Arial"/>
              <a:buNone/>
              <a:defRPr sz="1800" b="0" i="0" u="none" strike="noStrike" cap="none">
                <a:solidFill>
                  <a:schemeClr val="lt2"/>
                </a:solidFill>
                <a:latin typeface="Arial"/>
                <a:ea typeface="Arial"/>
                <a:cs typeface="Arial"/>
                <a:sym typeface="Arial"/>
              </a:defRPr>
            </a:lvl6pPr>
            <a:lvl7pPr marR="0" lvl="6" algn="l" rtl="0">
              <a:lnSpc>
                <a:spcPct val="100000"/>
              </a:lnSpc>
              <a:spcBef>
                <a:spcPts val="0"/>
              </a:spcBef>
              <a:spcAft>
                <a:spcPts val="0"/>
              </a:spcAft>
              <a:buClr>
                <a:schemeClr val="lt2"/>
              </a:buClr>
              <a:buSzPts val="1800"/>
              <a:buFont typeface="Arial"/>
              <a:buNone/>
              <a:defRPr sz="1800" b="0" i="0" u="none" strike="noStrike" cap="none">
                <a:solidFill>
                  <a:schemeClr val="lt2"/>
                </a:solidFill>
                <a:latin typeface="Arial"/>
                <a:ea typeface="Arial"/>
                <a:cs typeface="Arial"/>
                <a:sym typeface="Arial"/>
              </a:defRPr>
            </a:lvl7pPr>
            <a:lvl8pPr marR="0" lvl="7" algn="l" rtl="0">
              <a:lnSpc>
                <a:spcPct val="100000"/>
              </a:lnSpc>
              <a:spcBef>
                <a:spcPts val="0"/>
              </a:spcBef>
              <a:spcAft>
                <a:spcPts val="0"/>
              </a:spcAft>
              <a:buClr>
                <a:schemeClr val="lt2"/>
              </a:buClr>
              <a:buSzPts val="1800"/>
              <a:buFont typeface="Arial"/>
              <a:buNone/>
              <a:defRPr sz="1800" b="0" i="0" u="none" strike="noStrike" cap="none">
                <a:solidFill>
                  <a:schemeClr val="lt2"/>
                </a:solidFill>
                <a:latin typeface="Arial"/>
                <a:ea typeface="Arial"/>
                <a:cs typeface="Arial"/>
                <a:sym typeface="Arial"/>
              </a:defRPr>
            </a:lvl8pPr>
            <a:lvl9pPr marR="0" lvl="8" algn="l" rtl="0">
              <a:lnSpc>
                <a:spcPct val="100000"/>
              </a:lnSpc>
              <a:spcBef>
                <a:spcPts val="0"/>
              </a:spcBef>
              <a:spcAft>
                <a:spcPts val="0"/>
              </a:spcAft>
              <a:buClr>
                <a:schemeClr val="lt2"/>
              </a:buClr>
              <a:buSzPts val="1800"/>
              <a:buFont typeface="Arial"/>
              <a:buNone/>
              <a:defRPr sz="1800" b="0" i="0" u="none" strike="noStrike" cap="none">
                <a:solidFill>
                  <a:schemeClr val="lt2"/>
                </a:solidFill>
                <a:latin typeface="Arial"/>
                <a:ea typeface="Arial"/>
                <a:cs typeface="Arial"/>
                <a:sym typeface="Arial"/>
              </a:defRPr>
            </a:lvl9pPr>
          </a:lstStyle>
          <a:p>
            <a:endParaRPr/>
          </a:p>
        </p:txBody>
      </p:sp>
      <p:sp>
        <p:nvSpPr>
          <p:cNvPr id="76" name="Google Shape;76;p128"/>
          <p:cNvSpPr>
            <a:spLocks noGrp="1"/>
          </p:cNvSpPr>
          <p:nvPr>
            <p:ph type="pic" idx="2"/>
          </p:nvPr>
        </p:nvSpPr>
        <p:spPr>
          <a:xfrm>
            <a:off x="4573587" y="0"/>
            <a:ext cx="4570500" cy="6858000"/>
          </a:xfrm>
          <a:prstGeom prst="rect">
            <a:avLst/>
          </a:prstGeom>
          <a:noFill/>
          <a:ln w="9525" cap="flat" cmpd="sng">
            <a:solidFill>
              <a:schemeClr val="lt2"/>
            </a:solidFill>
            <a:prstDash val="solid"/>
            <a:round/>
            <a:headEnd type="none" w="sm" len="sm"/>
            <a:tailEnd type="none" w="sm" len="sm"/>
          </a:ln>
          <a:effectLst>
            <a:outerShdw blurRad="50799">
              <a:srgbClr val="000000">
                <a:alpha val="40000"/>
              </a:srgbClr>
            </a:outerShdw>
          </a:effectLst>
        </p:spPr>
        <p:txBody>
          <a:bodyPr spcFirstLastPara="1" wrap="square" lIns="91425" tIns="91425" rIns="91425" bIns="91425" anchor="t" anchorCtr="0">
            <a:noAutofit/>
          </a:bodyPr>
          <a:lstStyle>
            <a:lvl1pPr marR="0" lvl="0" algn="ctr" rtl="0">
              <a:lnSpc>
                <a:spcPct val="100000"/>
              </a:lnSpc>
              <a:spcBef>
                <a:spcPts val="280"/>
              </a:spcBef>
              <a:spcAft>
                <a:spcPts val="0"/>
              </a:spcAft>
              <a:buClr>
                <a:schemeClr val="accent1"/>
              </a:buClr>
              <a:buSzPts val="1400"/>
              <a:buFont typeface="Noto Sans Symbols"/>
              <a:buNone/>
              <a:defRPr sz="1400" b="0" i="0" u="none" strike="noStrike" cap="none">
                <a:solidFill>
                  <a:schemeClr val="lt1"/>
                </a:solidFill>
                <a:latin typeface="Century Gothic"/>
                <a:ea typeface="Century Gothic"/>
                <a:cs typeface="Century Gothic"/>
                <a:sym typeface="Century Gothic"/>
              </a:defRPr>
            </a:lvl1pPr>
            <a:lvl2pPr marR="0" lvl="1" algn="l" rtl="0">
              <a:lnSpc>
                <a:spcPct val="100000"/>
              </a:lnSpc>
              <a:spcBef>
                <a:spcPts val="600"/>
              </a:spcBef>
              <a:spcAft>
                <a:spcPts val="0"/>
              </a:spcAft>
              <a:buClr>
                <a:schemeClr val="accent1"/>
              </a:buClr>
              <a:buSzPts val="1600"/>
              <a:buFont typeface="Noto Sans Symbols"/>
              <a:buChar char="○"/>
              <a:defRPr sz="1600" b="0" i="0" u="none" strike="noStrike" cap="none">
                <a:solidFill>
                  <a:schemeClr val="lt1"/>
                </a:solidFill>
                <a:latin typeface="Century Gothic"/>
                <a:ea typeface="Century Gothic"/>
                <a:cs typeface="Century Gothic"/>
                <a:sym typeface="Century Gothic"/>
              </a:defRPr>
            </a:lvl2pPr>
            <a:lvl3pPr marR="0" lvl="2" algn="l" rtl="0">
              <a:lnSpc>
                <a:spcPct val="100000"/>
              </a:lnSpc>
              <a:spcBef>
                <a:spcPts val="600"/>
              </a:spcBef>
              <a:spcAft>
                <a:spcPts val="0"/>
              </a:spcAft>
              <a:buClr>
                <a:schemeClr val="accent1"/>
              </a:buClr>
              <a:buSzPts val="1400"/>
              <a:buFont typeface="Noto Sans Symbols"/>
              <a:buChar char="○"/>
              <a:defRPr sz="1400" b="0" i="0" u="none" strike="noStrike" cap="none">
                <a:solidFill>
                  <a:schemeClr val="lt1"/>
                </a:solidFill>
                <a:latin typeface="Century Gothic"/>
                <a:ea typeface="Century Gothic"/>
                <a:cs typeface="Century Gothic"/>
                <a:sym typeface="Century Gothic"/>
              </a:defRPr>
            </a:lvl3pPr>
            <a:lvl4pPr marR="0" lvl="3" algn="l" rtl="0">
              <a:lnSpc>
                <a:spcPct val="100000"/>
              </a:lnSpc>
              <a:spcBef>
                <a:spcPts val="600"/>
              </a:spcBef>
              <a:spcAft>
                <a:spcPts val="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4pPr>
            <a:lvl5pPr marR="0" lvl="4" algn="l" rtl="0">
              <a:lnSpc>
                <a:spcPct val="100000"/>
              </a:lnSpc>
              <a:spcBef>
                <a:spcPts val="600"/>
              </a:spcBef>
              <a:spcAft>
                <a:spcPts val="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5pPr>
            <a:lvl6pPr marR="0" lvl="5" algn="l" rtl="0">
              <a:lnSpc>
                <a:spcPct val="100000"/>
              </a:lnSpc>
              <a:spcBef>
                <a:spcPts val="600"/>
              </a:spcBef>
              <a:spcAft>
                <a:spcPts val="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6pPr>
            <a:lvl7pPr marR="0" lvl="6" algn="l" rtl="0">
              <a:lnSpc>
                <a:spcPct val="100000"/>
              </a:lnSpc>
              <a:spcBef>
                <a:spcPts val="600"/>
              </a:spcBef>
              <a:spcAft>
                <a:spcPts val="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7pPr>
            <a:lvl8pPr marR="0" lvl="7" algn="l" rtl="0">
              <a:lnSpc>
                <a:spcPct val="100000"/>
              </a:lnSpc>
              <a:spcBef>
                <a:spcPts val="600"/>
              </a:spcBef>
              <a:spcAft>
                <a:spcPts val="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8pPr>
            <a:lvl9pPr marR="0" lvl="8" algn="l" rtl="0">
              <a:lnSpc>
                <a:spcPct val="100000"/>
              </a:lnSpc>
              <a:spcBef>
                <a:spcPts val="600"/>
              </a:spcBef>
              <a:spcAft>
                <a:spcPts val="60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9pPr>
          </a:lstStyle>
          <a:p>
            <a:endParaRPr/>
          </a:p>
        </p:txBody>
      </p:sp>
      <p:sp>
        <p:nvSpPr>
          <p:cNvPr id="77" name="Google Shape;77;p128"/>
          <p:cNvSpPr txBox="1">
            <a:spLocks noGrp="1"/>
          </p:cNvSpPr>
          <p:nvPr>
            <p:ph type="body" idx="1"/>
          </p:nvPr>
        </p:nvSpPr>
        <p:spPr>
          <a:xfrm>
            <a:off x="809995" y="2344683"/>
            <a:ext cx="3501600" cy="3516300"/>
          </a:xfrm>
          <a:prstGeom prst="rect">
            <a:avLst/>
          </a:prstGeom>
          <a:noFill/>
          <a:ln>
            <a:noFill/>
          </a:ln>
          <a:effectLst>
            <a:outerShdw blurRad="50799">
              <a:srgbClr val="000000">
                <a:alpha val="40000"/>
              </a:srgbClr>
            </a:outerShdw>
          </a:effectLst>
        </p:spPr>
        <p:txBody>
          <a:bodyPr spcFirstLastPara="1" wrap="square" lIns="91425" tIns="91425" rIns="91425" bIns="91425" anchor="t" anchorCtr="0">
            <a:noAutofit/>
          </a:bodyPr>
          <a:lstStyle>
            <a:lvl1pPr marL="457200" marR="0" lvl="0" indent="-228600" algn="l" rtl="0">
              <a:lnSpc>
                <a:spcPct val="100000"/>
              </a:lnSpc>
              <a:spcBef>
                <a:spcPts val="240"/>
              </a:spcBef>
              <a:spcAft>
                <a:spcPts val="0"/>
              </a:spcAft>
              <a:buClr>
                <a:schemeClr val="accent1"/>
              </a:buClr>
              <a:buSzPts val="1200"/>
              <a:buFont typeface="Noto Sans Symbols"/>
              <a:buNone/>
              <a:defRPr sz="1200" b="0" i="0" u="none" strike="noStrike" cap="none">
                <a:solidFill>
                  <a:schemeClr val="lt1"/>
                </a:solidFill>
                <a:latin typeface="Century Gothic"/>
                <a:ea typeface="Century Gothic"/>
                <a:cs typeface="Century Gothic"/>
                <a:sym typeface="Century Gothic"/>
              </a:defRPr>
            </a:lvl1pPr>
            <a:lvl2pPr marL="914400" marR="0" lvl="1" indent="-228600" algn="l" rtl="0">
              <a:lnSpc>
                <a:spcPct val="100000"/>
              </a:lnSpc>
              <a:spcBef>
                <a:spcPts val="600"/>
              </a:spcBef>
              <a:spcAft>
                <a:spcPts val="0"/>
              </a:spcAft>
              <a:buClr>
                <a:schemeClr val="accent1"/>
              </a:buClr>
              <a:buSzPts val="1200"/>
              <a:buFont typeface="Noto Sans Symbols"/>
              <a:buNone/>
              <a:defRPr sz="1200" b="0" i="0" u="none" strike="noStrike" cap="none">
                <a:solidFill>
                  <a:schemeClr val="lt1"/>
                </a:solidFill>
                <a:latin typeface="Century Gothic"/>
                <a:ea typeface="Century Gothic"/>
                <a:cs typeface="Century Gothic"/>
                <a:sym typeface="Century Gothic"/>
              </a:defRPr>
            </a:lvl2pPr>
            <a:lvl3pPr marL="1371600" marR="0" lvl="2" indent="-228600" algn="l" rtl="0">
              <a:lnSpc>
                <a:spcPct val="100000"/>
              </a:lnSpc>
              <a:spcBef>
                <a:spcPts val="600"/>
              </a:spcBef>
              <a:spcAft>
                <a:spcPts val="0"/>
              </a:spcAft>
              <a:buClr>
                <a:schemeClr val="accent1"/>
              </a:buClr>
              <a:buSzPts val="1000"/>
              <a:buFont typeface="Noto Sans Symbols"/>
              <a:buNone/>
              <a:defRPr sz="1000" b="0" i="0" u="none" strike="noStrike" cap="none">
                <a:solidFill>
                  <a:schemeClr val="lt1"/>
                </a:solidFill>
                <a:latin typeface="Century Gothic"/>
                <a:ea typeface="Century Gothic"/>
                <a:cs typeface="Century Gothic"/>
                <a:sym typeface="Century Gothic"/>
              </a:defRPr>
            </a:lvl3pPr>
            <a:lvl4pPr marL="1828800" marR="0" lvl="3" indent="-228600" algn="l" rtl="0">
              <a:lnSpc>
                <a:spcPct val="100000"/>
              </a:lnSpc>
              <a:spcBef>
                <a:spcPts val="600"/>
              </a:spcBef>
              <a:spcAft>
                <a:spcPts val="0"/>
              </a:spcAft>
              <a:buClr>
                <a:schemeClr val="accent1"/>
              </a:buClr>
              <a:buSzPts val="900"/>
              <a:buFont typeface="Noto Sans Symbols"/>
              <a:buNone/>
              <a:defRPr sz="900" b="0" i="0" u="none" strike="noStrike" cap="none">
                <a:solidFill>
                  <a:schemeClr val="lt1"/>
                </a:solidFill>
                <a:latin typeface="Century Gothic"/>
                <a:ea typeface="Century Gothic"/>
                <a:cs typeface="Century Gothic"/>
                <a:sym typeface="Century Gothic"/>
              </a:defRPr>
            </a:lvl4pPr>
            <a:lvl5pPr marL="2286000" marR="0" lvl="4" indent="-228600" algn="l" rtl="0">
              <a:lnSpc>
                <a:spcPct val="100000"/>
              </a:lnSpc>
              <a:spcBef>
                <a:spcPts val="600"/>
              </a:spcBef>
              <a:spcAft>
                <a:spcPts val="0"/>
              </a:spcAft>
              <a:buClr>
                <a:schemeClr val="accent1"/>
              </a:buClr>
              <a:buSzPts val="900"/>
              <a:buFont typeface="Noto Sans Symbols"/>
              <a:buNone/>
              <a:defRPr sz="900" b="0" i="0" u="none" strike="noStrike" cap="none">
                <a:solidFill>
                  <a:schemeClr val="lt1"/>
                </a:solidFill>
                <a:latin typeface="Century Gothic"/>
                <a:ea typeface="Century Gothic"/>
                <a:cs typeface="Century Gothic"/>
                <a:sym typeface="Century Gothic"/>
              </a:defRPr>
            </a:lvl5pPr>
            <a:lvl6pPr marL="2743200" marR="0" lvl="5" indent="-228600" algn="l" rtl="0">
              <a:lnSpc>
                <a:spcPct val="100000"/>
              </a:lnSpc>
              <a:spcBef>
                <a:spcPts val="600"/>
              </a:spcBef>
              <a:spcAft>
                <a:spcPts val="0"/>
              </a:spcAft>
              <a:buClr>
                <a:schemeClr val="accent1"/>
              </a:buClr>
              <a:buSzPts val="900"/>
              <a:buFont typeface="Noto Sans Symbols"/>
              <a:buNone/>
              <a:defRPr sz="900" b="0" i="0" u="none" strike="noStrike" cap="none">
                <a:solidFill>
                  <a:schemeClr val="lt1"/>
                </a:solidFill>
                <a:latin typeface="Century Gothic"/>
                <a:ea typeface="Century Gothic"/>
                <a:cs typeface="Century Gothic"/>
                <a:sym typeface="Century Gothic"/>
              </a:defRPr>
            </a:lvl6pPr>
            <a:lvl7pPr marL="3200400" marR="0" lvl="6" indent="-228600" algn="l" rtl="0">
              <a:lnSpc>
                <a:spcPct val="100000"/>
              </a:lnSpc>
              <a:spcBef>
                <a:spcPts val="600"/>
              </a:spcBef>
              <a:spcAft>
                <a:spcPts val="0"/>
              </a:spcAft>
              <a:buClr>
                <a:schemeClr val="accent1"/>
              </a:buClr>
              <a:buSzPts val="900"/>
              <a:buFont typeface="Noto Sans Symbols"/>
              <a:buNone/>
              <a:defRPr sz="900" b="0" i="0" u="none" strike="noStrike" cap="none">
                <a:solidFill>
                  <a:schemeClr val="lt1"/>
                </a:solidFill>
                <a:latin typeface="Century Gothic"/>
                <a:ea typeface="Century Gothic"/>
                <a:cs typeface="Century Gothic"/>
                <a:sym typeface="Century Gothic"/>
              </a:defRPr>
            </a:lvl7pPr>
            <a:lvl8pPr marL="3657600" marR="0" lvl="7" indent="-228600" algn="l" rtl="0">
              <a:lnSpc>
                <a:spcPct val="100000"/>
              </a:lnSpc>
              <a:spcBef>
                <a:spcPts val="600"/>
              </a:spcBef>
              <a:spcAft>
                <a:spcPts val="0"/>
              </a:spcAft>
              <a:buClr>
                <a:schemeClr val="accent1"/>
              </a:buClr>
              <a:buSzPts val="900"/>
              <a:buFont typeface="Noto Sans Symbols"/>
              <a:buNone/>
              <a:defRPr sz="900" b="0" i="0" u="none" strike="noStrike" cap="none">
                <a:solidFill>
                  <a:schemeClr val="lt1"/>
                </a:solidFill>
                <a:latin typeface="Century Gothic"/>
                <a:ea typeface="Century Gothic"/>
                <a:cs typeface="Century Gothic"/>
                <a:sym typeface="Century Gothic"/>
              </a:defRPr>
            </a:lvl8pPr>
            <a:lvl9pPr marL="4114800" marR="0" lvl="8" indent="-228600" algn="l" rtl="0">
              <a:lnSpc>
                <a:spcPct val="100000"/>
              </a:lnSpc>
              <a:spcBef>
                <a:spcPts val="600"/>
              </a:spcBef>
              <a:spcAft>
                <a:spcPts val="600"/>
              </a:spcAft>
              <a:buClr>
                <a:schemeClr val="accent1"/>
              </a:buClr>
              <a:buSzPts val="900"/>
              <a:buFont typeface="Noto Sans Symbols"/>
              <a:buNone/>
              <a:defRPr sz="900" b="0" i="0" u="none" strike="noStrike" cap="none">
                <a:solidFill>
                  <a:schemeClr val="lt1"/>
                </a:solidFill>
                <a:latin typeface="Century Gothic"/>
                <a:ea typeface="Century Gothic"/>
                <a:cs typeface="Century Gothic"/>
                <a:sym typeface="Century Gothic"/>
              </a:defRPr>
            </a:lvl9pPr>
          </a:lstStyle>
          <a:p>
            <a:endParaRPr/>
          </a:p>
        </p:txBody>
      </p:sp>
      <p:sp>
        <p:nvSpPr>
          <p:cNvPr id="78" name="Google Shape;78;p128"/>
          <p:cNvSpPr txBox="1">
            <a:spLocks noGrp="1"/>
          </p:cNvSpPr>
          <p:nvPr>
            <p:ph type="dt" idx="10"/>
          </p:nvPr>
        </p:nvSpPr>
        <p:spPr>
          <a:xfrm>
            <a:off x="2914357" y="6041360"/>
            <a:ext cx="732600" cy="365100"/>
          </a:xfrm>
          <a:prstGeom prst="rect">
            <a:avLst/>
          </a:prstGeom>
          <a:noFill/>
          <a:ln>
            <a:noFill/>
          </a:ln>
        </p:spPr>
        <p:txBody>
          <a:bodyPr spcFirstLastPara="1" wrap="square" lIns="91425" tIns="91425" rIns="91425" bIns="91425" anchor="b" anchorCtr="0">
            <a:noAutofit/>
          </a:bodyPr>
          <a:lstStyle>
            <a:lvl1pPr marR="0" lvl="0" algn="r" rtl="0">
              <a:lnSpc>
                <a:spcPct val="100000"/>
              </a:lnSpc>
              <a:spcBef>
                <a:spcPts val="0"/>
              </a:spcBef>
              <a:spcAft>
                <a:spcPts val="0"/>
              </a:spcAft>
              <a:buClr>
                <a:schemeClr val="lt1"/>
              </a:buClr>
              <a:buSzPts val="900"/>
              <a:buFont typeface="Arial"/>
              <a:buNone/>
              <a:defRPr sz="9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79" name="Google Shape;79;p128"/>
          <p:cNvSpPr txBox="1">
            <a:spLocks noGrp="1"/>
          </p:cNvSpPr>
          <p:nvPr>
            <p:ph type="ftr" idx="11"/>
          </p:nvPr>
        </p:nvSpPr>
        <p:spPr>
          <a:xfrm>
            <a:off x="442797" y="6041360"/>
            <a:ext cx="2471700" cy="3651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chemeClr val="lt1"/>
              </a:buClr>
              <a:buSzPts val="900"/>
              <a:buFont typeface="Arial"/>
              <a:buNone/>
              <a:defRPr sz="9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80" name="Google Shape;80;p128"/>
          <p:cNvSpPr txBox="1">
            <a:spLocks noGrp="1"/>
          </p:cNvSpPr>
          <p:nvPr>
            <p:ph type="sldNum" idx="12"/>
          </p:nvPr>
        </p:nvSpPr>
        <p:spPr>
          <a:xfrm>
            <a:off x="3647017" y="5915887"/>
            <a:ext cx="796500" cy="490500"/>
          </a:xfrm>
          <a:prstGeom prst="rect">
            <a:avLst/>
          </a:prstGeom>
          <a:noFill/>
          <a:ln>
            <a:noFill/>
          </a:ln>
        </p:spPr>
        <p:txBody>
          <a:bodyPr spcFirstLastPara="1" wrap="square" lIns="91425" tIns="45700" rIns="91425" bIns="10800" anchor="b" anchorCtr="0">
            <a:noAutofit/>
          </a:bodyPr>
          <a:lstStyle>
            <a:lvl1pPr marL="0" marR="0" lvl="0" indent="0" algn="l" rtl="0">
              <a:lnSpc>
                <a:spcPct val="100000"/>
              </a:lnSpc>
              <a:spcBef>
                <a:spcPts val="0"/>
              </a:spcBef>
              <a:spcAft>
                <a:spcPts val="0"/>
              </a:spcAft>
              <a:buClr>
                <a:srgbClr val="000000"/>
              </a:buClr>
              <a:buSzPts val="600"/>
              <a:buFont typeface="Arial"/>
              <a:buNone/>
              <a:defRPr sz="2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600"/>
              <a:buFont typeface="Arial"/>
              <a:buNone/>
              <a:defRPr sz="2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600"/>
              <a:buFont typeface="Arial"/>
              <a:buNone/>
              <a:defRPr sz="2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600"/>
              <a:buFont typeface="Arial"/>
              <a:buNone/>
              <a:defRPr sz="2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600"/>
              <a:buFont typeface="Arial"/>
              <a:buNone/>
              <a:defRPr sz="2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600"/>
              <a:buFont typeface="Arial"/>
              <a:buNone/>
              <a:defRPr sz="2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600"/>
              <a:buFont typeface="Arial"/>
              <a:buNone/>
              <a:defRPr sz="2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600"/>
              <a:buFont typeface="Arial"/>
              <a:buNone/>
              <a:defRPr sz="2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600"/>
              <a:buFont typeface="Arial"/>
              <a:buNone/>
              <a:defRPr sz="2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11"/>
        <p:cNvGrpSpPr/>
        <p:nvPr/>
      </p:nvGrpSpPr>
      <p:grpSpPr>
        <a:xfrm>
          <a:off x="0" y="0"/>
          <a:ext cx="0" cy="0"/>
          <a:chOff x="0" y="0"/>
          <a:chExt cx="0" cy="0"/>
        </a:xfrm>
      </p:grpSpPr>
      <p:sp>
        <p:nvSpPr>
          <p:cNvPr id="12" name="Google Shape;12;p119"/>
          <p:cNvSpPr txBox="1">
            <a:spLocks noGrp="1"/>
          </p:cNvSpPr>
          <p:nvPr>
            <p:ph type="title"/>
          </p:nvPr>
        </p:nvSpPr>
        <p:spPr>
          <a:xfrm>
            <a:off x="809997" y="447187"/>
            <a:ext cx="7524000" cy="970500"/>
          </a:xfrm>
          <a:prstGeom prst="rect">
            <a:avLst/>
          </a:prstGeom>
          <a:noFill/>
          <a:ln>
            <a:noFill/>
          </a:ln>
          <a:effectLst>
            <a:outerShdw blurRad="50799">
              <a:srgbClr val="000000">
                <a:alpha val="60000"/>
              </a:srgbClr>
            </a:outerShdw>
          </a:effectLst>
        </p:spPr>
        <p:txBody>
          <a:bodyPr spcFirstLastPara="1" wrap="square" lIns="91425" tIns="91425" rIns="91425" bIns="91425" anchor="b" anchorCtr="0">
            <a:noAutofit/>
          </a:bodyPr>
          <a:lstStyle>
            <a:lvl1pPr marR="0" lvl="0" algn="l" rtl="0">
              <a:lnSpc>
                <a:spcPct val="100000"/>
              </a:lnSpc>
              <a:spcBef>
                <a:spcPts val="0"/>
              </a:spcBef>
              <a:spcAft>
                <a:spcPts val="0"/>
              </a:spcAft>
              <a:buClr>
                <a:srgbClr val="FEFEFE"/>
              </a:buClr>
              <a:buSzPts val="4000"/>
              <a:buFont typeface="Century Gothic"/>
              <a:buNone/>
              <a:defRPr sz="4000" b="1" i="0" u="none" strike="noStrike" cap="none">
                <a:solidFill>
                  <a:srgbClr val="FEFEFE"/>
                </a:solidFill>
                <a:latin typeface="Century Gothic"/>
                <a:ea typeface="Century Gothic"/>
                <a:cs typeface="Century Gothic"/>
                <a:sym typeface="Century Gothic"/>
              </a:defRPr>
            </a:lvl1pPr>
            <a:lvl2pPr marR="0" lvl="1" algn="l" rtl="0">
              <a:lnSpc>
                <a:spcPct val="100000"/>
              </a:lnSpc>
              <a:spcBef>
                <a:spcPts val="0"/>
              </a:spcBef>
              <a:spcAft>
                <a:spcPts val="0"/>
              </a:spcAft>
              <a:buClr>
                <a:schemeClr val="lt2"/>
              </a:buClr>
              <a:buSzPts val="1800"/>
              <a:buFont typeface="Arial"/>
              <a:buNone/>
              <a:defRPr sz="1800" b="0" i="0" u="none" strike="noStrike" cap="none">
                <a:solidFill>
                  <a:schemeClr val="lt2"/>
                </a:solidFill>
                <a:latin typeface="Arial"/>
                <a:ea typeface="Arial"/>
                <a:cs typeface="Arial"/>
                <a:sym typeface="Arial"/>
              </a:defRPr>
            </a:lvl2pPr>
            <a:lvl3pPr marR="0" lvl="2" algn="l" rtl="0">
              <a:lnSpc>
                <a:spcPct val="100000"/>
              </a:lnSpc>
              <a:spcBef>
                <a:spcPts val="0"/>
              </a:spcBef>
              <a:spcAft>
                <a:spcPts val="0"/>
              </a:spcAft>
              <a:buClr>
                <a:schemeClr val="lt2"/>
              </a:buClr>
              <a:buSzPts val="1800"/>
              <a:buFont typeface="Arial"/>
              <a:buNone/>
              <a:defRPr sz="1800" b="0" i="0" u="none" strike="noStrike" cap="none">
                <a:solidFill>
                  <a:schemeClr val="lt2"/>
                </a:solidFill>
                <a:latin typeface="Arial"/>
                <a:ea typeface="Arial"/>
                <a:cs typeface="Arial"/>
                <a:sym typeface="Arial"/>
              </a:defRPr>
            </a:lvl3pPr>
            <a:lvl4pPr marR="0" lvl="3" algn="l" rtl="0">
              <a:lnSpc>
                <a:spcPct val="100000"/>
              </a:lnSpc>
              <a:spcBef>
                <a:spcPts val="0"/>
              </a:spcBef>
              <a:spcAft>
                <a:spcPts val="0"/>
              </a:spcAft>
              <a:buClr>
                <a:schemeClr val="lt2"/>
              </a:buClr>
              <a:buSzPts val="1800"/>
              <a:buFont typeface="Arial"/>
              <a:buNone/>
              <a:defRPr sz="1800" b="0" i="0" u="none" strike="noStrike" cap="none">
                <a:solidFill>
                  <a:schemeClr val="lt2"/>
                </a:solidFill>
                <a:latin typeface="Arial"/>
                <a:ea typeface="Arial"/>
                <a:cs typeface="Arial"/>
                <a:sym typeface="Arial"/>
              </a:defRPr>
            </a:lvl4pPr>
            <a:lvl5pPr marR="0" lvl="4" algn="l" rtl="0">
              <a:lnSpc>
                <a:spcPct val="100000"/>
              </a:lnSpc>
              <a:spcBef>
                <a:spcPts val="0"/>
              </a:spcBef>
              <a:spcAft>
                <a:spcPts val="0"/>
              </a:spcAft>
              <a:buClr>
                <a:schemeClr val="lt2"/>
              </a:buClr>
              <a:buSzPts val="1800"/>
              <a:buFont typeface="Arial"/>
              <a:buNone/>
              <a:defRPr sz="1800" b="0" i="0" u="none" strike="noStrike" cap="none">
                <a:solidFill>
                  <a:schemeClr val="lt2"/>
                </a:solidFill>
                <a:latin typeface="Arial"/>
                <a:ea typeface="Arial"/>
                <a:cs typeface="Arial"/>
                <a:sym typeface="Arial"/>
              </a:defRPr>
            </a:lvl5pPr>
            <a:lvl6pPr marR="0" lvl="5" algn="l" rtl="0">
              <a:lnSpc>
                <a:spcPct val="100000"/>
              </a:lnSpc>
              <a:spcBef>
                <a:spcPts val="0"/>
              </a:spcBef>
              <a:spcAft>
                <a:spcPts val="0"/>
              </a:spcAft>
              <a:buClr>
                <a:schemeClr val="lt2"/>
              </a:buClr>
              <a:buSzPts val="1800"/>
              <a:buFont typeface="Arial"/>
              <a:buNone/>
              <a:defRPr sz="1800" b="0" i="0" u="none" strike="noStrike" cap="none">
                <a:solidFill>
                  <a:schemeClr val="lt2"/>
                </a:solidFill>
                <a:latin typeface="Arial"/>
                <a:ea typeface="Arial"/>
                <a:cs typeface="Arial"/>
                <a:sym typeface="Arial"/>
              </a:defRPr>
            </a:lvl6pPr>
            <a:lvl7pPr marR="0" lvl="6" algn="l" rtl="0">
              <a:lnSpc>
                <a:spcPct val="100000"/>
              </a:lnSpc>
              <a:spcBef>
                <a:spcPts val="0"/>
              </a:spcBef>
              <a:spcAft>
                <a:spcPts val="0"/>
              </a:spcAft>
              <a:buClr>
                <a:schemeClr val="lt2"/>
              </a:buClr>
              <a:buSzPts val="1800"/>
              <a:buFont typeface="Arial"/>
              <a:buNone/>
              <a:defRPr sz="1800" b="0" i="0" u="none" strike="noStrike" cap="none">
                <a:solidFill>
                  <a:schemeClr val="lt2"/>
                </a:solidFill>
                <a:latin typeface="Arial"/>
                <a:ea typeface="Arial"/>
                <a:cs typeface="Arial"/>
                <a:sym typeface="Arial"/>
              </a:defRPr>
            </a:lvl7pPr>
            <a:lvl8pPr marR="0" lvl="7" algn="l" rtl="0">
              <a:lnSpc>
                <a:spcPct val="100000"/>
              </a:lnSpc>
              <a:spcBef>
                <a:spcPts val="0"/>
              </a:spcBef>
              <a:spcAft>
                <a:spcPts val="0"/>
              </a:spcAft>
              <a:buClr>
                <a:schemeClr val="lt2"/>
              </a:buClr>
              <a:buSzPts val="1800"/>
              <a:buFont typeface="Arial"/>
              <a:buNone/>
              <a:defRPr sz="1800" b="0" i="0" u="none" strike="noStrike" cap="none">
                <a:solidFill>
                  <a:schemeClr val="lt2"/>
                </a:solidFill>
                <a:latin typeface="Arial"/>
                <a:ea typeface="Arial"/>
                <a:cs typeface="Arial"/>
                <a:sym typeface="Arial"/>
              </a:defRPr>
            </a:lvl8pPr>
            <a:lvl9pPr marR="0" lvl="8" algn="l" rtl="0">
              <a:lnSpc>
                <a:spcPct val="100000"/>
              </a:lnSpc>
              <a:spcBef>
                <a:spcPts val="0"/>
              </a:spcBef>
              <a:spcAft>
                <a:spcPts val="0"/>
              </a:spcAft>
              <a:buClr>
                <a:schemeClr val="lt2"/>
              </a:buClr>
              <a:buSzPts val="1800"/>
              <a:buFont typeface="Arial"/>
              <a:buNone/>
              <a:defRPr sz="1800" b="0" i="0" u="none" strike="noStrike" cap="none">
                <a:solidFill>
                  <a:schemeClr val="lt2"/>
                </a:solidFill>
                <a:latin typeface="Arial"/>
                <a:ea typeface="Arial"/>
                <a:cs typeface="Arial"/>
                <a:sym typeface="Arial"/>
              </a:defRPr>
            </a:lvl9pPr>
          </a:lstStyle>
          <a:p>
            <a:endParaRPr/>
          </a:p>
        </p:txBody>
      </p:sp>
      <p:sp>
        <p:nvSpPr>
          <p:cNvPr id="13" name="Google Shape;13;p119"/>
          <p:cNvSpPr txBox="1">
            <a:spLocks noGrp="1"/>
          </p:cNvSpPr>
          <p:nvPr>
            <p:ph type="body" idx="1"/>
          </p:nvPr>
        </p:nvSpPr>
        <p:spPr>
          <a:xfrm>
            <a:off x="809997" y="2184400"/>
            <a:ext cx="7524000" cy="3674400"/>
          </a:xfrm>
          <a:prstGeom prst="rect">
            <a:avLst/>
          </a:prstGeom>
          <a:noFill/>
          <a:ln>
            <a:noFill/>
          </a:ln>
          <a:effectLst>
            <a:outerShdw blurRad="50799">
              <a:srgbClr val="000000">
                <a:alpha val="40000"/>
              </a:srgbClr>
            </a:outerShdw>
          </a:effectLst>
        </p:spPr>
        <p:txBody>
          <a:bodyPr spcFirstLastPara="1" wrap="square" lIns="91425" tIns="91425" rIns="91425" bIns="91425" anchor="ctr" anchorCtr="0">
            <a:noAutofit/>
          </a:bodyPr>
          <a:lstStyle>
            <a:lvl1pPr marL="457200" marR="0" lvl="0" indent="-342900" algn="l" rtl="0">
              <a:lnSpc>
                <a:spcPct val="100000"/>
              </a:lnSpc>
              <a:spcBef>
                <a:spcPts val="360"/>
              </a:spcBef>
              <a:spcAft>
                <a:spcPts val="0"/>
              </a:spcAft>
              <a:buClr>
                <a:schemeClr val="accent1"/>
              </a:buClr>
              <a:buSzPts val="1800"/>
              <a:buFont typeface="Noto Sans Symbols"/>
              <a:buChar char="○"/>
              <a:defRPr sz="1800" b="0" i="0" u="none" strike="noStrike" cap="none">
                <a:solidFill>
                  <a:schemeClr val="lt1"/>
                </a:solidFill>
                <a:latin typeface="Century Gothic"/>
                <a:ea typeface="Century Gothic"/>
                <a:cs typeface="Century Gothic"/>
                <a:sym typeface="Century Gothic"/>
              </a:defRPr>
            </a:lvl1pPr>
            <a:lvl2pPr marL="914400" marR="0" lvl="1" indent="-330200" algn="l" rtl="0">
              <a:lnSpc>
                <a:spcPct val="100000"/>
              </a:lnSpc>
              <a:spcBef>
                <a:spcPts val="600"/>
              </a:spcBef>
              <a:spcAft>
                <a:spcPts val="0"/>
              </a:spcAft>
              <a:buClr>
                <a:schemeClr val="accent1"/>
              </a:buClr>
              <a:buSzPts val="1600"/>
              <a:buFont typeface="Noto Sans Symbols"/>
              <a:buChar char="○"/>
              <a:defRPr sz="1600" b="0" i="0" u="none" strike="noStrike" cap="none">
                <a:solidFill>
                  <a:schemeClr val="lt1"/>
                </a:solidFill>
                <a:latin typeface="Century Gothic"/>
                <a:ea typeface="Century Gothic"/>
                <a:cs typeface="Century Gothic"/>
                <a:sym typeface="Century Gothic"/>
              </a:defRPr>
            </a:lvl2pPr>
            <a:lvl3pPr marL="1371600" marR="0" lvl="2" indent="-317500" algn="l" rtl="0">
              <a:lnSpc>
                <a:spcPct val="100000"/>
              </a:lnSpc>
              <a:spcBef>
                <a:spcPts val="600"/>
              </a:spcBef>
              <a:spcAft>
                <a:spcPts val="0"/>
              </a:spcAft>
              <a:buClr>
                <a:schemeClr val="accent1"/>
              </a:buClr>
              <a:buSzPts val="1400"/>
              <a:buFont typeface="Noto Sans Symbols"/>
              <a:buChar char="○"/>
              <a:defRPr sz="1400" b="0" i="0" u="none" strike="noStrike" cap="none">
                <a:solidFill>
                  <a:schemeClr val="lt1"/>
                </a:solidFill>
                <a:latin typeface="Century Gothic"/>
                <a:ea typeface="Century Gothic"/>
                <a:cs typeface="Century Gothic"/>
                <a:sym typeface="Century Gothic"/>
              </a:defRPr>
            </a:lvl3pPr>
            <a:lvl4pPr marL="1828800" marR="0" lvl="3" indent="-304800" algn="l" rtl="0">
              <a:lnSpc>
                <a:spcPct val="100000"/>
              </a:lnSpc>
              <a:spcBef>
                <a:spcPts val="600"/>
              </a:spcBef>
              <a:spcAft>
                <a:spcPts val="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4pPr>
            <a:lvl5pPr marL="2286000" marR="0" lvl="4" indent="-304800" algn="l" rtl="0">
              <a:lnSpc>
                <a:spcPct val="100000"/>
              </a:lnSpc>
              <a:spcBef>
                <a:spcPts val="600"/>
              </a:spcBef>
              <a:spcAft>
                <a:spcPts val="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5pPr>
            <a:lvl6pPr marL="2743200" marR="0" lvl="5" indent="-304800" algn="l" rtl="0">
              <a:lnSpc>
                <a:spcPct val="100000"/>
              </a:lnSpc>
              <a:spcBef>
                <a:spcPts val="600"/>
              </a:spcBef>
              <a:spcAft>
                <a:spcPts val="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6pPr>
            <a:lvl7pPr marL="3200400" marR="0" lvl="6" indent="-304800" algn="l" rtl="0">
              <a:lnSpc>
                <a:spcPct val="100000"/>
              </a:lnSpc>
              <a:spcBef>
                <a:spcPts val="600"/>
              </a:spcBef>
              <a:spcAft>
                <a:spcPts val="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7pPr>
            <a:lvl8pPr marL="3657600" marR="0" lvl="7" indent="-304800" algn="l" rtl="0">
              <a:lnSpc>
                <a:spcPct val="100000"/>
              </a:lnSpc>
              <a:spcBef>
                <a:spcPts val="600"/>
              </a:spcBef>
              <a:spcAft>
                <a:spcPts val="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8pPr>
            <a:lvl9pPr marL="4114800" marR="0" lvl="8" indent="-304800" algn="l" rtl="0">
              <a:lnSpc>
                <a:spcPct val="100000"/>
              </a:lnSpc>
              <a:spcBef>
                <a:spcPts val="600"/>
              </a:spcBef>
              <a:spcAft>
                <a:spcPts val="60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9pPr>
          </a:lstStyle>
          <a:p>
            <a:endParaRPr/>
          </a:p>
        </p:txBody>
      </p:sp>
      <p:sp>
        <p:nvSpPr>
          <p:cNvPr id="14" name="Google Shape;14;p119"/>
          <p:cNvSpPr txBox="1">
            <a:spLocks noGrp="1"/>
          </p:cNvSpPr>
          <p:nvPr>
            <p:ph type="ftr" idx="11"/>
          </p:nvPr>
        </p:nvSpPr>
        <p:spPr>
          <a:xfrm>
            <a:off x="442797" y="6041360"/>
            <a:ext cx="6289500" cy="3651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chemeClr val="lt1"/>
              </a:buClr>
              <a:buSzPts val="900"/>
              <a:buFont typeface="Arial"/>
              <a:buNone/>
              <a:defRPr sz="9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5" name="Google Shape;15;p119"/>
          <p:cNvSpPr txBox="1">
            <a:spLocks noGrp="1"/>
          </p:cNvSpPr>
          <p:nvPr>
            <p:ph type="dt" idx="10"/>
          </p:nvPr>
        </p:nvSpPr>
        <p:spPr>
          <a:xfrm>
            <a:off x="6911421" y="6041360"/>
            <a:ext cx="993300" cy="365100"/>
          </a:xfrm>
          <a:prstGeom prst="rect">
            <a:avLst/>
          </a:prstGeom>
          <a:noFill/>
          <a:ln>
            <a:noFill/>
          </a:ln>
        </p:spPr>
        <p:txBody>
          <a:bodyPr spcFirstLastPara="1" wrap="square" lIns="91425" tIns="91425" rIns="91425" bIns="91425" anchor="b" anchorCtr="0">
            <a:noAutofit/>
          </a:bodyPr>
          <a:lstStyle>
            <a:lvl1pPr marR="0" lvl="0" algn="r" rtl="0">
              <a:lnSpc>
                <a:spcPct val="100000"/>
              </a:lnSpc>
              <a:spcBef>
                <a:spcPts val="0"/>
              </a:spcBef>
              <a:spcAft>
                <a:spcPts val="0"/>
              </a:spcAft>
              <a:buClr>
                <a:schemeClr val="lt1"/>
              </a:buClr>
              <a:buSzPts val="900"/>
              <a:buFont typeface="Arial"/>
              <a:buNone/>
              <a:defRPr sz="9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6" name="Google Shape;16;p119"/>
          <p:cNvSpPr txBox="1">
            <a:spLocks noGrp="1"/>
          </p:cNvSpPr>
          <p:nvPr>
            <p:ph type="sldNum" idx="12"/>
          </p:nvPr>
        </p:nvSpPr>
        <p:spPr>
          <a:xfrm>
            <a:off x="7904584" y="5915887"/>
            <a:ext cx="796500" cy="490500"/>
          </a:xfrm>
          <a:prstGeom prst="rect">
            <a:avLst/>
          </a:prstGeom>
          <a:noFill/>
          <a:ln>
            <a:noFill/>
          </a:ln>
        </p:spPr>
        <p:txBody>
          <a:bodyPr spcFirstLastPara="1" wrap="square" lIns="91425" tIns="45700" rIns="91425" bIns="10800" anchor="b" anchorCtr="0">
            <a:noAutofit/>
          </a:bodyPr>
          <a:lstStyle>
            <a:lvl1pPr marL="0" marR="0" lvl="0" indent="0" algn="r" rtl="0">
              <a:lnSpc>
                <a:spcPct val="100000"/>
              </a:lnSpc>
              <a:spcBef>
                <a:spcPts val="0"/>
              </a:spcBef>
              <a:spcAft>
                <a:spcPts val="0"/>
              </a:spcAft>
              <a:buClr>
                <a:srgbClr val="FFFFFF"/>
              </a:buClr>
              <a:buSzPts val="350"/>
              <a:buFont typeface="Trebuchet MS"/>
              <a:buNone/>
              <a:defRPr sz="1400" b="0" i="0" u="none" strike="noStrike" cap="none">
                <a:solidFill>
                  <a:srgbClr val="FFFFFF"/>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FFFFFF"/>
              </a:buClr>
              <a:buSzPts val="350"/>
              <a:buFont typeface="Trebuchet MS"/>
              <a:buNone/>
              <a:defRPr sz="1400" b="0" i="0" u="none" strike="noStrike" cap="none">
                <a:solidFill>
                  <a:srgbClr val="FFFFFF"/>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FFFFFF"/>
              </a:buClr>
              <a:buSzPts val="350"/>
              <a:buFont typeface="Trebuchet MS"/>
              <a:buNone/>
              <a:defRPr sz="1400" b="0" i="0" u="none" strike="noStrike" cap="none">
                <a:solidFill>
                  <a:srgbClr val="FFFFFF"/>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FFFFFF"/>
              </a:buClr>
              <a:buSzPts val="350"/>
              <a:buFont typeface="Trebuchet MS"/>
              <a:buNone/>
              <a:defRPr sz="1400" b="0" i="0" u="none" strike="noStrike" cap="none">
                <a:solidFill>
                  <a:srgbClr val="FFFFFF"/>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FFFFFF"/>
              </a:buClr>
              <a:buSzPts val="350"/>
              <a:buFont typeface="Trebuchet MS"/>
              <a:buNone/>
              <a:defRPr sz="1400" b="0" i="0" u="none" strike="noStrike" cap="none">
                <a:solidFill>
                  <a:srgbClr val="FFFFFF"/>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FFFFFF"/>
              </a:buClr>
              <a:buSzPts val="350"/>
              <a:buFont typeface="Trebuchet MS"/>
              <a:buNone/>
              <a:defRPr sz="1400" b="0" i="0" u="none" strike="noStrike" cap="none">
                <a:solidFill>
                  <a:srgbClr val="FFFFFF"/>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FFFFFF"/>
              </a:buClr>
              <a:buSzPts val="350"/>
              <a:buFont typeface="Trebuchet MS"/>
              <a:buNone/>
              <a:defRPr sz="1400" b="0" i="0" u="none" strike="noStrike" cap="none">
                <a:solidFill>
                  <a:srgbClr val="FFFFFF"/>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FFFFFF"/>
              </a:buClr>
              <a:buSzPts val="350"/>
              <a:buFont typeface="Trebuchet MS"/>
              <a:buNone/>
              <a:defRPr sz="1400" b="0" i="0" u="none" strike="noStrike" cap="none">
                <a:solidFill>
                  <a:srgbClr val="FFFFFF"/>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FFFFFF"/>
              </a:buClr>
              <a:buSzPts val="350"/>
              <a:buFont typeface="Trebuchet MS"/>
              <a:buNone/>
              <a:defRPr sz="1400" b="0" i="0" u="none" strike="noStrike" cap="none">
                <a:solidFill>
                  <a:srgbClr val="FFFFFF"/>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powersfamilymedicine.com/" TargetMode="External"/><Relationship Id="rId7"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hyperlink" Target="mailto:laura@powersfamilymedicine.com" TargetMode="External"/><Relationship Id="rId4" Type="http://schemas.openxmlformats.org/officeDocument/2006/relationships/hyperlink" Target="https://www.facebook.com/drwillpowers"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100.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100.xml"/><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03.xml"/><Relationship Id="rId1" Type="http://schemas.openxmlformats.org/officeDocument/2006/relationships/slideLayout" Target="../slideLayouts/slideLayout3.xml"/><Relationship Id="rId4" Type="http://schemas.openxmlformats.org/officeDocument/2006/relationships/image" Target="../media/image69.png"/></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06.xml"/><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4.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22.jpg"/><Relationship Id="rId4" Type="http://schemas.openxmlformats.org/officeDocument/2006/relationships/image" Target="../media/image21.jpg"/></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3.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3.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3.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3.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3.xml"/></Relationships>
</file>

<file path=ppt/slides/_rels/slide115.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115.xml"/><Relationship Id="rId1" Type="http://schemas.openxmlformats.org/officeDocument/2006/relationships/slideLayout" Target="../slideLayouts/slideLayout3.xml"/><Relationship Id="rId4" Type="http://schemas.openxmlformats.org/officeDocument/2006/relationships/image" Target="../media/image72.png"/></Relationships>
</file>

<file path=ppt/slides/_rels/slide116.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116.xml"/><Relationship Id="rId1" Type="http://schemas.openxmlformats.org/officeDocument/2006/relationships/slideLayout" Target="../slideLayouts/slideLayout3.xml"/><Relationship Id="rId4" Type="http://schemas.openxmlformats.org/officeDocument/2006/relationships/image" Target="../media/image74.jpg"/></Relationships>
</file>

<file path=ppt/slides/_rels/slide11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17.xml"/><Relationship Id="rId1" Type="http://schemas.openxmlformats.org/officeDocument/2006/relationships/slideLayout" Target="../slideLayouts/slideLayout3.xml"/></Relationships>
</file>

<file path=ppt/slides/_rels/slide11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18.xml"/><Relationship Id="rId1" Type="http://schemas.openxmlformats.org/officeDocument/2006/relationships/slideLayout" Target="../slideLayouts/slideLayout3.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3.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3.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3.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3.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3.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3.xml"/></Relationships>
</file>

<file path=ppt/slides/_rels/slide12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26.xml"/><Relationship Id="rId1" Type="http://schemas.openxmlformats.org/officeDocument/2006/relationships/slideLayout" Target="../slideLayouts/slideLayout3.xml"/><Relationship Id="rId4" Type="http://schemas.openxmlformats.org/officeDocument/2006/relationships/image" Target="../media/image78.png"/></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3.xml"/></Relationships>
</file>

<file path=ppt/slides/_rels/slide12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28.xml"/><Relationship Id="rId1" Type="http://schemas.openxmlformats.org/officeDocument/2006/relationships/slideLayout" Target="../slideLayouts/slideLayout3.xml"/><Relationship Id="rId4" Type="http://schemas.openxmlformats.org/officeDocument/2006/relationships/image" Target="../media/image80.png"/></Relationships>
</file>

<file path=ppt/slides/_rels/slide129.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129.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3.xml"/></Relationships>
</file>

<file path=ppt/slides/_rels/slide131.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131.xml"/><Relationship Id="rId1" Type="http://schemas.openxmlformats.org/officeDocument/2006/relationships/slideLayout" Target="../slideLayouts/slideLayout3.xml"/></Relationships>
</file>

<file path=ppt/slides/_rels/slide13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32.xml"/><Relationship Id="rId1" Type="http://schemas.openxmlformats.org/officeDocument/2006/relationships/slideLayout" Target="../slideLayouts/slideLayout3.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3.xml"/></Relationships>
</file>

<file path=ppt/slides/_rels/slide134.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134.xml"/><Relationship Id="rId1" Type="http://schemas.openxmlformats.org/officeDocument/2006/relationships/slideLayout" Target="../slideLayouts/slideLayout2.xml"/><Relationship Id="rId6" Type="http://schemas.openxmlformats.org/officeDocument/2006/relationships/image" Target="../media/image3.jpg"/><Relationship Id="rId5" Type="http://schemas.openxmlformats.org/officeDocument/2006/relationships/image" Target="../media/image2.png"/><Relationship Id="rId4" Type="http://schemas.openxmlformats.org/officeDocument/2006/relationships/image" Target="../media/image85.jpg"/></Relationships>
</file>

<file path=ppt/slides/_rels/slide135.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135.xml"/><Relationship Id="rId1" Type="http://schemas.openxmlformats.org/officeDocument/2006/relationships/slideLayout" Target="../slideLayouts/slideLayout3.xml"/><Relationship Id="rId4" Type="http://schemas.openxmlformats.org/officeDocument/2006/relationships/image" Target="../media/image87.jpg"/></Relationships>
</file>

<file path=ppt/slides/_rels/slide136.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136.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hyperlink" Target="https://www.sciencedirect.com/science/article/abs/pii/S006531011730004X" TargetMode="External"/><Relationship Id="rId2" Type="http://schemas.openxmlformats.org/officeDocument/2006/relationships/notesSlide" Target="../notesSlides/notesSlide31.xml"/><Relationship Id="rId1" Type="http://schemas.openxmlformats.org/officeDocument/2006/relationships/slideLayout" Target="../slideLayouts/slideLayout3.xml"/><Relationship Id="rId5" Type="http://schemas.openxmlformats.org/officeDocument/2006/relationships/image" Target="../media/image4.png"/><Relationship Id="rId4" Type="http://schemas.openxmlformats.org/officeDocument/2006/relationships/hyperlink" Target="https://www.ncbi.nlm.nih.gov/pubmed/24027051" TargetMode="Externa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4.xml"/><Relationship Id="rId1" Type="http://schemas.openxmlformats.org/officeDocument/2006/relationships/slideLayout" Target="../slideLayouts/slideLayout3.xml"/><Relationship Id="rId5" Type="http://schemas.openxmlformats.org/officeDocument/2006/relationships/image" Target="../media/image4.png"/><Relationship Id="rId4" Type="http://schemas.openxmlformats.org/officeDocument/2006/relationships/image" Target="../media/image28.jpg"/></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3.xml"/><Relationship Id="rId1" Type="http://schemas.openxmlformats.org/officeDocument/2006/relationships/slideLayout" Target="../slideLayouts/slideLayout3.xml"/><Relationship Id="rId5" Type="http://schemas.openxmlformats.org/officeDocument/2006/relationships/comments" Target="../comments/comment1.xml"/><Relationship Id="rId4" Type="http://schemas.openxmlformats.org/officeDocument/2006/relationships/image" Target="../media/image4.png"/></Relationships>
</file>

<file path=ppt/slides/_rels/slide4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4.xml"/><Relationship Id="rId1" Type="http://schemas.openxmlformats.org/officeDocument/2006/relationships/slideLayout" Target="../slideLayouts/slideLayout3.xml"/><Relationship Id="rId5" Type="http://schemas.openxmlformats.org/officeDocument/2006/relationships/image" Target="../media/image4.png"/><Relationship Id="rId4" Type="http://schemas.openxmlformats.org/officeDocument/2006/relationships/image" Target="../media/image32.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7.xml"/><Relationship Id="rId1" Type="http://schemas.openxmlformats.org/officeDocument/2006/relationships/slideLayout" Target="../slideLayouts/slideLayout3.xml"/><Relationship Id="rId4" Type="http://schemas.openxmlformats.org/officeDocument/2006/relationships/comments" Target="../comments/comment2.xml"/></Relationships>
</file>

<file path=ppt/slides/_rels/slide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8.xml"/><Relationship Id="rId1" Type="http://schemas.openxmlformats.org/officeDocument/2006/relationships/slideLayout" Target="../slideLayouts/slideLayout3.xml"/><Relationship Id="rId4" Type="http://schemas.openxmlformats.org/officeDocument/2006/relationships/comments" Target="../comments/comment3.xml"/></Relationships>
</file>

<file path=ppt/slides/_rels/slide49.xml.rels><?xml version="1.0" encoding="UTF-8" standalone="yes"?>
<Relationships xmlns="http://schemas.openxmlformats.org/package/2006/relationships"><Relationship Id="rId3" Type="http://schemas.openxmlformats.org/officeDocument/2006/relationships/hyperlink" Target="https://doi.org/10.1016/j.jsbmb.2017.07.022" TargetMode="External"/><Relationship Id="rId2" Type="http://schemas.openxmlformats.org/officeDocument/2006/relationships/notesSlide" Target="../notesSlides/notesSlide49.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hyperlink" Target="https://www.ncbi.nlm.nih.gov/pubmed/12796390" TargetMode="External"/><Relationship Id="rId2" Type="http://schemas.openxmlformats.org/officeDocument/2006/relationships/notesSlide" Target="../notesSlides/notesSlide52.xml"/><Relationship Id="rId1" Type="http://schemas.openxmlformats.org/officeDocument/2006/relationships/slideLayout" Target="../slideLayouts/slideLayout3.xml"/><Relationship Id="rId4" Type="http://schemas.openxmlformats.org/officeDocument/2006/relationships/hyperlink" Target="https://www.ncbi.nlm.nih.gov/pubmed/28247972"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3.xml"/><Relationship Id="rId1" Type="http://schemas.openxmlformats.org/officeDocument/2006/relationships/slideLayout" Target="../slideLayouts/slideLayout3.xml"/><Relationship Id="rId5" Type="http://schemas.openxmlformats.org/officeDocument/2006/relationships/image" Target="../media/image4.png"/><Relationship Id="rId4" Type="http://schemas.openxmlformats.org/officeDocument/2006/relationships/image" Target="../media/image34.jpg"/></Relationships>
</file>

<file path=ppt/slides/_rels/slide5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4.xml"/><Relationship Id="rId1" Type="http://schemas.openxmlformats.org/officeDocument/2006/relationships/slideLayout" Target="../slideLayouts/slideLayout3.xml"/><Relationship Id="rId5" Type="http://schemas.openxmlformats.org/officeDocument/2006/relationships/image" Target="../media/image4.png"/><Relationship Id="rId4" Type="http://schemas.openxmlformats.org/officeDocument/2006/relationships/image" Target="../media/image34.jpg"/></Relationships>
</file>

<file path=ppt/slides/_rels/slide55.xml.rels><?xml version="1.0" encoding="UTF-8" standalone="yes"?>
<Relationships xmlns="http://schemas.openxmlformats.org/package/2006/relationships"><Relationship Id="rId3" Type="http://schemas.openxmlformats.org/officeDocument/2006/relationships/hyperlink" Target="https://doi.org/10.1016/j.steroids.2015.11.009" TargetMode="External"/><Relationship Id="rId2" Type="http://schemas.openxmlformats.org/officeDocument/2006/relationships/notesSlide" Target="../notesSlides/notesSlide55.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5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6.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5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7.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70.xml.rels><?xml version="1.0" encoding="UTF-8" standalone="yes"?>
<Relationships xmlns="http://schemas.openxmlformats.org/package/2006/relationships"><Relationship Id="rId3" Type="http://schemas.openxmlformats.org/officeDocument/2006/relationships/comments" Target="../comments/comment4.xml"/><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73.xml"/><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40.jpg"/><Relationship Id="rId4" Type="http://schemas.openxmlformats.org/officeDocument/2006/relationships/image" Target="../media/image39.png"/></Relationships>
</file>

<file path=ppt/slides/_rels/slide7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4.xml"/><Relationship Id="rId1" Type="http://schemas.openxmlformats.org/officeDocument/2006/relationships/slideLayout" Target="../slideLayouts/slideLayout3.xml"/><Relationship Id="rId5" Type="http://schemas.openxmlformats.org/officeDocument/2006/relationships/image" Target="../media/image43.jpg"/><Relationship Id="rId4" Type="http://schemas.openxmlformats.org/officeDocument/2006/relationships/image" Target="../media/image42.jpg"/></Relationships>
</file>

<file path=ppt/slides/_rels/slide75.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hyperlink" Target="https://www.phallo.net/penile-implants/" TargetMode="External"/><Relationship Id="rId2" Type="http://schemas.openxmlformats.org/officeDocument/2006/relationships/notesSlide" Target="../notesSlides/notesSlide76.xml"/><Relationship Id="rId1" Type="http://schemas.openxmlformats.org/officeDocument/2006/relationships/slideLayout" Target="../slideLayouts/slideLayout3.xml"/><Relationship Id="rId4" Type="http://schemas.openxmlformats.org/officeDocument/2006/relationships/image" Target="../media/image45.jpg"/></Relationships>
</file>

<file path=ppt/slides/_rels/slide77.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77.xml"/><Relationship Id="rId1" Type="http://schemas.openxmlformats.org/officeDocument/2006/relationships/slideLayout" Target="../slideLayouts/slideLayout3.xml"/><Relationship Id="rId4" Type="http://schemas.openxmlformats.org/officeDocument/2006/relationships/image" Target="../media/image47.jpg"/></Relationships>
</file>

<file path=ppt/slides/_rels/slide7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8.xml"/><Relationship Id="rId1" Type="http://schemas.openxmlformats.org/officeDocument/2006/relationships/slideLayout" Target="../slideLayouts/slideLayout3.xml"/><Relationship Id="rId4" Type="http://schemas.openxmlformats.org/officeDocument/2006/relationships/image" Target="../media/image49.jpg"/></Relationships>
</file>

<file path=ppt/slides/_rels/slide7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9.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jp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png"/></Relationships>
</file>

<file path=ppt/slides/_rels/slide8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80.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81.xml"/><Relationship Id="rId1" Type="http://schemas.openxmlformats.org/officeDocument/2006/relationships/slideLayout" Target="../slideLayouts/slideLayout3.xml"/><Relationship Id="rId4" Type="http://schemas.openxmlformats.org/officeDocument/2006/relationships/image" Target="../media/image53.jpg"/></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84.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85.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86.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87.xml"/><Relationship Id="rId1" Type="http://schemas.openxmlformats.org/officeDocument/2006/relationships/slideLayout" Target="../slideLayouts/slideLayout3.xml"/><Relationship Id="rId5" Type="http://schemas.openxmlformats.org/officeDocument/2006/relationships/image" Target="../media/image59.png"/><Relationship Id="rId4" Type="http://schemas.openxmlformats.org/officeDocument/2006/relationships/image" Target="../media/image58.png"/></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hyperlink" Target="https://transhealth.ucsf.edu/" TargetMode="External"/><Relationship Id="rId2" Type="http://schemas.openxmlformats.org/officeDocument/2006/relationships/notesSlide" Target="../notesSlides/notesSlide92.xml"/><Relationship Id="rId1" Type="http://schemas.openxmlformats.org/officeDocument/2006/relationships/slideLayout" Target="../slideLayouts/slideLayout3.xml"/><Relationship Id="rId6" Type="http://schemas.openxmlformats.org/officeDocument/2006/relationships/hyperlink" Target="http://www.glma.org/" TargetMode="External"/><Relationship Id="rId5" Type="http://schemas.openxmlformats.org/officeDocument/2006/relationships/hyperlink" Target="http://www.trans-health.com/" TargetMode="External"/><Relationship Id="rId4" Type="http://schemas.openxmlformats.org/officeDocument/2006/relationships/hyperlink" Target="http://www.wpath.org/" TargetMode="External"/></Relationships>
</file>

<file path=ppt/slides/_rels/slide9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93.xml"/><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95.xml"/><Relationship Id="rId1" Type="http://schemas.openxmlformats.org/officeDocument/2006/relationships/slideLayout" Target="../slideLayouts/slideLayout3.xml"/><Relationship Id="rId4" Type="http://schemas.openxmlformats.org/officeDocument/2006/relationships/image" Target="../media/image63.jpg"/></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97.xml"/><Relationship Id="rId1" Type="http://schemas.openxmlformats.org/officeDocument/2006/relationships/slideLayout" Target="../slideLayouts/slideLayout3.xml"/><Relationship Id="rId4" Type="http://schemas.openxmlformats.org/officeDocument/2006/relationships/image" Target="../media/image65.jpg"/></Relationships>
</file>

<file path=ppt/slides/_rels/slide98.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98.xml"/><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g64639d4a84_0_0"/>
          <p:cNvSpPr/>
          <p:nvPr/>
        </p:nvSpPr>
        <p:spPr>
          <a:xfrm>
            <a:off x="0" y="1556725"/>
            <a:ext cx="9144000" cy="1824300"/>
          </a:xfrm>
          <a:prstGeom prst="rect">
            <a:avLst/>
          </a:prstGeom>
          <a:solidFill>
            <a:srgbClr val="FDFFFD">
              <a:alpha val="393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5" name="Google Shape;135;g64639d4a84_0_0"/>
          <p:cNvSpPr txBox="1">
            <a:spLocks noGrp="1"/>
          </p:cNvSpPr>
          <p:nvPr>
            <p:ph type="title"/>
          </p:nvPr>
        </p:nvSpPr>
        <p:spPr>
          <a:xfrm>
            <a:off x="-39256" y="3000000"/>
            <a:ext cx="9062977" cy="1468800"/>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FEFEFE"/>
              </a:buClr>
              <a:buSzPts val="1625"/>
              <a:buFont typeface="Quattrocento Sans"/>
              <a:buNone/>
            </a:pPr>
            <a:r>
              <a:rPr lang="en-US" sz="3600" b="1" i="0" u="none" strike="noStrike" cap="none" dirty="0">
                <a:solidFill>
                  <a:srgbClr val="FEFEFE"/>
                </a:solidFill>
                <a:latin typeface="Quattrocento Sans"/>
                <a:ea typeface="Quattrocento Sans"/>
                <a:cs typeface="Quattrocento Sans"/>
                <a:sym typeface="Quattrocento Sans"/>
              </a:rPr>
              <a:t/>
            </a:r>
            <a:br>
              <a:rPr lang="en-US" sz="3600" b="1" i="0" u="none" strike="noStrike" cap="none" dirty="0">
                <a:solidFill>
                  <a:srgbClr val="FEFEFE"/>
                </a:solidFill>
                <a:latin typeface="Quattrocento Sans"/>
                <a:ea typeface="Quattrocento Sans"/>
                <a:cs typeface="Quattrocento Sans"/>
                <a:sym typeface="Quattrocento Sans"/>
              </a:rPr>
            </a:br>
            <a:r>
              <a:rPr lang="en-US" sz="3600" b="0" dirty="0">
                <a:solidFill>
                  <a:srgbClr val="FEFEFE"/>
                </a:solidFill>
                <a:latin typeface="Lora"/>
                <a:ea typeface="Lora"/>
                <a:cs typeface="Lora"/>
                <a:sym typeface="Lora"/>
              </a:rPr>
              <a:t>Healthcare of the Transgender Patient </a:t>
            </a:r>
            <a:r>
              <a:rPr lang="en-US" sz="3600" b="0" dirty="0">
                <a:latin typeface="Lora"/>
                <a:ea typeface="Lora"/>
                <a:cs typeface="Lora"/>
                <a:sym typeface="Lora"/>
              </a:rPr>
              <a:t/>
            </a:r>
            <a:br>
              <a:rPr lang="en-US" sz="3600" b="0" dirty="0">
                <a:latin typeface="Lora"/>
                <a:ea typeface="Lora"/>
                <a:cs typeface="Lora"/>
                <a:sym typeface="Lora"/>
              </a:rPr>
            </a:br>
            <a:r>
              <a:rPr lang="en-US" sz="2800" b="0" dirty="0" smtClean="0">
                <a:latin typeface="Lora"/>
                <a:ea typeface="Lora"/>
                <a:cs typeface="Lora"/>
                <a:sym typeface="Lora"/>
              </a:rPr>
              <a:t>T</a:t>
            </a:r>
            <a:r>
              <a:rPr lang="en-US" sz="2800" b="0" dirty="0" smtClean="0">
                <a:solidFill>
                  <a:srgbClr val="FEFEFE"/>
                </a:solidFill>
                <a:latin typeface="Lora"/>
                <a:ea typeface="Lora"/>
                <a:cs typeface="Lora"/>
                <a:sym typeface="Lora"/>
              </a:rPr>
              <a:t>he </a:t>
            </a:r>
            <a:r>
              <a:rPr lang="en-US" sz="2800" b="0" dirty="0">
                <a:solidFill>
                  <a:srgbClr val="FEFEFE"/>
                </a:solidFill>
                <a:latin typeface="Lora"/>
                <a:ea typeface="Lora"/>
                <a:cs typeface="Lora"/>
                <a:sym typeface="Lora"/>
              </a:rPr>
              <a:t>Powers Method of Hormonal Transitioning</a:t>
            </a:r>
            <a:r>
              <a:rPr lang="en-US" sz="3600" b="1" i="0" u="none" strike="noStrike" cap="none" dirty="0">
                <a:solidFill>
                  <a:srgbClr val="FEFEFE"/>
                </a:solidFill>
                <a:latin typeface="Quattrocento Sans"/>
                <a:ea typeface="Quattrocento Sans"/>
                <a:cs typeface="Quattrocento Sans"/>
                <a:sym typeface="Quattrocento Sans"/>
              </a:rPr>
              <a:t/>
            </a:r>
            <a:br>
              <a:rPr lang="en-US" sz="3600" b="1" i="0" u="none" strike="noStrike" cap="none" dirty="0">
                <a:solidFill>
                  <a:srgbClr val="FEFEFE"/>
                </a:solidFill>
                <a:latin typeface="Quattrocento Sans"/>
                <a:ea typeface="Quattrocento Sans"/>
                <a:cs typeface="Quattrocento Sans"/>
                <a:sym typeface="Quattrocento Sans"/>
              </a:rPr>
            </a:br>
            <a:r>
              <a:rPr lang="en-US" sz="3600" b="1" i="0" u="none" strike="noStrike" cap="none" dirty="0">
                <a:solidFill>
                  <a:srgbClr val="FEFEFE"/>
                </a:solidFill>
                <a:latin typeface="Quattrocento Sans"/>
                <a:ea typeface="Quattrocento Sans"/>
                <a:cs typeface="Quattrocento Sans"/>
                <a:sym typeface="Quattrocento Sans"/>
              </a:rPr>
              <a:t/>
            </a:r>
            <a:br>
              <a:rPr lang="en-US" sz="3600" b="1" i="0" u="none" strike="noStrike" cap="none" dirty="0">
                <a:solidFill>
                  <a:srgbClr val="FEFEFE"/>
                </a:solidFill>
                <a:latin typeface="Quattrocento Sans"/>
                <a:ea typeface="Quattrocento Sans"/>
                <a:cs typeface="Quattrocento Sans"/>
                <a:sym typeface="Quattrocento Sans"/>
              </a:rPr>
            </a:br>
            <a:r>
              <a:rPr lang="en-US" sz="3600" b="1" i="0" u="none" strike="noStrike" cap="none" dirty="0" smtClean="0">
                <a:solidFill>
                  <a:srgbClr val="FEFEFE"/>
                </a:solidFill>
                <a:latin typeface="Quattrocento Sans"/>
                <a:ea typeface="Quattrocento Sans"/>
                <a:cs typeface="Quattrocento Sans"/>
                <a:sym typeface="Quattrocento Sans"/>
              </a:rPr>
              <a:t/>
            </a:r>
            <a:br>
              <a:rPr lang="en-US" sz="3600" b="1" i="0" u="none" strike="noStrike" cap="none" dirty="0" smtClean="0">
                <a:solidFill>
                  <a:srgbClr val="FEFEFE"/>
                </a:solidFill>
                <a:latin typeface="Quattrocento Sans"/>
                <a:ea typeface="Quattrocento Sans"/>
                <a:cs typeface="Quattrocento Sans"/>
                <a:sym typeface="Quattrocento Sans"/>
              </a:rPr>
            </a:br>
            <a:r>
              <a:rPr lang="en-US" sz="3600" b="0" i="0" u="none" strike="noStrike" cap="none" dirty="0" smtClean="0">
                <a:solidFill>
                  <a:srgbClr val="F0F0F0"/>
                </a:solidFill>
                <a:latin typeface="Montserrat Thin"/>
                <a:ea typeface="Montserrat Thin"/>
                <a:cs typeface="Montserrat Thin"/>
                <a:sym typeface="Montserrat Thin"/>
              </a:rPr>
              <a:t>v</a:t>
            </a:r>
            <a:r>
              <a:rPr lang="en-US" sz="3600" b="0" dirty="0" smtClean="0">
                <a:solidFill>
                  <a:srgbClr val="F0F0F0"/>
                </a:solidFill>
                <a:latin typeface="Montserrat Thin"/>
                <a:ea typeface="Montserrat Thin"/>
                <a:cs typeface="Montserrat Thin"/>
                <a:sym typeface="Montserrat Thin"/>
              </a:rPr>
              <a:t>6.0</a:t>
            </a:r>
            <a:endParaRPr sz="3600" b="0" dirty="0">
              <a:solidFill>
                <a:srgbClr val="F0F0F0"/>
              </a:solidFill>
              <a:latin typeface="Montserrat Thin"/>
              <a:ea typeface="Montserrat Thin"/>
              <a:cs typeface="Montserrat Thin"/>
              <a:sym typeface="Montserrat Thin"/>
            </a:endParaRPr>
          </a:p>
        </p:txBody>
      </p:sp>
      <p:sp>
        <p:nvSpPr>
          <p:cNvPr id="136" name="Google Shape;136;g64639d4a84_0_0"/>
          <p:cNvSpPr txBox="1">
            <a:spLocks noGrp="1"/>
          </p:cNvSpPr>
          <p:nvPr>
            <p:ph type="body" idx="1"/>
          </p:nvPr>
        </p:nvSpPr>
        <p:spPr>
          <a:xfrm>
            <a:off x="519483" y="5046218"/>
            <a:ext cx="7526400" cy="649200"/>
          </a:xfrm>
          <a:prstGeom prst="rect">
            <a:avLst/>
          </a:prstGeom>
          <a:noFill/>
          <a:ln>
            <a:noFill/>
          </a:ln>
          <a:effectLst>
            <a:outerShdw blurRad="50799">
              <a:srgbClr val="000000">
                <a:alpha val="40000"/>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FFFF"/>
              </a:buClr>
              <a:buSzPts val="450"/>
              <a:buFont typeface="Noto Sans Symbols"/>
              <a:buNone/>
            </a:pPr>
            <a:r>
              <a:rPr lang="en-US" sz="1400" i="0" u="none" strike="noStrike" cap="none" dirty="0" smtClean="0">
                <a:solidFill>
                  <a:srgbClr val="FFFFFF"/>
                </a:solidFill>
                <a:latin typeface="Montserrat Thin"/>
                <a:ea typeface="Montserrat Thin"/>
                <a:cs typeface="Montserrat Thin"/>
                <a:sym typeface="Montserrat Thin"/>
              </a:rPr>
              <a:t>William Powers D.O. AAHIVMS</a:t>
            </a:r>
            <a:endParaRPr sz="1400" i="0" u="none" strike="noStrike" cap="none" dirty="0">
              <a:solidFill>
                <a:schemeClr val="lt1"/>
              </a:solidFill>
              <a:latin typeface="Montserrat Thin"/>
              <a:ea typeface="Montserrat Thin"/>
              <a:cs typeface="Montserrat Thin"/>
              <a:sym typeface="Montserrat Thin"/>
            </a:endParaRPr>
          </a:p>
          <a:p>
            <a:pPr marL="0" marR="0" lvl="0" indent="0" algn="l" rtl="0">
              <a:lnSpc>
                <a:spcPct val="100000"/>
              </a:lnSpc>
              <a:spcBef>
                <a:spcPts val="1200"/>
              </a:spcBef>
              <a:spcAft>
                <a:spcPts val="0"/>
              </a:spcAft>
              <a:buClr>
                <a:srgbClr val="FFFFFF"/>
              </a:buClr>
              <a:buSzPts val="450"/>
              <a:buFont typeface="Noto Sans Symbols"/>
              <a:buNone/>
            </a:pPr>
            <a:r>
              <a:rPr lang="en-US" sz="1200" i="0" u="none" strike="noStrike" cap="none" dirty="0">
                <a:solidFill>
                  <a:srgbClr val="FFFFFF"/>
                </a:solidFill>
                <a:latin typeface="Montserrat Thin"/>
                <a:ea typeface="Montserrat Thin"/>
                <a:cs typeface="Montserrat Thin"/>
                <a:sym typeface="Montserrat Thin"/>
              </a:rPr>
              <a:t>Facebook.com/</a:t>
            </a:r>
            <a:r>
              <a:rPr lang="en-US" sz="1200" i="0" u="none" strike="noStrike" cap="none" dirty="0" err="1">
                <a:solidFill>
                  <a:srgbClr val="FFFFFF"/>
                </a:solidFill>
                <a:latin typeface="Montserrat Thin"/>
                <a:ea typeface="Montserrat Thin"/>
                <a:cs typeface="Montserrat Thin"/>
                <a:sym typeface="Montserrat Thin"/>
              </a:rPr>
              <a:t>DrWillPowers</a:t>
            </a:r>
            <a:endParaRPr sz="1200" i="0" u="none" strike="noStrike" cap="none" dirty="0">
              <a:solidFill>
                <a:srgbClr val="FFFFFF"/>
              </a:solidFill>
              <a:latin typeface="Montserrat Thin"/>
              <a:ea typeface="Montserrat Thin"/>
              <a:cs typeface="Montserrat Thin"/>
              <a:sym typeface="Montserrat Thin"/>
            </a:endParaRPr>
          </a:p>
          <a:p>
            <a:pPr marL="0" marR="0" lvl="0" indent="0" algn="l" rtl="0">
              <a:lnSpc>
                <a:spcPct val="100000"/>
              </a:lnSpc>
              <a:spcBef>
                <a:spcPts val="1200"/>
              </a:spcBef>
              <a:spcAft>
                <a:spcPts val="0"/>
              </a:spcAft>
              <a:buClr>
                <a:srgbClr val="FFFFFF"/>
              </a:buClr>
              <a:buSzPts val="450"/>
              <a:buFont typeface="Noto Sans Symbols"/>
              <a:buNone/>
            </a:pPr>
            <a:r>
              <a:rPr lang="en-US" sz="1200" dirty="0">
                <a:solidFill>
                  <a:srgbClr val="FFFFFF"/>
                </a:solidFill>
                <a:latin typeface="Montserrat Thin"/>
                <a:ea typeface="Montserrat Thin"/>
                <a:cs typeface="Montserrat Thin"/>
                <a:sym typeface="Montserrat Thin"/>
              </a:rPr>
              <a:t>PowersFamilyMedicine.com</a:t>
            </a:r>
            <a:endParaRPr sz="1200" i="0" u="none" strike="noStrike" cap="none" dirty="0">
              <a:solidFill>
                <a:schemeClr val="lt1"/>
              </a:solidFill>
              <a:latin typeface="Montserrat Thin"/>
              <a:ea typeface="Montserrat Thin"/>
              <a:cs typeface="Montserrat Thin"/>
              <a:sym typeface="Montserrat Thin"/>
            </a:endParaRPr>
          </a:p>
          <a:p>
            <a:pPr marL="0" marR="0" lvl="0" indent="0" algn="l" rtl="0">
              <a:lnSpc>
                <a:spcPct val="100000"/>
              </a:lnSpc>
              <a:spcBef>
                <a:spcPts val="1200"/>
              </a:spcBef>
              <a:spcAft>
                <a:spcPts val="0"/>
              </a:spcAft>
              <a:buClr>
                <a:srgbClr val="FFFFFF"/>
              </a:buClr>
              <a:buSzPts val="250"/>
              <a:buFont typeface="Noto Sans Symbols"/>
              <a:buNone/>
            </a:pPr>
            <a:r>
              <a:rPr lang="en-US" sz="1000" i="0" u="none" strike="noStrike" cap="none" dirty="0">
                <a:solidFill>
                  <a:srgbClr val="FFFFFF"/>
                </a:solidFill>
                <a:latin typeface="Montserrat Thin"/>
                <a:ea typeface="Montserrat Thin"/>
                <a:cs typeface="Montserrat Thin"/>
                <a:sym typeface="Montserrat Thin"/>
              </a:rPr>
              <a:t>© 2017-2019 - Dr. William Powers</a:t>
            </a:r>
            <a:endParaRPr dirty="0">
              <a:latin typeface="Montserrat Thin"/>
              <a:ea typeface="Montserrat Thin"/>
              <a:cs typeface="Montserrat Thin"/>
              <a:sym typeface="Montserrat Thin"/>
            </a:endParaRPr>
          </a:p>
          <a:p>
            <a:pPr marL="0" marR="0" lvl="0" indent="0" algn="l" rtl="0">
              <a:lnSpc>
                <a:spcPct val="100000"/>
              </a:lnSpc>
              <a:spcBef>
                <a:spcPts val="1200"/>
              </a:spcBef>
              <a:spcAft>
                <a:spcPts val="0"/>
              </a:spcAft>
              <a:buClr>
                <a:srgbClr val="FFFFFF"/>
              </a:buClr>
              <a:buSzPts val="250"/>
              <a:buFont typeface="Noto Sans Symbols"/>
              <a:buNone/>
            </a:pPr>
            <a:r>
              <a:rPr lang="en-US" sz="1000" dirty="0">
                <a:solidFill>
                  <a:srgbClr val="FFFFFF"/>
                </a:solidFill>
                <a:latin typeface="Montserrat Thin"/>
                <a:ea typeface="Montserrat Thin"/>
                <a:cs typeface="Montserrat Thin"/>
                <a:sym typeface="Montserrat Thin"/>
              </a:rPr>
              <a:t>Optimized for MS Office 2016 </a:t>
            </a:r>
            <a:r>
              <a:rPr lang="en-US" sz="1000" dirty="0" smtClean="0">
                <a:solidFill>
                  <a:srgbClr val="FFFFFF"/>
                </a:solidFill>
                <a:latin typeface="Montserrat Thin"/>
                <a:ea typeface="Montserrat Thin"/>
                <a:cs typeface="Montserrat Thin"/>
                <a:sym typeface="Montserrat Thin"/>
              </a:rPr>
              <a:t>PPT</a:t>
            </a:r>
          </a:p>
          <a:p>
            <a:pPr marL="0" marR="0" lvl="0" indent="0" algn="l" rtl="0">
              <a:lnSpc>
                <a:spcPct val="100000"/>
              </a:lnSpc>
              <a:spcBef>
                <a:spcPts val="1200"/>
              </a:spcBef>
              <a:spcAft>
                <a:spcPts val="0"/>
              </a:spcAft>
              <a:buClr>
                <a:srgbClr val="FFFFFF"/>
              </a:buClr>
              <a:buSzPts val="250"/>
              <a:buFont typeface="Noto Sans Symbols"/>
              <a:buNone/>
            </a:pPr>
            <a:r>
              <a:rPr lang="en-US" sz="700" i="0" u="none" strike="noStrike" cap="none" dirty="0" smtClean="0">
                <a:solidFill>
                  <a:srgbClr val="FFFFFF"/>
                </a:solidFill>
                <a:latin typeface="Montserrat Thin"/>
                <a:ea typeface="Montserrat Thin"/>
                <a:cs typeface="Montserrat Thin"/>
                <a:sym typeface="Montserrat Thin"/>
              </a:rPr>
              <a:t>(Presented in high contrast for the visually impaired)</a:t>
            </a:r>
          </a:p>
          <a:p>
            <a:pPr marL="0" marR="0" lvl="0" indent="0" algn="l" rtl="0">
              <a:lnSpc>
                <a:spcPct val="100000"/>
              </a:lnSpc>
              <a:spcBef>
                <a:spcPts val="1200"/>
              </a:spcBef>
              <a:spcAft>
                <a:spcPts val="0"/>
              </a:spcAft>
              <a:buClr>
                <a:srgbClr val="FFFFFF"/>
              </a:buClr>
              <a:buSzPts val="250"/>
              <a:buFont typeface="Noto Sans Symbols"/>
              <a:buNone/>
            </a:pPr>
            <a:endParaRPr sz="1200" i="0" u="none" strike="noStrike" cap="none" dirty="0">
              <a:solidFill>
                <a:schemeClr val="lt1"/>
              </a:solidFill>
              <a:latin typeface="Montserrat Thin"/>
              <a:ea typeface="Montserrat Thin"/>
              <a:cs typeface="Montserrat Thin"/>
              <a:sym typeface="Montserrat Thin"/>
            </a:endParaRPr>
          </a:p>
          <a:p>
            <a:pPr marL="0" marR="0" lvl="0" indent="0" algn="r" rtl="0">
              <a:lnSpc>
                <a:spcPct val="100000"/>
              </a:lnSpc>
              <a:spcBef>
                <a:spcPts val="360"/>
              </a:spcBef>
              <a:spcAft>
                <a:spcPts val="0"/>
              </a:spcAft>
              <a:buClr>
                <a:schemeClr val="accent1"/>
              </a:buClr>
              <a:buSzPts val="450"/>
              <a:buFont typeface="Noto Sans Symbols"/>
              <a:buNone/>
            </a:pPr>
            <a:endParaRPr sz="1800" b="0" i="0" u="none" strike="noStrike" cap="none" dirty="0">
              <a:solidFill>
                <a:schemeClr val="lt1"/>
              </a:solidFill>
              <a:latin typeface="Century Gothic"/>
              <a:ea typeface="Century Gothic"/>
              <a:cs typeface="Century Gothic"/>
              <a:sym typeface="Century Gothic"/>
            </a:endParaRPr>
          </a:p>
        </p:txBody>
      </p:sp>
      <p:sp>
        <p:nvSpPr>
          <p:cNvPr id="137" name="Google Shape;137;g64639d4a84_0_0">
            <a:hlinkClick r:id="rId3"/>
          </p:cNvPr>
          <p:cNvSpPr/>
          <p:nvPr/>
        </p:nvSpPr>
        <p:spPr>
          <a:xfrm>
            <a:off x="4073133" y="5587855"/>
            <a:ext cx="419100" cy="419100"/>
          </a:xfrm>
          <a:custGeom>
            <a:avLst/>
            <a:gdLst/>
            <a:ahLst/>
            <a:cxnLst/>
            <a:rect l="l" t="t" r="r" b="b"/>
            <a:pathLst>
              <a:path w="120000" h="120000" extrusionOk="0">
                <a:moveTo>
                  <a:pt x="79088" y="57272"/>
                </a:moveTo>
                <a:cubicBezTo>
                  <a:pt x="75283" y="57272"/>
                  <a:pt x="71605" y="57783"/>
                  <a:pt x="68066" y="58644"/>
                </a:cubicBezTo>
                <a:cubicBezTo>
                  <a:pt x="67244" y="56616"/>
                  <a:pt x="66338" y="54633"/>
                  <a:pt x="65350" y="52688"/>
                </a:cubicBezTo>
                <a:cubicBezTo>
                  <a:pt x="71016" y="50005"/>
                  <a:pt x="76266" y="46611"/>
                  <a:pt x="81066" y="42677"/>
                </a:cubicBezTo>
                <a:cubicBezTo>
                  <a:pt x="84566" y="46933"/>
                  <a:pt x="86772" y="52261"/>
                  <a:pt x="87177" y="58094"/>
                </a:cubicBezTo>
                <a:cubicBezTo>
                  <a:pt x="84544" y="57611"/>
                  <a:pt x="81866" y="57272"/>
                  <a:pt x="79088" y="57272"/>
                </a:cubicBezTo>
                <a:moveTo>
                  <a:pt x="73477" y="83694"/>
                </a:moveTo>
                <a:cubicBezTo>
                  <a:pt x="73155" y="76783"/>
                  <a:pt x="71983" y="70100"/>
                  <a:pt x="69944" y="63794"/>
                </a:cubicBezTo>
                <a:cubicBezTo>
                  <a:pt x="72888" y="63116"/>
                  <a:pt x="75938" y="62727"/>
                  <a:pt x="79088" y="62727"/>
                </a:cubicBezTo>
                <a:cubicBezTo>
                  <a:pt x="81811" y="62727"/>
                  <a:pt x="84438" y="63100"/>
                  <a:pt x="87005" y="63616"/>
                </a:cubicBezTo>
                <a:cubicBezTo>
                  <a:pt x="85861" y="72227"/>
                  <a:pt x="80711" y="79566"/>
                  <a:pt x="73477" y="83694"/>
                </a:cubicBezTo>
                <a:moveTo>
                  <a:pt x="60000" y="87272"/>
                </a:moveTo>
                <a:cubicBezTo>
                  <a:pt x="54144" y="87272"/>
                  <a:pt x="48733" y="85411"/>
                  <a:pt x="44283" y="82266"/>
                </a:cubicBezTo>
                <a:cubicBezTo>
                  <a:pt x="49011" y="74605"/>
                  <a:pt x="56155" y="68600"/>
                  <a:pt x="64700" y="65377"/>
                </a:cubicBezTo>
                <a:cubicBezTo>
                  <a:pt x="66816" y="71905"/>
                  <a:pt x="68005" y="78838"/>
                  <a:pt x="68133" y="86038"/>
                </a:cubicBezTo>
                <a:cubicBezTo>
                  <a:pt x="65561" y="86838"/>
                  <a:pt x="62833" y="87272"/>
                  <a:pt x="60000" y="87272"/>
                </a:cubicBezTo>
                <a:moveTo>
                  <a:pt x="32727" y="60000"/>
                </a:moveTo>
                <a:cubicBezTo>
                  <a:pt x="42444" y="60000"/>
                  <a:pt x="51733" y="58161"/>
                  <a:pt x="60288" y="54850"/>
                </a:cubicBezTo>
                <a:cubicBezTo>
                  <a:pt x="61194" y="56622"/>
                  <a:pt x="62061" y="58416"/>
                  <a:pt x="62827" y="60266"/>
                </a:cubicBezTo>
                <a:cubicBezTo>
                  <a:pt x="53411" y="63800"/>
                  <a:pt x="45500" y="70322"/>
                  <a:pt x="40138" y="78650"/>
                </a:cubicBezTo>
                <a:cubicBezTo>
                  <a:pt x="35555" y="73772"/>
                  <a:pt x="32727" y="67222"/>
                  <a:pt x="32727" y="60000"/>
                </a:cubicBezTo>
                <a:moveTo>
                  <a:pt x="46433" y="36366"/>
                </a:moveTo>
                <a:cubicBezTo>
                  <a:pt x="50650" y="40438"/>
                  <a:pt x="54405" y="44988"/>
                  <a:pt x="57516" y="50005"/>
                </a:cubicBezTo>
                <a:cubicBezTo>
                  <a:pt x="49950" y="52827"/>
                  <a:pt x="41811" y="54450"/>
                  <a:pt x="33277" y="54516"/>
                </a:cubicBezTo>
                <a:cubicBezTo>
                  <a:pt x="34866" y="46744"/>
                  <a:pt x="39766" y="40200"/>
                  <a:pt x="46433" y="36366"/>
                </a:cubicBezTo>
                <a:moveTo>
                  <a:pt x="60000" y="32727"/>
                </a:moveTo>
                <a:cubicBezTo>
                  <a:pt x="66488" y="32727"/>
                  <a:pt x="72444" y="35000"/>
                  <a:pt x="77122" y="38788"/>
                </a:cubicBezTo>
                <a:cubicBezTo>
                  <a:pt x="72705" y="42344"/>
                  <a:pt x="67872" y="45411"/>
                  <a:pt x="62677" y="47844"/>
                </a:cubicBezTo>
                <a:cubicBezTo>
                  <a:pt x="59622" y="42788"/>
                  <a:pt x="55961" y="38161"/>
                  <a:pt x="51850" y="33966"/>
                </a:cubicBezTo>
                <a:cubicBezTo>
                  <a:pt x="54427" y="33166"/>
                  <a:pt x="57161" y="32727"/>
                  <a:pt x="60000" y="32727"/>
                </a:cubicBezTo>
                <a:moveTo>
                  <a:pt x="60000" y="27272"/>
                </a:moveTo>
                <a:cubicBezTo>
                  <a:pt x="41927" y="27272"/>
                  <a:pt x="27272" y="41927"/>
                  <a:pt x="27272" y="60000"/>
                </a:cubicBezTo>
                <a:cubicBezTo>
                  <a:pt x="27272" y="78077"/>
                  <a:pt x="41927" y="92727"/>
                  <a:pt x="60000" y="92727"/>
                </a:cubicBezTo>
                <a:cubicBezTo>
                  <a:pt x="78072" y="92727"/>
                  <a:pt x="92727" y="78077"/>
                  <a:pt x="92727" y="60000"/>
                </a:cubicBezTo>
                <a:cubicBezTo>
                  <a:pt x="92727" y="41927"/>
                  <a:pt x="78072" y="27272"/>
                  <a:pt x="60000" y="27272"/>
                </a:cubicBezTo>
                <a:moveTo>
                  <a:pt x="114544" y="109088"/>
                </a:moveTo>
                <a:cubicBezTo>
                  <a:pt x="114544" y="112100"/>
                  <a:pt x="112100" y="114544"/>
                  <a:pt x="109088" y="114544"/>
                </a:cubicBezTo>
                <a:lnTo>
                  <a:pt x="10911" y="114544"/>
                </a:lnTo>
                <a:cubicBezTo>
                  <a:pt x="7900" y="114544"/>
                  <a:pt x="5455" y="112100"/>
                  <a:pt x="5455" y="109088"/>
                </a:cubicBezTo>
                <a:lnTo>
                  <a:pt x="5455" y="10911"/>
                </a:lnTo>
                <a:cubicBezTo>
                  <a:pt x="5455" y="7900"/>
                  <a:pt x="7900" y="5455"/>
                  <a:pt x="10911" y="5455"/>
                </a:cubicBezTo>
                <a:lnTo>
                  <a:pt x="109088" y="5455"/>
                </a:lnTo>
                <a:cubicBezTo>
                  <a:pt x="112100" y="5455"/>
                  <a:pt x="114544" y="7900"/>
                  <a:pt x="114544" y="10911"/>
                </a:cubicBezTo>
                <a:cubicBezTo>
                  <a:pt x="114544" y="10911"/>
                  <a:pt x="114544" y="109088"/>
                  <a:pt x="114544" y="109088"/>
                </a:cubicBezTo>
                <a:close/>
                <a:moveTo>
                  <a:pt x="109088" y="0"/>
                </a:moveTo>
                <a:lnTo>
                  <a:pt x="10911" y="0"/>
                </a:lnTo>
                <a:cubicBezTo>
                  <a:pt x="4883" y="0"/>
                  <a:pt x="0" y="4883"/>
                  <a:pt x="0" y="10911"/>
                </a:cubicBezTo>
                <a:lnTo>
                  <a:pt x="0" y="109088"/>
                </a:lnTo>
                <a:cubicBezTo>
                  <a:pt x="0" y="115116"/>
                  <a:pt x="4883" y="120000"/>
                  <a:pt x="10911" y="120000"/>
                </a:cubicBezTo>
                <a:lnTo>
                  <a:pt x="109088" y="120000"/>
                </a:lnTo>
                <a:cubicBezTo>
                  <a:pt x="115116" y="120000"/>
                  <a:pt x="120000" y="115116"/>
                  <a:pt x="120000" y="109088"/>
                </a:cubicBezTo>
                <a:lnTo>
                  <a:pt x="120000" y="10911"/>
                </a:lnTo>
                <a:cubicBezTo>
                  <a:pt x="120000" y="4883"/>
                  <a:pt x="115116" y="0"/>
                  <a:pt x="109088" y="0"/>
                </a:cubicBezTo>
              </a:path>
            </a:pathLst>
          </a:custGeom>
          <a:solidFill>
            <a:schemeClr val="lt1"/>
          </a:solidFill>
          <a:ln>
            <a:noFill/>
          </a:ln>
        </p:spPr>
        <p:txBody>
          <a:bodyPr spcFirstLastPara="1" wrap="square" lIns="28575" tIns="28575" rIns="28575" bIns="28575" anchor="ctr" anchorCtr="0">
            <a:noAutofit/>
          </a:bodyPr>
          <a:lstStyle/>
          <a:p>
            <a:pPr marL="0" marR="0" lvl="0" indent="0" algn="l" rtl="0">
              <a:lnSpc>
                <a:spcPct val="100000"/>
              </a:lnSpc>
              <a:spcBef>
                <a:spcPts val="0"/>
              </a:spcBef>
              <a:spcAft>
                <a:spcPts val="0"/>
              </a:spcAft>
              <a:buClr>
                <a:srgbClr val="FFFFFF"/>
              </a:buClr>
              <a:buSzPts val="2250"/>
              <a:buFont typeface="Gill Sans"/>
              <a:buNone/>
            </a:pPr>
            <a:endParaRPr sz="2250" b="0" i="0" u="none" strike="noStrike" cap="none">
              <a:solidFill>
                <a:srgbClr val="FFFFFF"/>
              </a:solidFill>
              <a:latin typeface="Gill Sans"/>
              <a:ea typeface="Gill Sans"/>
              <a:cs typeface="Gill Sans"/>
              <a:sym typeface="Gill Sans"/>
            </a:endParaRPr>
          </a:p>
        </p:txBody>
      </p:sp>
      <p:sp>
        <p:nvSpPr>
          <p:cNvPr id="138" name="Google Shape;138;g64639d4a84_0_0">
            <a:hlinkClick r:id="rId4"/>
          </p:cNvPr>
          <p:cNvSpPr/>
          <p:nvPr/>
        </p:nvSpPr>
        <p:spPr>
          <a:xfrm>
            <a:off x="4073133" y="5046218"/>
            <a:ext cx="419100" cy="419100"/>
          </a:xfrm>
          <a:custGeom>
            <a:avLst/>
            <a:gdLst/>
            <a:ahLst/>
            <a:cxnLst/>
            <a:rect l="l" t="t" r="r" b="b"/>
            <a:pathLst>
              <a:path w="120000" h="120000" extrusionOk="0">
                <a:moveTo>
                  <a:pt x="65422" y="47044"/>
                </a:moveTo>
                <a:cubicBezTo>
                  <a:pt x="65422" y="44838"/>
                  <a:pt x="65650" y="43655"/>
                  <a:pt x="69044" y="43655"/>
                </a:cubicBezTo>
                <a:lnTo>
                  <a:pt x="73583" y="43655"/>
                </a:lnTo>
                <a:lnTo>
                  <a:pt x="73583" y="35450"/>
                </a:lnTo>
                <a:lnTo>
                  <a:pt x="66322" y="35450"/>
                </a:lnTo>
                <a:cubicBezTo>
                  <a:pt x="57600" y="35450"/>
                  <a:pt x="54533" y="39555"/>
                  <a:pt x="54533" y="46461"/>
                </a:cubicBezTo>
                <a:lnTo>
                  <a:pt x="54533" y="51788"/>
                </a:lnTo>
                <a:lnTo>
                  <a:pt x="49094" y="51788"/>
                </a:lnTo>
                <a:lnTo>
                  <a:pt x="49094" y="60000"/>
                </a:lnTo>
                <a:lnTo>
                  <a:pt x="54533" y="60000"/>
                </a:lnTo>
                <a:lnTo>
                  <a:pt x="54533" y="84550"/>
                </a:lnTo>
                <a:lnTo>
                  <a:pt x="65411" y="84550"/>
                </a:lnTo>
                <a:lnTo>
                  <a:pt x="65411" y="60000"/>
                </a:lnTo>
                <a:lnTo>
                  <a:pt x="72672" y="60000"/>
                </a:lnTo>
                <a:lnTo>
                  <a:pt x="73633" y="51788"/>
                </a:lnTo>
                <a:lnTo>
                  <a:pt x="65411" y="51788"/>
                </a:lnTo>
                <a:cubicBezTo>
                  <a:pt x="65411" y="51788"/>
                  <a:pt x="65422" y="47044"/>
                  <a:pt x="65422" y="47044"/>
                </a:cubicBezTo>
                <a:close/>
                <a:moveTo>
                  <a:pt x="114544" y="109088"/>
                </a:moveTo>
                <a:cubicBezTo>
                  <a:pt x="114544" y="112105"/>
                  <a:pt x="112105" y="114544"/>
                  <a:pt x="109088" y="114544"/>
                </a:cubicBezTo>
                <a:lnTo>
                  <a:pt x="10911" y="114544"/>
                </a:lnTo>
                <a:cubicBezTo>
                  <a:pt x="7900" y="114544"/>
                  <a:pt x="5455" y="112105"/>
                  <a:pt x="5455" y="109088"/>
                </a:cubicBezTo>
                <a:lnTo>
                  <a:pt x="5455" y="10911"/>
                </a:lnTo>
                <a:cubicBezTo>
                  <a:pt x="5455" y="7900"/>
                  <a:pt x="7900" y="5455"/>
                  <a:pt x="10911" y="5455"/>
                </a:cubicBezTo>
                <a:lnTo>
                  <a:pt x="109088" y="5455"/>
                </a:lnTo>
                <a:cubicBezTo>
                  <a:pt x="112105" y="5455"/>
                  <a:pt x="114544" y="7900"/>
                  <a:pt x="114544" y="10911"/>
                </a:cubicBezTo>
                <a:cubicBezTo>
                  <a:pt x="114544" y="10911"/>
                  <a:pt x="114544" y="109088"/>
                  <a:pt x="114544" y="109088"/>
                </a:cubicBezTo>
                <a:close/>
                <a:moveTo>
                  <a:pt x="109088" y="0"/>
                </a:moveTo>
                <a:lnTo>
                  <a:pt x="10911" y="0"/>
                </a:lnTo>
                <a:cubicBezTo>
                  <a:pt x="4883" y="0"/>
                  <a:pt x="0" y="4883"/>
                  <a:pt x="0" y="10911"/>
                </a:cubicBezTo>
                <a:lnTo>
                  <a:pt x="0" y="109088"/>
                </a:lnTo>
                <a:cubicBezTo>
                  <a:pt x="0" y="115116"/>
                  <a:pt x="4883" y="120000"/>
                  <a:pt x="10911" y="120000"/>
                </a:cubicBezTo>
                <a:lnTo>
                  <a:pt x="109088" y="120000"/>
                </a:lnTo>
                <a:cubicBezTo>
                  <a:pt x="115116" y="120000"/>
                  <a:pt x="120000" y="115116"/>
                  <a:pt x="120000" y="109088"/>
                </a:cubicBezTo>
                <a:lnTo>
                  <a:pt x="120000" y="10911"/>
                </a:lnTo>
                <a:cubicBezTo>
                  <a:pt x="120000" y="4883"/>
                  <a:pt x="115116" y="0"/>
                  <a:pt x="109088" y="0"/>
                </a:cubicBezTo>
              </a:path>
            </a:pathLst>
          </a:custGeom>
          <a:solidFill>
            <a:schemeClr val="lt1"/>
          </a:solidFill>
          <a:ln>
            <a:noFill/>
          </a:ln>
        </p:spPr>
        <p:txBody>
          <a:bodyPr spcFirstLastPara="1" wrap="square" lIns="28575" tIns="28575" rIns="28575" bIns="28575" anchor="ctr" anchorCtr="0">
            <a:noAutofit/>
          </a:bodyPr>
          <a:lstStyle/>
          <a:p>
            <a:pPr marL="0" marR="0" lvl="0" indent="0" algn="l" rtl="0">
              <a:lnSpc>
                <a:spcPct val="100000"/>
              </a:lnSpc>
              <a:spcBef>
                <a:spcPts val="0"/>
              </a:spcBef>
              <a:spcAft>
                <a:spcPts val="0"/>
              </a:spcAft>
              <a:buClr>
                <a:srgbClr val="FFFFFF"/>
              </a:buClr>
              <a:buSzPts val="2250"/>
              <a:buFont typeface="Gill Sans"/>
              <a:buNone/>
            </a:pPr>
            <a:endParaRPr sz="2250" b="0" i="0" u="none" strike="noStrike" cap="none">
              <a:solidFill>
                <a:srgbClr val="FFFFFF"/>
              </a:solidFill>
              <a:latin typeface="Gill Sans"/>
              <a:ea typeface="Gill Sans"/>
              <a:cs typeface="Gill Sans"/>
              <a:sym typeface="Gill Sans"/>
            </a:endParaRPr>
          </a:p>
        </p:txBody>
      </p:sp>
      <p:sp>
        <p:nvSpPr>
          <p:cNvPr id="139" name="Google Shape;139;g64639d4a84_0_0">
            <a:hlinkClick r:id="rId5"/>
          </p:cNvPr>
          <p:cNvSpPr/>
          <p:nvPr/>
        </p:nvSpPr>
        <p:spPr>
          <a:xfrm>
            <a:off x="4073133" y="6126315"/>
            <a:ext cx="419100" cy="419100"/>
          </a:xfrm>
          <a:custGeom>
            <a:avLst/>
            <a:gdLst/>
            <a:ahLst/>
            <a:cxnLst/>
            <a:rect l="l" t="t" r="r" b="b"/>
            <a:pathLst>
              <a:path w="120000" h="120000" extrusionOk="0">
                <a:moveTo>
                  <a:pt x="114544" y="109088"/>
                </a:moveTo>
                <a:cubicBezTo>
                  <a:pt x="114544" y="112105"/>
                  <a:pt x="112100" y="114544"/>
                  <a:pt x="109088" y="114544"/>
                </a:cubicBezTo>
                <a:lnTo>
                  <a:pt x="10911" y="114544"/>
                </a:lnTo>
                <a:cubicBezTo>
                  <a:pt x="7894" y="114544"/>
                  <a:pt x="5455" y="112105"/>
                  <a:pt x="5455" y="109088"/>
                </a:cubicBezTo>
                <a:lnTo>
                  <a:pt x="5455" y="10911"/>
                </a:lnTo>
                <a:cubicBezTo>
                  <a:pt x="5455" y="7900"/>
                  <a:pt x="7894" y="5455"/>
                  <a:pt x="10911" y="5455"/>
                </a:cubicBezTo>
                <a:lnTo>
                  <a:pt x="109088" y="5455"/>
                </a:lnTo>
                <a:cubicBezTo>
                  <a:pt x="112100" y="5455"/>
                  <a:pt x="114544" y="7900"/>
                  <a:pt x="114544" y="10911"/>
                </a:cubicBezTo>
                <a:cubicBezTo>
                  <a:pt x="114544" y="10911"/>
                  <a:pt x="114544" y="109088"/>
                  <a:pt x="114544" y="109088"/>
                </a:cubicBezTo>
                <a:close/>
                <a:moveTo>
                  <a:pt x="109088" y="0"/>
                </a:moveTo>
                <a:lnTo>
                  <a:pt x="10911" y="0"/>
                </a:lnTo>
                <a:cubicBezTo>
                  <a:pt x="4883" y="0"/>
                  <a:pt x="0" y="4883"/>
                  <a:pt x="0" y="10911"/>
                </a:cubicBezTo>
                <a:lnTo>
                  <a:pt x="0" y="109088"/>
                </a:lnTo>
                <a:cubicBezTo>
                  <a:pt x="0" y="115116"/>
                  <a:pt x="4883" y="120000"/>
                  <a:pt x="10911" y="120000"/>
                </a:cubicBezTo>
                <a:lnTo>
                  <a:pt x="109088" y="120000"/>
                </a:lnTo>
                <a:cubicBezTo>
                  <a:pt x="115116" y="120000"/>
                  <a:pt x="120000" y="115116"/>
                  <a:pt x="120000" y="109088"/>
                </a:cubicBezTo>
                <a:lnTo>
                  <a:pt x="120000" y="10911"/>
                </a:lnTo>
                <a:cubicBezTo>
                  <a:pt x="120000" y="4883"/>
                  <a:pt x="115116" y="0"/>
                  <a:pt x="109088" y="0"/>
                </a:cubicBezTo>
                <a:moveTo>
                  <a:pt x="81800" y="40888"/>
                </a:moveTo>
                <a:lnTo>
                  <a:pt x="76344" y="40888"/>
                </a:lnTo>
                <a:lnTo>
                  <a:pt x="76344" y="49072"/>
                </a:lnTo>
                <a:lnTo>
                  <a:pt x="68138" y="49072"/>
                </a:lnTo>
                <a:lnTo>
                  <a:pt x="68138" y="54527"/>
                </a:lnTo>
                <a:lnTo>
                  <a:pt x="76344" y="54527"/>
                </a:lnTo>
                <a:lnTo>
                  <a:pt x="76344" y="62683"/>
                </a:lnTo>
                <a:lnTo>
                  <a:pt x="81800" y="62683"/>
                </a:lnTo>
                <a:lnTo>
                  <a:pt x="81800" y="54527"/>
                </a:lnTo>
                <a:lnTo>
                  <a:pt x="90022" y="54527"/>
                </a:lnTo>
                <a:lnTo>
                  <a:pt x="90022" y="49072"/>
                </a:lnTo>
                <a:lnTo>
                  <a:pt x="81800" y="49072"/>
                </a:lnTo>
                <a:cubicBezTo>
                  <a:pt x="81800" y="49072"/>
                  <a:pt x="81800" y="40888"/>
                  <a:pt x="81800" y="40888"/>
                </a:cubicBezTo>
                <a:close/>
                <a:moveTo>
                  <a:pt x="51783" y="77477"/>
                </a:moveTo>
                <a:cubicBezTo>
                  <a:pt x="47888" y="77477"/>
                  <a:pt x="44833" y="74972"/>
                  <a:pt x="44833" y="71772"/>
                </a:cubicBezTo>
                <a:cubicBezTo>
                  <a:pt x="44833" y="68844"/>
                  <a:pt x="48405" y="66272"/>
                  <a:pt x="52477" y="66272"/>
                </a:cubicBezTo>
                <a:lnTo>
                  <a:pt x="52477" y="65127"/>
                </a:lnTo>
                <a:lnTo>
                  <a:pt x="52583" y="66272"/>
                </a:lnTo>
                <a:cubicBezTo>
                  <a:pt x="53461" y="66277"/>
                  <a:pt x="54316" y="66411"/>
                  <a:pt x="55122" y="66666"/>
                </a:cubicBezTo>
                <a:lnTo>
                  <a:pt x="55927" y="67244"/>
                </a:lnTo>
                <a:cubicBezTo>
                  <a:pt x="57994" y="68727"/>
                  <a:pt x="59094" y="69561"/>
                  <a:pt x="59416" y="70911"/>
                </a:cubicBezTo>
                <a:cubicBezTo>
                  <a:pt x="59500" y="71261"/>
                  <a:pt x="59538" y="71616"/>
                  <a:pt x="59538" y="71966"/>
                </a:cubicBezTo>
                <a:cubicBezTo>
                  <a:pt x="59538" y="75622"/>
                  <a:pt x="56927" y="77477"/>
                  <a:pt x="51783" y="77477"/>
                </a:cubicBezTo>
                <a:moveTo>
                  <a:pt x="47455" y="48550"/>
                </a:moveTo>
                <a:cubicBezTo>
                  <a:pt x="47188" y="46455"/>
                  <a:pt x="47633" y="44522"/>
                  <a:pt x="48633" y="43366"/>
                </a:cubicBezTo>
                <a:cubicBezTo>
                  <a:pt x="49244" y="42666"/>
                  <a:pt x="50033" y="42288"/>
                  <a:pt x="50905" y="42288"/>
                </a:cubicBezTo>
                <a:lnTo>
                  <a:pt x="50905" y="41161"/>
                </a:lnTo>
                <a:lnTo>
                  <a:pt x="50911" y="41161"/>
                </a:lnTo>
                <a:lnTo>
                  <a:pt x="51011" y="42294"/>
                </a:lnTo>
                <a:cubicBezTo>
                  <a:pt x="53627" y="42377"/>
                  <a:pt x="56138" y="45472"/>
                  <a:pt x="56605" y="49194"/>
                </a:cubicBezTo>
                <a:cubicBezTo>
                  <a:pt x="56872" y="51327"/>
                  <a:pt x="56411" y="53305"/>
                  <a:pt x="55383" y="54494"/>
                </a:cubicBezTo>
                <a:cubicBezTo>
                  <a:pt x="54777" y="55194"/>
                  <a:pt x="54005" y="55566"/>
                  <a:pt x="53055" y="55561"/>
                </a:cubicBezTo>
                <a:lnTo>
                  <a:pt x="53050" y="55561"/>
                </a:lnTo>
                <a:cubicBezTo>
                  <a:pt x="50483" y="55488"/>
                  <a:pt x="47916" y="52272"/>
                  <a:pt x="47455" y="48550"/>
                </a:cubicBezTo>
                <a:moveTo>
                  <a:pt x="60211" y="62200"/>
                </a:moveTo>
                <a:cubicBezTo>
                  <a:pt x="58811" y="61161"/>
                  <a:pt x="57505" y="59622"/>
                  <a:pt x="57455" y="59150"/>
                </a:cubicBezTo>
                <a:cubicBezTo>
                  <a:pt x="57455" y="58327"/>
                  <a:pt x="57455" y="57950"/>
                  <a:pt x="59383" y="56377"/>
                </a:cubicBezTo>
                <a:cubicBezTo>
                  <a:pt x="61877" y="54333"/>
                  <a:pt x="63255" y="51644"/>
                  <a:pt x="63255" y="48800"/>
                </a:cubicBezTo>
                <a:cubicBezTo>
                  <a:pt x="63255" y="46344"/>
                  <a:pt x="62566" y="44150"/>
                  <a:pt x="61383" y="42555"/>
                </a:cubicBezTo>
                <a:lnTo>
                  <a:pt x="62433" y="42555"/>
                </a:lnTo>
                <a:lnTo>
                  <a:pt x="68200" y="38183"/>
                </a:lnTo>
                <a:lnTo>
                  <a:pt x="52572" y="38183"/>
                </a:lnTo>
                <a:cubicBezTo>
                  <a:pt x="46300" y="38183"/>
                  <a:pt x="40805" y="43111"/>
                  <a:pt x="40805" y="48716"/>
                </a:cubicBezTo>
                <a:cubicBezTo>
                  <a:pt x="40805" y="54511"/>
                  <a:pt x="45050" y="58916"/>
                  <a:pt x="50755" y="59155"/>
                </a:cubicBezTo>
                <a:cubicBezTo>
                  <a:pt x="50672" y="59566"/>
                  <a:pt x="50627" y="59972"/>
                  <a:pt x="50627" y="60372"/>
                </a:cubicBezTo>
                <a:cubicBezTo>
                  <a:pt x="50627" y="61211"/>
                  <a:pt x="50816" y="62011"/>
                  <a:pt x="51200" y="62777"/>
                </a:cubicBezTo>
                <a:cubicBezTo>
                  <a:pt x="44122" y="62827"/>
                  <a:pt x="38161" y="67561"/>
                  <a:pt x="38161" y="73150"/>
                </a:cubicBezTo>
                <a:cubicBezTo>
                  <a:pt x="38161" y="78172"/>
                  <a:pt x="43900" y="81816"/>
                  <a:pt x="51805" y="81816"/>
                </a:cubicBezTo>
                <a:cubicBezTo>
                  <a:pt x="60338" y="81816"/>
                  <a:pt x="64944" y="76477"/>
                  <a:pt x="64944" y="71444"/>
                </a:cubicBezTo>
                <a:cubicBezTo>
                  <a:pt x="64944" y="67266"/>
                  <a:pt x="63661" y="64755"/>
                  <a:pt x="60211" y="62200"/>
                </a:cubicBezTo>
              </a:path>
            </a:pathLst>
          </a:custGeom>
          <a:solidFill>
            <a:schemeClr val="lt1"/>
          </a:solidFill>
          <a:ln>
            <a:noFill/>
          </a:ln>
        </p:spPr>
        <p:txBody>
          <a:bodyPr spcFirstLastPara="1" wrap="square" lIns="28575" tIns="28575" rIns="28575" bIns="28575" anchor="ctr" anchorCtr="0">
            <a:noAutofit/>
          </a:bodyPr>
          <a:lstStyle/>
          <a:p>
            <a:pPr marL="0" marR="0" lvl="0" indent="0" algn="l" rtl="0">
              <a:lnSpc>
                <a:spcPct val="100000"/>
              </a:lnSpc>
              <a:spcBef>
                <a:spcPts val="0"/>
              </a:spcBef>
              <a:spcAft>
                <a:spcPts val="0"/>
              </a:spcAft>
              <a:buClr>
                <a:srgbClr val="FFFFFF"/>
              </a:buClr>
              <a:buSzPts val="2250"/>
              <a:buFont typeface="Gill Sans"/>
              <a:buNone/>
            </a:pPr>
            <a:endParaRPr sz="2250" b="0" i="0" u="none" strike="noStrike" cap="none">
              <a:solidFill>
                <a:srgbClr val="FFFFFF"/>
              </a:solidFill>
              <a:latin typeface="Gill Sans"/>
              <a:ea typeface="Gill Sans"/>
              <a:cs typeface="Gill Sans"/>
              <a:sym typeface="Gill Sans"/>
            </a:endParaRPr>
          </a:p>
        </p:txBody>
      </p:sp>
      <p:pic>
        <p:nvPicPr>
          <p:cNvPr id="140" name="Google Shape;140;g64639d4a84_0_0"/>
          <p:cNvPicPr preferRelativeResize="0"/>
          <p:nvPr/>
        </p:nvPicPr>
        <p:blipFill rotWithShape="1">
          <a:blip r:embed="rId6">
            <a:alphaModFix/>
          </a:blip>
          <a:srcRect/>
          <a:stretch/>
        </p:blipFill>
        <p:spPr>
          <a:xfrm>
            <a:off x="6128649" y="5175944"/>
            <a:ext cx="2756310" cy="1551025"/>
          </a:xfrm>
          <a:prstGeom prst="rect">
            <a:avLst/>
          </a:prstGeom>
          <a:noFill/>
          <a:ln>
            <a:noFill/>
          </a:ln>
        </p:spPr>
      </p:pic>
      <p:pic>
        <p:nvPicPr>
          <p:cNvPr id="141" name="Google Shape;141;g64639d4a84_0_0"/>
          <p:cNvPicPr preferRelativeResize="0"/>
          <p:nvPr/>
        </p:nvPicPr>
        <p:blipFill>
          <a:blip r:embed="rId7">
            <a:alphaModFix/>
          </a:blip>
          <a:stretch>
            <a:fillRect/>
          </a:stretch>
        </p:blipFill>
        <p:spPr>
          <a:xfrm>
            <a:off x="5561375" y="5175945"/>
            <a:ext cx="594550" cy="1551025"/>
          </a:xfrm>
          <a:prstGeom prst="rect">
            <a:avLst/>
          </a:prstGeom>
          <a:noFill/>
          <a:ln>
            <a:noFill/>
          </a:ln>
        </p:spPr>
      </p:pic>
      <p:sp>
        <p:nvSpPr>
          <p:cNvPr id="142" name="Google Shape;142;g64639d4a84_0_0"/>
          <p:cNvSpPr txBox="1"/>
          <p:nvPr/>
        </p:nvSpPr>
        <p:spPr>
          <a:xfrm>
            <a:off x="0" y="0"/>
            <a:ext cx="3000000" cy="300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dirty="0">
              <a:solidFill>
                <a:srgbClr val="F3F3F3"/>
              </a:solidFill>
              <a:latin typeface="Raleway"/>
              <a:ea typeface="Raleway"/>
              <a:cs typeface="Raleway"/>
              <a:sym typeface="Raleway"/>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8"/>
          <p:cNvSpPr txBox="1"/>
          <p:nvPr/>
        </p:nvSpPr>
        <p:spPr>
          <a:xfrm>
            <a:off x="-125" y="162825"/>
            <a:ext cx="9144000" cy="15855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FFFFFF"/>
              </a:buClr>
              <a:buSzPts val="1000"/>
              <a:buFont typeface="Trebuchet MS"/>
              <a:buNone/>
            </a:pPr>
            <a:r>
              <a:rPr lang="en-US" sz="4000" b="0" i="0" u="none" strike="noStrike" cap="none">
                <a:solidFill>
                  <a:srgbClr val="FFFFFF"/>
                </a:solidFill>
                <a:latin typeface="Quattrocento Sans"/>
                <a:ea typeface="Quattrocento Sans"/>
                <a:cs typeface="Quattrocento Sans"/>
                <a:sym typeface="Quattrocento Sans"/>
              </a:rPr>
              <a:t>So Why Doesn’t Every Doctor Treat Transgender Patients? </a:t>
            </a:r>
            <a:endParaRPr sz="1400" b="0" i="0" u="none" strike="noStrike" cap="none">
              <a:solidFill>
                <a:srgbClr val="000000"/>
              </a:solidFill>
              <a:latin typeface="Arial"/>
              <a:ea typeface="Arial"/>
              <a:cs typeface="Arial"/>
              <a:sym typeface="Arial"/>
            </a:endParaRPr>
          </a:p>
        </p:txBody>
      </p:sp>
      <p:pic>
        <p:nvPicPr>
          <p:cNvPr id="215" name="Google Shape;215;p8" descr="Image result for scared doctor"/>
          <p:cNvPicPr preferRelativeResize="0"/>
          <p:nvPr/>
        </p:nvPicPr>
        <p:blipFill rotWithShape="1">
          <a:blip r:embed="rId3">
            <a:alphaModFix/>
          </a:blip>
          <a:srcRect l="24974"/>
          <a:stretch/>
        </p:blipFill>
        <p:spPr>
          <a:xfrm>
            <a:off x="2679700" y="2349500"/>
            <a:ext cx="3721892" cy="2654299"/>
          </a:xfrm>
          <a:prstGeom prst="rect">
            <a:avLst/>
          </a:prstGeom>
          <a:noFill/>
          <a:ln w="190500" cap="sq" cmpd="sng">
            <a:solidFill>
              <a:srgbClr val="C8C6BD"/>
            </a:solidFill>
            <a:prstDash val="solid"/>
            <a:miter lim="8000"/>
            <a:headEnd type="none" w="sm" len="sm"/>
            <a:tailEnd type="none" w="sm" len="sm"/>
          </a:ln>
          <a:effectLst>
            <a:outerShdw blurRad="254000" algn="bl" rotWithShape="0">
              <a:srgbClr val="000000">
                <a:alpha val="41176"/>
              </a:srgbClr>
            </a:outerShdw>
          </a:effectLst>
        </p:spPr>
      </p:pic>
      <p:pic>
        <p:nvPicPr>
          <p:cNvPr id="216" name="Google Shape;216;p8"/>
          <p:cNvPicPr preferRelativeResize="0"/>
          <p:nvPr/>
        </p:nvPicPr>
        <p:blipFill>
          <a:blip r:embed="rId4">
            <a:alphaModFix/>
          </a:blip>
          <a:stretch>
            <a:fillRect/>
          </a:stretch>
        </p:blipFill>
        <p:spPr>
          <a:xfrm>
            <a:off x="1427250" y="2117553"/>
            <a:ext cx="6226798" cy="3118200"/>
          </a:xfrm>
          <a:prstGeom prst="rect">
            <a:avLst/>
          </a:prstGeom>
          <a:noFill/>
          <a:ln w="190500" cap="sq" cmpd="sng">
            <a:solidFill>
              <a:srgbClr val="C8C6BD"/>
            </a:solidFill>
            <a:prstDash val="solid"/>
            <a:miter lim="8000"/>
            <a:headEnd type="none" w="sm" len="sm"/>
            <a:tailEnd type="none" w="sm" len="sm"/>
          </a:ln>
          <a:effectLst>
            <a:outerShdw blurRad="254000" algn="bl" rotWithShape="0">
              <a:srgbClr val="000000">
                <a:alpha val="41180"/>
              </a:srgbClr>
            </a:outerShdw>
          </a:effectLst>
        </p:spPr>
      </p:pic>
    </p:spTree>
  </p:cSld>
  <p:clrMapOvr>
    <a:masterClrMapping/>
  </p:clrMapOvr>
  <p:transition spd="med">
    <p:fade/>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912"/>
        <p:cNvGrpSpPr/>
        <p:nvPr/>
      </p:nvGrpSpPr>
      <p:grpSpPr>
        <a:xfrm>
          <a:off x="0" y="0"/>
          <a:ext cx="0" cy="0"/>
          <a:chOff x="0" y="0"/>
          <a:chExt cx="0" cy="0"/>
        </a:xfrm>
      </p:grpSpPr>
      <p:sp>
        <p:nvSpPr>
          <p:cNvPr id="913" name="Google Shape;913;p82"/>
          <p:cNvSpPr txBox="1"/>
          <p:nvPr/>
        </p:nvSpPr>
        <p:spPr>
          <a:xfrm>
            <a:off x="0" y="162823"/>
            <a:ext cx="9144000" cy="955800"/>
          </a:xfrm>
          <a:prstGeom prst="rect">
            <a:avLst/>
          </a:prstGeom>
          <a:noFill/>
          <a:ln>
            <a:noFill/>
          </a:ln>
        </p:spPr>
        <p:txBody>
          <a:bodyPr spcFirstLastPara="1" wrap="square" lIns="90000" tIns="46800" rIns="90000" bIns="46800" anchor="t" anchorCtr="0">
            <a:noAutofit/>
          </a:bodyPr>
          <a:lstStyle/>
          <a:p>
            <a:pPr marL="0" marR="0" lvl="0" indent="0" algn="ctr" rtl="0">
              <a:lnSpc>
                <a:spcPct val="100000"/>
              </a:lnSpc>
              <a:spcBef>
                <a:spcPts val="0"/>
              </a:spcBef>
              <a:spcAft>
                <a:spcPts val="0"/>
              </a:spcAft>
              <a:buClr>
                <a:schemeClr val="lt1"/>
              </a:buClr>
              <a:buSzPts val="1250"/>
              <a:buFont typeface="Quattrocento Sans"/>
              <a:buNone/>
            </a:pPr>
            <a:r>
              <a:rPr lang="en-US" sz="5000">
                <a:solidFill>
                  <a:schemeClr val="lt1"/>
                </a:solidFill>
                <a:latin typeface="Quattrocento Sans"/>
                <a:ea typeface="Quattrocento Sans"/>
                <a:cs typeface="Quattrocento Sans"/>
                <a:sym typeface="Quattrocento Sans"/>
              </a:rPr>
              <a:t>Gender </a:t>
            </a:r>
            <a:r>
              <a:rPr lang="en-US" sz="5000" b="0" i="0" u="none" strike="noStrike" cap="none">
                <a:solidFill>
                  <a:schemeClr val="lt1"/>
                </a:solidFill>
                <a:latin typeface="Quattrocento Sans"/>
                <a:ea typeface="Quattrocento Sans"/>
                <a:cs typeface="Quattrocento Sans"/>
                <a:sym typeface="Quattrocento Sans"/>
              </a:rPr>
              <a:t>Fluidity</a:t>
            </a:r>
            <a:endParaRPr sz="1400" b="0" i="0" u="none" strike="noStrike" cap="none">
              <a:solidFill>
                <a:srgbClr val="000000"/>
              </a:solidFill>
              <a:latin typeface="Arial"/>
              <a:ea typeface="Arial"/>
              <a:cs typeface="Arial"/>
              <a:sym typeface="Arial"/>
            </a:endParaRPr>
          </a:p>
        </p:txBody>
      </p:sp>
      <p:sp>
        <p:nvSpPr>
          <p:cNvPr id="914" name="Google Shape;914;p82"/>
          <p:cNvSpPr txBox="1"/>
          <p:nvPr/>
        </p:nvSpPr>
        <p:spPr>
          <a:xfrm>
            <a:off x="457200" y="1373500"/>
            <a:ext cx="8229600" cy="1851900"/>
          </a:xfrm>
          <a:prstGeom prst="rect">
            <a:avLst/>
          </a:prstGeom>
          <a:noFill/>
          <a:ln>
            <a:noFill/>
          </a:ln>
        </p:spPr>
        <p:txBody>
          <a:bodyPr spcFirstLastPara="1" wrap="square" lIns="90000" tIns="46800" rIns="90000" bIns="46800" anchor="t" anchorCtr="0">
            <a:noAutofit/>
          </a:bodyPr>
          <a:lstStyle/>
          <a:p>
            <a:pPr marL="0" marR="0" lvl="0" indent="0" algn="l" rtl="0">
              <a:lnSpc>
                <a:spcPct val="100000"/>
              </a:lnSpc>
              <a:spcBef>
                <a:spcPts val="0"/>
              </a:spcBef>
              <a:spcAft>
                <a:spcPts val="0"/>
              </a:spcAft>
              <a:buClr>
                <a:schemeClr val="lt1"/>
              </a:buClr>
              <a:buSzPts val="600"/>
              <a:buFont typeface="Trebuchet MS"/>
              <a:buNone/>
            </a:pPr>
            <a:r>
              <a:rPr lang="en-US" sz="2000" b="0" i="0" u="none" strike="noStrike" cap="none">
                <a:solidFill>
                  <a:srgbClr val="FFFFFF"/>
                </a:solidFill>
                <a:latin typeface="Trebuchet MS"/>
                <a:ea typeface="Trebuchet MS"/>
                <a:cs typeface="Trebuchet MS"/>
                <a:sym typeface="Trebuchet MS"/>
              </a:rPr>
              <a:t>Being Transgender does not mean that you are assigned a label or category or that you wish to conform to the gender binary.</a:t>
            </a:r>
            <a:endParaRPr sz="2000" b="0" i="0" u="none" strike="noStrike" cap="none">
              <a:solidFill>
                <a:srgbClr val="000000"/>
              </a:solidFill>
              <a:latin typeface="Arial"/>
              <a:ea typeface="Arial"/>
              <a:cs typeface="Arial"/>
              <a:sym typeface="Arial"/>
            </a:endParaRPr>
          </a:p>
        </p:txBody>
      </p:sp>
      <p:sp>
        <p:nvSpPr>
          <p:cNvPr id="915" name="Google Shape;915;p82"/>
          <p:cNvSpPr txBox="1"/>
          <p:nvPr/>
        </p:nvSpPr>
        <p:spPr>
          <a:xfrm>
            <a:off x="4206300" y="2232438"/>
            <a:ext cx="4480500" cy="2963100"/>
          </a:xfrm>
          <a:prstGeom prst="rect">
            <a:avLst/>
          </a:prstGeom>
          <a:noFill/>
          <a:ln>
            <a:noFill/>
          </a:ln>
        </p:spPr>
        <p:txBody>
          <a:bodyPr spcFirstLastPara="1" wrap="square" lIns="90000" tIns="46800" rIns="90000" bIns="46800" anchor="t" anchorCtr="0">
            <a:noAutofit/>
          </a:bodyPr>
          <a:lstStyle/>
          <a:p>
            <a:pPr marL="0" marR="0" lvl="0" indent="0" algn="l" rtl="0">
              <a:lnSpc>
                <a:spcPct val="100000"/>
              </a:lnSpc>
              <a:spcBef>
                <a:spcPts val="0"/>
              </a:spcBef>
              <a:spcAft>
                <a:spcPts val="0"/>
              </a:spcAft>
              <a:buClr>
                <a:schemeClr val="lt1"/>
              </a:buClr>
              <a:buSzPts val="600"/>
              <a:buFont typeface="Trebuchet MS"/>
              <a:buNone/>
            </a:pPr>
            <a:r>
              <a:rPr lang="en-US" sz="2000" b="0" i="0" u="none" strike="noStrike" cap="none">
                <a:solidFill>
                  <a:srgbClr val="FFFFFF"/>
                </a:solidFill>
                <a:latin typeface="Trebuchet MS"/>
                <a:ea typeface="Trebuchet MS"/>
                <a:cs typeface="Trebuchet MS"/>
                <a:sym typeface="Trebuchet MS"/>
              </a:rPr>
              <a:t>Many people, especially younger urban transgender people, are embracing identity terms like genderqueer, genderfluid, bi-gender, tri-gender, etc.</a:t>
            </a:r>
            <a:endParaRPr sz="2000">
              <a:solidFill>
                <a:srgbClr val="FFFFFF"/>
              </a:solidFill>
              <a:latin typeface="Trebuchet MS"/>
              <a:ea typeface="Trebuchet MS"/>
              <a:cs typeface="Trebuchet MS"/>
              <a:sym typeface="Trebuchet MS"/>
            </a:endParaRPr>
          </a:p>
          <a:p>
            <a:pPr marL="0" marR="0" lvl="0" indent="0" algn="l" rtl="0">
              <a:lnSpc>
                <a:spcPct val="100000"/>
              </a:lnSpc>
              <a:spcBef>
                <a:spcPts val="0"/>
              </a:spcBef>
              <a:spcAft>
                <a:spcPts val="0"/>
              </a:spcAft>
              <a:buClr>
                <a:schemeClr val="lt1"/>
              </a:buClr>
              <a:buSzPts val="600"/>
              <a:buFont typeface="Trebuchet MS"/>
              <a:buNone/>
            </a:pPr>
            <a:endParaRPr sz="2000">
              <a:solidFill>
                <a:srgbClr val="FFFFFF"/>
              </a:solidFill>
              <a:latin typeface="Trebuchet MS"/>
              <a:ea typeface="Trebuchet MS"/>
              <a:cs typeface="Trebuchet MS"/>
              <a:sym typeface="Trebuchet MS"/>
            </a:endParaRPr>
          </a:p>
          <a:p>
            <a:pPr marL="0" marR="0" lvl="0" indent="0" algn="l" rtl="0">
              <a:lnSpc>
                <a:spcPct val="100000"/>
              </a:lnSpc>
              <a:spcBef>
                <a:spcPts val="0"/>
              </a:spcBef>
              <a:spcAft>
                <a:spcPts val="0"/>
              </a:spcAft>
              <a:buClr>
                <a:schemeClr val="lt1"/>
              </a:buClr>
              <a:buSzPts val="600"/>
              <a:buFont typeface="Trebuchet MS"/>
              <a:buNone/>
            </a:pPr>
            <a:r>
              <a:rPr lang="en-US" sz="2000" b="0" i="0" u="none" strike="noStrike" cap="none">
                <a:solidFill>
                  <a:srgbClr val="FFFFFF"/>
                </a:solidFill>
                <a:latin typeface="Trebuchet MS"/>
                <a:ea typeface="Trebuchet MS"/>
                <a:cs typeface="Trebuchet MS"/>
                <a:sym typeface="Trebuchet MS"/>
              </a:rPr>
              <a:t>(I don’t know all of these, and when I learn a new one, I just ask what they mean by their identity term) </a:t>
            </a:r>
            <a:endParaRPr sz="1200" b="0" i="0" u="none" strike="noStrike" cap="none">
              <a:solidFill>
                <a:srgbClr val="000000"/>
              </a:solidFill>
              <a:latin typeface="Arial"/>
              <a:ea typeface="Arial"/>
              <a:cs typeface="Arial"/>
              <a:sym typeface="Arial"/>
            </a:endParaRPr>
          </a:p>
        </p:txBody>
      </p:sp>
      <p:pic>
        <p:nvPicPr>
          <p:cNvPr id="916" name="Google Shape;916;p82"/>
          <p:cNvPicPr preferRelativeResize="0"/>
          <p:nvPr/>
        </p:nvPicPr>
        <p:blipFill rotWithShape="1">
          <a:blip r:embed="rId3">
            <a:alphaModFix/>
          </a:blip>
          <a:srcRect l="7834" t="14160" r="53000" b="18607"/>
          <a:stretch/>
        </p:blipFill>
        <p:spPr>
          <a:xfrm>
            <a:off x="578569" y="2332553"/>
            <a:ext cx="3345300" cy="3246000"/>
          </a:xfrm>
          <a:prstGeom prst="ellipse">
            <a:avLst/>
          </a:prstGeom>
          <a:noFill/>
          <a:ln>
            <a:noFill/>
          </a:ln>
        </p:spPr>
      </p:pic>
      <p:sp>
        <p:nvSpPr>
          <p:cNvPr id="917" name="Google Shape;917;p82"/>
          <p:cNvSpPr txBox="1"/>
          <p:nvPr/>
        </p:nvSpPr>
        <p:spPr>
          <a:xfrm>
            <a:off x="457199" y="6309350"/>
            <a:ext cx="4511100" cy="434400"/>
          </a:xfrm>
          <a:prstGeom prst="rect">
            <a:avLst/>
          </a:prstGeom>
          <a:noFill/>
          <a:ln>
            <a:noFill/>
          </a:ln>
        </p:spPr>
        <p:txBody>
          <a:bodyPr spcFirstLastPara="1" wrap="square" lIns="90000" tIns="46800" rIns="90000" bIns="46800" anchor="t" anchorCtr="0">
            <a:noAutofit/>
          </a:bodyPr>
          <a:lstStyle/>
          <a:p>
            <a:pPr marL="0" marR="0" lvl="0" indent="0" algn="l" rtl="0">
              <a:lnSpc>
                <a:spcPct val="100000"/>
              </a:lnSpc>
              <a:spcBef>
                <a:spcPts val="0"/>
              </a:spcBef>
              <a:spcAft>
                <a:spcPts val="0"/>
              </a:spcAft>
              <a:buClr>
                <a:schemeClr val="lt1"/>
              </a:buClr>
              <a:buSzPts val="300"/>
              <a:buFont typeface="Trebuchet MS"/>
              <a:buNone/>
            </a:pPr>
            <a:r>
              <a:rPr lang="en-US" sz="1200" b="0" i="0" u="none" strike="noStrike" cap="none">
                <a:solidFill>
                  <a:srgbClr val="FFFFFF"/>
                </a:solidFill>
                <a:latin typeface="Trebuchet MS"/>
                <a:ea typeface="Trebuchet MS"/>
                <a:cs typeface="Trebuchet MS"/>
                <a:sym typeface="Trebuchet MS"/>
              </a:rPr>
              <a:t>Image Source: CNN News</a:t>
            </a: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16"/>
                                        </p:tgtEl>
                                        <p:attrNameLst>
                                          <p:attrName>style.visibility</p:attrName>
                                        </p:attrNameLst>
                                      </p:cBhvr>
                                      <p:to>
                                        <p:strVal val="visible"/>
                                      </p:to>
                                    </p:set>
                                    <p:animEffect transition="in" filter="fade">
                                      <p:cBhvr>
                                        <p:cTn id="7" dur="2000"/>
                                        <p:tgtEl>
                                          <p:spTgt spid="9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921"/>
        <p:cNvGrpSpPr/>
        <p:nvPr/>
      </p:nvGrpSpPr>
      <p:grpSpPr>
        <a:xfrm>
          <a:off x="0" y="0"/>
          <a:ext cx="0" cy="0"/>
          <a:chOff x="0" y="0"/>
          <a:chExt cx="0" cy="0"/>
        </a:xfrm>
      </p:grpSpPr>
      <p:sp>
        <p:nvSpPr>
          <p:cNvPr id="922" name="Google Shape;922;p83"/>
          <p:cNvSpPr txBox="1"/>
          <p:nvPr/>
        </p:nvSpPr>
        <p:spPr>
          <a:xfrm>
            <a:off x="0" y="162825"/>
            <a:ext cx="9144000" cy="858900"/>
          </a:xfrm>
          <a:prstGeom prst="rect">
            <a:avLst/>
          </a:prstGeom>
          <a:noFill/>
          <a:ln>
            <a:noFill/>
          </a:ln>
        </p:spPr>
        <p:txBody>
          <a:bodyPr spcFirstLastPara="1" wrap="square" lIns="90000" tIns="46800" rIns="90000" bIns="46800" anchor="t" anchorCtr="0">
            <a:noAutofit/>
          </a:bodyPr>
          <a:lstStyle/>
          <a:p>
            <a:pPr marL="0" marR="0" lvl="0" indent="0" algn="ctr" rtl="0">
              <a:lnSpc>
                <a:spcPct val="80000"/>
              </a:lnSpc>
              <a:spcBef>
                <a:spcPts val="0"/>
              </a:spcBef>
              <a:spcAft>
                <a:spcPts val="0"/>
              </a:spcAft>
              <a:buClr>
                <a:srgbClr val="FFFFFF"/>
              </a:buClr>
              <a:buSzPts val="1000"/>
              <a:buFont typeface="Trebuchet MS"/>
              <a:buNone/>
            </a:pPr>
            <a:r>
              <a:rPr lang="en-US" sz="5000" b="0" i="0" u="none" strike="noStrike" cap="none">
                <a:solidFill>
                  <a:schemeClr val="lt1"/>
                </a:solidFill>
                <a:latin typeface="Quattrocento Sans"/>
                <a:ea typeface="Quattrocento Sans"/>
                <a:cs typeface="Quattrocento Sans"/>
                <a:sym typeface="Quattrocento Sans"/>
              </a:rPr>
              <a:t>Transgender Etiquette</a:t>
            </a:r>
            <a:r>
              <a:rPr lang="en-US" sz="5500" b="0" i="0" u="none" strike="noStrike" cap="none">
                <a:solidFill>
                  <a:srgbClr val="FFFFFF"/>
                </a:solidFill>
                <a:latin typeface="PT Sans"/>
                <a:ea typeface="PT Sans"/>
                <a:cs typeface="PT Sans"/>
                <a:sym typeface="PT Sans"/>
              </a:rPr>
              <a:t/>
            </a:r>
            <a:br>
              <a:rPr lang="en-US" sz="5500" b="0" i="0" u="none" strike="noStrike" cap="none">
                <a:solidFill>
                  <a:srgbClr val="FFFFFF"/>
                </a:solidFill>
                <a:latin typeface="PT Sans"/>
                <a:ea typeface="PT Sans"/>
                <a:cs typeface="PT Sans"/>
                <a:sym typeface="PT Sans"/>
              </a:rPr>
            </a:br>
            <a:endParaRPr sz="5500" b="0" i="0" u="none" strike="noStrike" cap="none">
              <a:solidFill>
                <a:srgbClr val="FFFFFF"/>
              </a:solidFill>
              <a:latin typeface="PT Sans"/>
              <a:ea typeface="PT Sans"/>
              <a:cs typeface="PT Sans"/>
              <a:sym typeface="PT Sans"/>
            </a:endParaRPr>
          </a:p>
        </p:txBody>
      </p:sp>
      <p:sp>
        <p:nvSpPr>
          <p:cNvPr id="923" name="Google Shape;923;p83"/>
          <p:cNvSpPr txBox="1"/>
          <p:nvPr/>
        </p:nvSpPr>
        <p:spPr>
          <a:xfrm>
            <a:off x="1080974" y="2157125"/>
            <a:ext cx="3491100" cy="678900"/>
          </a:xfrm>
          <a:prstGeom prst="rect">
            <a:avLst/>
          </a:prstGeom>
          <a:noFill/>
          <a:ln>
            <a:noFill/>
          </a:ln>
        </p:spPr>
        <p:txBody>
          <a:bodyPr spcFirstLastPara="1" wrap="square" lIns="90000" tIns="46800" rIns="90000" bIns="46800" anchor="t" anchorCtr="0">
            <a:noAutofit/>
          </a:bodyPr>
          <a:lstStyle/>
          <a:p>
            <a:pPr marL="0" marR="0" lvl="0" indent="0" algn="l" rtl="0">
              <a:lnSpc>
                <a:spcPct val="100000"/>
              </a:lnSpc>
              <a:spcBef>
                <a:spcPts val="0"/>
              </a:spcBef>
              <a:spcAft>
                <a:spcPts val="0"/>
              </a:spcAft>
              <a:buClr>
                <a:srgbClr val="2CBDD9"/>
              </a:buClr>
              <a:buSzPts val="450"/>
              <a:buFont typeface="Trebuchet MS"/>
              <a:buNone/>
            </a:pPr>
            <a:r>
              <a:rPr lang="en-US" sz="1800" b="0" i="0" u="none" strike="noStrike" cap="none">
                <a:solidFill>
                  <a:schemeClr val="lt1"/>
                </a:solidFill>
                <a:latin typeface="Trebuchet MS"/>
                <a:ea typeface="Trebuchet MS"/>
                <a:cs typeface="Trebuchet MS"/>
                <a:sym typeface="Trebuchet MS"/>
              </a:rPr>
              <a:t/>
            </a:r>
            <a:br>
              <a:rPr lang="en-US" sz="1800" b="0" i="0" u="none" strike="noStrike" cap="none">
                <a:solidFill>
                  <a:schemeClr val="lt1"/>
                </a:solidFill>
                <a:latin typeface="Trebuchet MS"/>
                <a:ea typeface="Trebuchet MS"/>
                <a:cs typeface="Trebuchet MS"/>
                <a:sym typeface="Trebuchet MS"/>
              </a:rPr>
            </a:br>
            <a:r>
              <a:rPr lang="en-US" sz="1800" b="0" i="0" u="none" strike="noStrike" cap="none">
                <a:solidFill>
                  <a:schemeClr val="lt1"/>
                </a:solidFill>
                <a:latin typeface="Trebuchet MS"/>
                <a:ea typeface="Trebuchet MS"/>
                <a:cs typeface="Trebuchet MS"/>
                <a:sym typeface="Trebuchet MS"/>
              </a:rPr>
              <a:t>If you do mess up a person’s preferred pronouns or name, apologize briefly and move on! </a:t>
            </a:r>
            <a:r>
              <a:rPr lang="en-US" sz="1000" b="0" i="0" u="none" strike="noStrike" cap="none">
                <a:solidFill>
                  <a:schemeClr val="lt1"/>
                </a:solidFill>
                <a:latin typeface="Trebuchet MS"/>
                <a:ea typeface="Trebuchet MS"/>
                <a:cs typeface="Trebuchet MS"/>
                <a:sym typeface="Trebuchet MS"/>
              </a:rPr>
              <a:t/>
            </a:r>
            <a:br>
              <a:rPr lang="en-US" sz="1000" b="0" i="0" u="none" strike="noStrike" cap="none">
                <a:solidFill>
                  <a:schemeClr val="lt1"/>
                </a:solidFill>
                <a:latin typeface="Trebuchet MS"/>
                <a:ea typeface="Trebuchet MS"/>
                <a:cs typeface="Trebuchet MS"/>
                <a:sym typeface="Trebuchet MS"/>
              </a:rPr>
            </a:br>
            <a:endParaRPr sz="1000" b="0" i="0" u="none" strike="noStrike" cap="none">
              <a:solidFill>
                <a:schemeClr val="lt1"/>
              </a:solidFill>
              <a:latin typeface="Trebuchet MS"/>
              <a:ea typeface="Trebuchet MS"/>
              <a:cs typeface="Trebuchet MS"/>
              <a:sym typeface="Trebuchet MS"/>
            </a:endParaRPr>
          </a:p>
        </p:txBody>
      </p:sp>
      <p:sp>
        <p:nvSpPr>
          <p:cNvPr id="924" name="Google Shape;924;p83"/>
          <p:cNvSpPr/>
          <p:nvPr/>
        </p:nvSpPr>
        <p:spPr>
          <a:xfrm>
            <a:off x="1080974" y="1375150"/>
            <a:ext cx="3324300" cy="923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450"/>
              <a:buFont typeface="Trebuchet MS"/>
              <a:buNone/>
            </a:pPr>
            <a:r>
              <a:rPr lang="en-US" sz="1800" b="0" i="0" u="none" strike="noStrike" cap="none">
                <a:solidFill>
                  <a:schemeClr val="lt1"/>
                </a:solidFill>
                <a:latin typeface="Trebuchet MS"/>
                <a:ea typeface="Trebuchet MS"/>
                <a:cs typeface="Trebuchet MS"/>
                <a:sym typeface="Trebuchet MS"/>
              </a:rPr>
              <a:t>Always call a person by their chosen name and preferred pronoun!</a:t>
            </a:r>
            <a:endParaRPr sz="1400" b="0" i="0" u="none" strike="noStrike" cap="none">
              <a:solidFill>
                <a:srgbClr val="000000"/>
              </a:solidFill>
              <a:latin typeface="Arial"/>
              <a:ea typeface="Arial"/>
              <a:cs typeface="Arial"/>
              <a:sym typeface="Arial"/>
            </a:endParaRPr>
          </a:p>
        </p:txBody>
      </p:sp>
      <p:sp>
        <p:nvSpPr>
          <p:cNvPr id="925" name="Google Shape;925;p83"/>
          <p:cNvSpPr/>
          <p:nvPr/>
        </p:nvSpPr>
        <p:spPr>
          <a:xfrm>
            <a:off x="1080975" y="3680500"/>
            <a:ext cx="3668100" cy="3216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2CBDD9"/>
              </a:buClr>
              <a:buSzPts val="450"/>
              <a:buFont typeface="Trebuchet MS"/>
              <a:buNone/>
            </a:pPr>
            <a:r>
              <a:rPr lang="en-US" sz="1800" b="0" i="0" u="none" strike="noStrike" cap="none">
                <a:solidFill>
                  <a:schemeClr val="lt1"/>
                </a:solidFill>
                <a:latin typeface="Trebuchet MS"/>
                <a:ea typeface="Trebuchet MS"/>
                <a:cs typeface="Trebuchet MS"/>
                <a:sym typeface="Trebuchet MS"/>
              </a:rPr>
              <a:t>Odds are you are not the first person to ever mis-gender this person. You likely won’t be the last. Someday someone might misgender you. People make mistakes, and that’s okay as long as you recognize it. Apologize, correct your mistake, and continue. This is always the most appropriate response. </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600"/>
              </a:spcBef>
              <a:spcAft>
                <a:spcPts val="0"/>
              </a:spcAft>
              <a:buClr>
                <a:srgbClr val="2CBDD9"/>
              </a:buClr>
              <a:buSzPts val="1800"/>
              <a:buFont typeface="Trebuchet MS"/>
              <a:buNone/>
            </a:pPr>
            <a:endParaRPr sz="1800" b="0" i="0" u="none" strike="noStrike" cap="none">
              <a:solidFill>
                <a:schemeClr val="lt1"/>
              </a:solidFill>
              <a:latin typeface="Trebuchet MS"/>
              <a:ea typeface="Trebuchet MS"/>
              <a:cs typeface="Trebuchet MS"/>
              <a:sym typeface="Trebuchet MS"/>
            </a:endParaRPr>
          </a:p>
        </p:txBody>
      </p:sp>
      <p:sp>
        <p:nvSpPr>
          <p:cNvPr id="926" name="Google Shape;926;p83"/>
          <p:cNvSpPr txBox="1"/>
          <p:nvPr/>
        </p:nvSpPr>
        <p:spPr>
          <a:xfrm>
            <a:off x="363950" y="1313600"/>
            <a:ext cx="1116900" cy="738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79D4CC"/>
              </a:buClr>
              <a:buSzPts val="1050"/>
              <a:buFont typeface="Quattrocento Sans"/>
              <a:buNone/>
            </a:pPr>
            <a:r>
              <a:rPr lang="en-US" sz="4200" b="0" i="0" u="none" strike="noStrike" cap="none">
                <a:solidFill>
                  <a:srgbClr val="79D4CC"/>
                </a:solidFill>
                <a:latin typeface="Quattrocento Sans"/>
                <a:ea typeface="Quattrocento Sans"/>
                <a:cs typeface="Quattrocento Sans"/>
                <a:sym typeface="Quattrocento Sans"/>
              </a:rPr>
              <a:t>01</a:t>
            </a:r>
            <a:endParaRPr sz="1400" b="0" i="0" u="none" strike="noStrike" cap="none">
              <a:solidFill>
                <a:srgbClr val="000000"/>
              </a:solidFill>
              <a:latin typeface="Arial"/>
              <a:ea typeface="Arial"/>
              <a:cs typeface="Arial"/>
              <a:sym typeface="Arial"/>
            </a:endParaRPr>
          </a:p>
        </p:txBody>
      </p:sp>
      <p:sp>
        <p:nvSpPr>
          <p:cNvPr id="927" name="Google Shape;927;p83"/>
          <p:cNvSpPr txBox="1"/>
          <p:nvPr/>
        </p:nvSpPr>
        <p:spPr>
          <a:xfrm>
            <a:off x="363950" y="2430577"/>
            <a:ext cx="1116900" cy="738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4AEA4"/>
              </a:buClr>
              <a:buSzPts val="1050"/>
              <a:buFont typeface="Quattrocento Sans"/>
              <a:buNone/>
            </a:pPr>
            <a:r>
              <a:rPr lang="en-US" sz="4200" b="0" i="0" u="none" strike="noStrike" cap="none">
                <a:solidFill>
                  <a:srgbClr val="F4AEA4"/>
                </a:solidFill>
                <a:latin typeface="Quattrocento Sans"/>
                <a:ea typeface="Quattrocento Sans"/>
                <a:cs typeface="Quattrocento Sans"/>
                <a:sym typeface="Quattrocento Sans"/>
              </a:rPr>
              <a:t>02</a:t>
            </a:r>
            <a:endParaRPr sz="1400" b="0" i="0" u="none" strike="noStrike" cap="none">
              <a:solidFill>
                <a:srgbClr val="000000"/>
              </a:solidFill>
              <a:latin typeface="Arial"/>
              <a:ea typeface="Arial"/>
              <a:cs typeface="Arial"/>
              <a:sym typeface="Arial"/>
            </a:endParaRPr>
          </a:p>
        </p:txBody>
      </p:sp>
      <p:sp>
        <p:nvSpPr>
          <p:cNvPr id="928" name="Google Shape;928;p83"/>
          <p:cNvSpPr txBox="1"/>
          <p:nvPr/>
        </p:nvSpPr>
        <p:spPr>
          <a:xfrm>
            <a:off x="363950" y="3595091"/>
            <a:ext cx="1116900" cy="738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ACF2C4"/>
              </a:buClr>
              <a:buSzPts val="1050"/>
              <a:buFont typeface="Quattrocento Sans"/>
              <a:buNone/>
            </a:pPr>
            <a:r>
              <a:rPr lang="en-US" sz="4200" b="0" i="0" u="none" strike="noStrike" cap="none">
                <a:solidFill>
                  <a:srgbClr val="ACF2C4"/>
                </a:solidFill>
                <a:latin typeface="Quattrocento Sans"/>
                <a:ea typeface="Quattrocento Sans"/>
                <a:cs typeface="Quattrocento Sans"/>
                <a:sym typeface="Quattrocento Sans"/>
              </a:rPr>
              <a:t>03</a:t>
            </a:r>
            <a:endParaRPr sz="1400" b="0" i="0" u="none" strike="noStrike" cap="none">
              <a:solidFill>
                <a:srgbClr val="000000"/>
              </a:solidFill>
              <a:latin typeface="Arial"/>
              <a:ea typeface="Arial"/>
              <a:cs typeface="Arial"/>
              <a:sym typeface="Arial"/>
            </a:endParaRPr>
          </a:p>
        </p:txBody>
      </p:sp>
      <p:sp>
        <p:nvSpPr>
          <p:cNvPr id="929" name="Google Shape;929;p83"/>
          <p:cNvSpPr/>
          <p:nvPr/>
        </p:nvSpPr>
        <p:spPr>
          <a:xfrm>
            <a:off x="5605250" y="1358575"/>
            <a:ext cx="2784000" cy="1477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2CBDD9"/>
              </a:buClr>
              <a:buSzPts val="450"/>
              <a:buFont typeface="Trebuchet MS"/>
              <a:buNone/>
            </a:pPr>
            <a:r>
              <a:rPr lang="en-US" sz="1800" b="0" i="0" u="none" strike="noStrike" cap="none">
                <a:solidFill>
                  <a:schemeClr val="lt1"/>
                </a:solidFill>
                <a:latin typeface="Trebuchet MS"/>
                <a:ea typeface="Trebuchet MS"/>
                <a:cs typeface="Trebuchet MS"/>
                <a:sym typeface="Trebuchet MS"/>
              </a:rPr>
              <a:t>Respectfully ask someone how they would like to be addressed if you are not sure!</a:t>
            </a:r>
            <a:endParaRPr sz="1400" b="0" i="0" u="none" strike="noStrike" cap="none">
              <a:solidFill>
                <a:srgbClr val="000000"/>
              </a:solidFill>
              <a:latin typeface="Arial"/>
              <a:ea typeface="Arial"/>
              <a:cs typeface="Arial"/>
              <a:sym typeface="Arial"/>
            </a:endParaRPr>
          </a:p>
        </p:txBody>
      </p:sp>
      <p:sp>
        <p:nvSpPr>
          <p:cNvPr id="930" name="Google Shape;930;p83"/>
          <p:cNvSpPr/>
          <p:nvPr/>
        </p:nvSpPr>
        <p:spPr>
          <a:xfrm>
            <a:off x="5605250" y="3550300"/>
            <a:ext cx="2986800" cy="1754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2CBDD9"/>
              </a:buClr>
              <a:buSzPts val="450"/>
              <a:buFont typeface="Trebuchet MS"/>
              <a:buNone/>
            </a:pPr>
            <a:r>
              <a:rPr lang="en-US" sz="1800" b="0" i="0" u="none" strike="noStrike" cap="none">
                <a:solidFill>
                  <a:schemeClr val="lt1"/>
                </a:solidFill>
                <a:latin typeface="Trebuchet MS"/>
                <a:ea typeface="Trebuchet MS"/>
                <a:cs typeface="Trebuchet MS"/>
                <a:sym typeface="Trebuchet MS"/>
              </a:rPr>
              <a:t>Ask appropriate questions! Such as “Which pronouns do you prefer? “How would you like to be referred to, in terms of gender?” Make sure the question you ask is appropriate and not just for your own curiosity! </a:t>
            </a:r>
            <a:endParaRPr sz="1400" b="0" i="0" u="none" strike="noStrike" cap="none">
              <a:solidFill>
                <a:srgbClr val="000000"/>
              </a:solidFill>
              <a:latin typeface="Arial"/>
              <a:ea typeface="Arial"/>
              <a:cs typeface="Arial"/>
              <a:sym typeface="Arial"/>
            </a:endParaRPr>
          </a:p>
        </p:txBody>
      </p:sp>
      <p:sp>
        <p:nvSpPr>
          <p:cNvPr id="931" name="Google Shape;931;p83"/>
          <p:cNvSpPr txBox="1"/>
          <p:nvPr/>
        </p:nvSpPr>
        <p:spPr>
          <a:xfrm>
            <a:off x="4813680" y="1303869"/>
            <a:ext cx="1146300" cy="738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2CBDD9"/>
              </a:buClr>
              <a:buSzPts val="1050"/>
              <a:buFont typeface="Quattrocento Sans"/>
              <a:buNone/>
            </a:pPr>
            <a:r>
              <a:rPr lang="en-US" sz="4200" b="0" i="0" u="none" strike="noStrike" cap="none">
                <a:solidFill>
                  <a:srgbClr val="2CBDD9"/>
                </a:solidFill>
                <a:latin typeface="Quattrocento Sans"/>
                <a:ea typeface="Quattrocento Sans"/>
                <a:cs typeface="Quattrocento Sans"/>
                <a:sym typeface="Quattrocento Sans"/>
              </a:rPr>
              <a:t>04</a:t>
            </a:r>
            <a:endParaRPr sz="1400" b="0" i="0" u="none" strike="noStrike" cap="none">
              <a:solidFill>
                <a:srgbClr val="000000"/>
              </a:solidFill>
              <a:latin typeface="Arial"/>
              <a:ea typeface="Arial"/>
              <a:cs typeface="Arial"/>
              <a:sym typeface="Arial"/>
            </a:endParaRPr>
          </a:p>
        </p:txBody>
      </p:sp>
      <p:sp>
        <p:nvSpPr>
          <p:cNvPr id="932" name="Google Shape;932;p83"/>
          <p:cNvSpPr txBox="1"/>
          <p:nvPr/>
        </p:nvSpPr>
        <p:spPr>
          <a:xfrm>
            <a:off x="4864857" y="3528732"/>
            <a:ext cx="1146300" cy="738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9A25D"/>
              </a:buClr>
              <a:buSzPts val="1050"/>
              <a:buFont typeface="Quattrocento Sans"/>
              <a:buNone/>
            </a:pPr>
            <a:r>
              <a:rPr lang="en-US" sz="4200" b="0" i="0" u="none" strike="noStrike" cap="none">
                <a:solidFill>
                  <a:srgbClr val="F9A25D"/>
                </a:solidFill>
                <a:latin typeface="Quattrocento Sans"/>
                <a:ea typeface="Quattrocento Sans"/>
                <a:cs typeface="Quattrocento Sans"/>
                <a:sym typeface="Quattrocento Sans"/>
              </a:rPr>
              <a:t>05</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937"/>
        <p:cNvGrpSpPr/>
        <p:nvPr/>
      </p:nvGrpSpPr>
      <p:grpSpPr>
        <a:xfrm>
          <a:off x="0" y="0"/>
          <a:ext cx="0" cy="0"/>
          <a:chOff x="0" y="0"/>
          <a:chExt cx="0" cy="0"/>
        </a:xfrm>
      </p:grpSpPr>
      <p:sp>
        <p:nvSpPr>
          <p:cNvPr id="938" name="Google Shape;938;p85"/>
          <p:cNvSpPr txBox="1"/>
          <p:nvPr/>
        </p:nvSpPr>
        <p:spPr>
          <a:xfrm>
            <a:off x="457200" y="1828800"/>
            <a:ext cx="8229600" cy="4038600"/>
          </a:xfrm>
          <a:prstGeom prst="rect">
            <a:avLst/>
          </a:prstGeom>
          <a:noFill/>
          <a:ln>
            <a:noFill/>
          </a:ln>
        </p:spPr>
        <p:txBody>
          <a:bodyPr spcFirstLastPara="1" wrap="square" lIns="90000" tIns="46800" rIns="90000" bIns="46800" anchor="t" anchorCtr="0">
            <a:noAutofit/>
          </a:bodyPr>
          <a:lstStyle/>
          <a:p>
            <a:pPr marL="342900" marR="0" lvl="0" indent="-342900" algn="l" rtl="0">
              <a:lnSpc>
                <a:spcPct val="100000"/>
              </a:lnSpc>
              <a:spcBef>
                <a:spcPts val="0"/>
              </a:spcBef>
              <a:spcAft>
                <a:spcPts val="0"/>
              </a:spcAft>
              <a:buClr>
                <a:srgbClr val="2CBDD9"/>
              </a:buClr>
              <a:buSzPts val="2400"/>
              <a:buFont typeface="Trebuchet MS"/>
              <a:buChar char="&gt;"/>
            </a:pPr>
            <a:r>
              <a:rPr lang="en-US" sz="2400" b="0" i="0" u="none" strike="noStrike" cap="none">
                <a:solidFill>
                  <a:schemeClr val="lt1"/>
                </a:solidFill>
                <a:latin typeface="Trebuchet MS"/>
                <a:ea typeface="Trebuchet MS"/>
                <a:cs typeface="Trebuchet MS"/>
                <a:sym typeface="Trebuchet MS"/>
              </a:rPr>
              <a:t>Do recognize that patients will still continue to need screening labs/procedures relevant to their biological sex. </a:t>
            </a:r>
            <a:endParaRPr sz="1400" b="0" i="0" u="none" strike="noStrike" cap="none">
              <a:solidFill>
                <a:srgbClr val="000000"/>
              </a:solidFill>
              <a:latin typeface="Arial"/>
              <a:ea typeface="Arial"/>
              <a:cs typeface="Arial"/>
              <a:sym typeface="Arial"/>
            </a:endParaRPr>
          </a:p>
          <a:p>
            <a:pPr marL="1085850" marR="0" lvl="1" indent="-349250" algn="l" rtl="0">
              <a:lnSpc>
                <a:spcPct val="100000"/>
              </a:lnSpc>
              <a:spcBef>
                <a:spcPts val="600"/>
              </a:spcBef>
              <a:spcAft>
                <a:spcPts val="0"/>
              </a:spcAft>
              <a:buClr>
                <a:srgbClr val="C3F7D8"/>
              </a:buClr>
              <a:buSzPts val="2400"/>
              <a:buFont typeface="Noto Sans Symbols"/>
              <a:buChar char="▪"/>
            </a:pPr>
            <a:r>
              <a:rPr lang="en-US" sz="2400" b="0" i="0" u="none" strike="noStrike" cap="none">
                <a:solidFill>
                  <a:schemeClr val="lt1"/>
                </a:solidFill>
                <a:latin typeface="Trebuchet MS"/>
                <a:ea typeface="Trebuchet MS"/>
                <a:cs typeface="Trebuchet MS"/>
                <a:sym typeface="Trebuchet MS"/>
              </a:rPr>
              <a:t>Trans men will need a pap every 3 years and a mammogram if they have not had top surgery and are of an appropriate age/risk profile. </a:t>
            </a:r>
            <a:endParaRPr sz="1400" b="0" i="0" u="none" strike="noStrike" cap="none">
              <a:solidFill>
                <a:srgbClr val="000000"/>
              </a:solidFill>
              <a:latin typeface="Arial"/>
              <a:ea typeface="Arial"/>
              <a:cs typeface="Arial"/>
              <a:sym typeface="Arial"/>
            </a:endParaRPr>
          </a:p>
          <a:p>
            <a:pPr marL="1085850" marR="0" lvl="1" indent="-349250" algn="l" rtl="0">
              <a:lnSpc>
                <a:spcPct val="100000"/>
              </a:lnSpc>
              <a:spcBef>
                <a:spcPts val="600"/>
              </a:spcBef>
              <a:spcAft>
                <a:spcPts val="0"/>
              </a:spcAft>
              <a:buClr>
                <a:srgbClr val="C3F7D8"/>
              </a:buClr>
              <a:buSzPts val="2400"/>
              <a:buFont typeface="Noto Sans Symbols"/>
              <a:buChar char="▪"/>
            </a:pPr>
            <a:r>
              <a:rPr lang="en-US" sz="2400" b="0" i="0" u="none" strike="noStrike" cap="none">
                <a:solidFill>
                  <a:schemeClr val="lt1"/>
                </a:solidFill>
                <a:latin typeface="Trebuchet MS"/>
                <a:ea typeface="Trebuchet MS"/>
                <a:cs typeface="Trebuchet MS"/>
                <a:sym typeface="Trebuchet MS"/>
              </a:rPr>
              <a:t>Trans women will need a PSA if they complain of nocturia or have a strong family history of prostate cancer. </a:t>
            </a:r>
            <a:endParaRPr sz="1400" b="0" i="0" u="none" strike="noStrike" cap="none">
              <a:solidFill>
                <a:srgbClr val="000000"/>
              </a:solidFill>
              <a:latin typeface="Arial"/>
              <a:ea typeface="Arial"/>
              <a:cs typeface="Arial"/>
              <a:sym typeface="Arial"/>
            </a:endParaRPr>
          </a:p>
        </p:txBody>
      </p:sp>
      <p:sp>
        <p:nvSpPr>
          <p:cNvPr id="939" name="Google Shape;939;p85"/>
          <p:cNvSpPr txBox="1"/>
          <p:nvPr/>
        </p:nvSpPr>
        <p:spPr>
          <a:xfrm>
            <a:off x="125" y="162825"/>
            <a:ext cx="9144000" cy="1143000"/>
          </a:xfrm>
          <a:prstGeom prst="rect">
            <a:avLst/>
          </a:prstGeom>
          <a:noFill/>
          <a:ln>
            <a:noFill/>
          </a:ln>
        </p:spPr>
        <p:txBody>
          <a:bodyPr spcFirstLastPara="1" wrap="square" lIns="90000" tIns="46800" rIns="90000" bIns="46800" anchor="t" anchorCtr="0">
            <a:noAutofit/>
          </a:bodyPr>
          <a:lstStyle/>
          <a:p>
            <a:pPr marL="0" marR="0" lvl="0" indent="0" algn="ctr" rtl="0">
              <a:lnSpc>
                <a:spcPct val="80000"/>
              </a:lnSpc>
              <a:spcBef>
                <a:spcPts val="0"/>
              </a:spcBef>
              <a:spcAft>
                <a:spcPts val="0"/>
              </a:spcAft>
              <a:buClr>
                <a:srgbClr val="FFFFFF"/>
              </a:buClr>
              <a:buSzPts val="1000"/>
              <a:buFont typeface="Trebuchet MS"/>
              <a:buNone/>
            </a:pPr>
            <a:r>
              <a:rPr lang="en-US" sz="4200" b="0" i="0" u="none" strike="noStrike" cap="none">
                <a:solidFill>
                  <a:srgbClr val="FFFFFF"/>
                </a:solidFill>
                <a:latin typeface="Quattrocento Sans"/>
                <a:ea typeface="Quattrocento Sans"/>
                <a:cs typeface="Quattrocento Sans"/>
                <a:sym typeface="Quattrocento Sans"/>
              </a:rPr>
              <a:t>Transgender Etiquette for Medical Providers</a:t>
            </a:r>
            <a:r>
              <a:rPr lang="en-US" sz="4500" b="0" i="0" u="none" strike="noStrike" cap="none">
                <a:solidFill>
                  <a:srgbClr val="FFFFFF"/>
                </a:solidFill>
                <a:latin typeface="Quattrocento Sans"/>
                <a:ea typeface="Quattrocento Sans"/>
                <a:cs typeface="Quattrocento Sans"/>
                <a:sym typeface="Quattrocento Sans"/>
              </a:rPr>
              <a:t/>
            </a:r>
            <a:br>
              <a:rPr lang="en-US" sz="4500" b="0" i="0" u="none" strike="noStrike" cap="none">
                <a:solidFill>
                  <a:srgbClr val="FFFFFF"/>
                </a:solidFill>
                <a:latin typeface="Quattrocento Sans"/>
                <a:ea typeface="Quattrocento Sans"/>
                <a:cs typeface="Quattrocento Sans"/>
                <a:sym typeface="Quattrocento Sans"/>
              </a:rPr>
            </a:br>
            <a:endParaRPr sz="4500" b="0" i="0" u="none" strike="noStrike" cap="none">
              <a:solidFill>
                <a:srgbClr val="FFFFFF"/>
              </a:solidFill>
              <a:latin typeface="Quattrocento Sans"/>
              <a:ea typeface="Quattrocento Sans"/>
              <a:cs typeface="Quattrocento Sans"/>
              <a:sym typeface="Quattrocento Sans"/>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943"/>
        <p:cNvGrpSpPr/>
        <p:nvPr/>
      </p:nvGrpSpPr>
      <p:grpSpPr>
        <a:xfrm>
          <a:off x="0" y="0"/>
          <a:ext cx="0" cy="0"/>
          <a:chOff x="0" y="0"/>
          <a:chExt cx="0" cy="0"/>
        </a:xfrm>
      </p:grpSpPr>
      <p:sp>
        <p:nvSpPr>
          <p:cNvPr id="944" name="Google Shape;944;p84"/>
          <p:cNvSpPr txBox="1"/>
          <p:nvPr/>
        </p:nvSpPr>
        <p:spPr>
          <a:xfrm>
            <a:off x="0" y="162829"/>
            <a:ext cx="9144000" cy="1425000"/>
          </a:xfrm>
          <a:prstGeom prst="rect">
            <a:avLst/>
          </a:prstGeom>
          <a:noFill/>
          <a:ln>
            <a:noFill/>
          </a:ln>
        </p:spPr>
        <p:txBody>
          <a:bodyPr spcFirstLastPara="1" wrap="square" lIns="90000" tIns="46800" rIns="90000" bIns="46800" anchor="t" anchorCtr="0">
            <a:noAutofit/>
          </a:bodyPr>
          <a:lstStyle/>
          <a:p>
            <a:pPr marL="0" marR="0" lvl="0" indent="0" algn="ctr" rtl="0">
              <a:lnSpc>
                <a:spcPct val="80000"/>
              </a:lnSpc>
              <a:spcBef>
                <a:spcPts val="0"/>
              </a:spcBef>
              <a:spcAft>
                <a:spcPts val="0"/>
              </a:spcAft>
              <a:buClr>
                <a:srgbClr val="FFFFFF"/>
              </a:buClr>
              <a:buSzPts val="1000"/>
              <a:buFont typeface="Trebuchet MS"/>
              <a:buNone/>
            </a:pPr>
            <a:r>
              <a:rPr lang="en-US" sz="5000" b="0" i="0" u="none" strike="noStrike" cap="none">
                <a:solidFill>
                  <a:srgbClr val="FFFFFF"/>
                </a:solidFill>
                <a:latin typeface="Quattrocento Sans"/>
                <a:ea typeface="Quattrocento Sans"/>
                <a:cs typeface="Quattrocento Sans"/>
                <a:sym typeface="Quattrocento Sans"/>
              </a:rPr>
              <a:t>Transgender Broken Arm Syndrome</a:t>
            </a:r>
            <a:r>
              <a:rPr lang="en-US" sz="5500" b="0" i="0" u="none" strike="noStrike" cap="none">
                <a:solidFill>
                  <a:srgbClr val="FFFFFF"/>
                </a:solidFill>
                <a:latin typeface="Quattrocento Sans"/>
                <a:ea typeface="Quattrocento Sans"/>
                <a:cs typeface="Quattrocento Sans"/>
                <a:sym typeface="Quattrocento Sans"/>
              </a:rPr>
              <a:t/>
            </a:r>
            <a:br>
              <a:rPr lang="en-US" sz="5500" b="0" i="0" u="none" strike="noStrike" cap="none">
                <a:solidFill>
                  <a:srgbClr val="FFFFFF"/>
                </a:solidFill>
                <a:latin typeface="Quattrocento Sans"/>
                <a:ea typeface="Quattrocento Sans"/>
                <a:cs typeface="Quattrocento Sans"/>
                <a:sym typeface="Quattrocento Sans"/>
              </a:rPr>
            </a:br>
            <a:endParaRPr sz="5500" b="0" i="0" u="none" strike="noStrike" cap="none">
              <a:solidFill>
                <a:srgbClr val="FFFFFF"/>
              </a:solidFill>
              <a:latin typeface="Quattrocento Sans"/>
              <a:ea typeface="Quattrocento Sans"/>
              <a:cs typeface="Quattrocento Sans"/>
              <a:sym typeface="Quattrocento Sans"/>
            </a:endParaRPr>
          </a:p>
        </p:txBody>
      </p:sp>
      <p:sp>
        <p:nvSpPr>
          <p:cNvPr id="945" name="Google Shape;945;p84"/>
          <p:cNvSpPr/>
          <p:nvPr/>
        </p:nvSpPr>
        <p:spPr>
          <a:xfrm>
            <a:off x="1935771" y="1587816"/>
            <a:ext cx="6396900" cy="2677800"/>
          </a:xfrm>
          <a:prstGeom prst="rect">
            <a:avLst/>
          </a:prstGeom>
          <a:noFill/>
          <a:ln>
            <a:noFill/>
          </a:ln>
        </p:spPr>
        <p:txBody>
          <a:bodyPr spcFirstLastPara="1" wrap="square" lIns="91425" tIns="0" rIns="91425" bIns="0" anchor="ctr" anchorCtr="0">
            <a:noAutofit/>
          </a:bodyPr>
          <a:lstStyle/>
          <a:p>
            <a:pPr marL="0" marR="0" lvl="0" indent="0" algn="l" rtl="0">
              <a:lnSpc>
                <a:spcPct val="100000"/>
              </a:lnSpc>
              <a:spcBef>
                <a:spcPts val="0"/>
              </a:spcBef>
              <a:spcAft>
                <a:spcPts val="0"/>
              </a:spcAft>
              <a:buClr>
                <a:schemeClr val="lt1"/>
              </a:buClr>
              <a:buSzPts val="1800"/>
              <a:buFont typeface="Arial"/>
              <a:buNone/>
            </a:pPr>
            <a:endParaRPr sz="18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2CBDD9"/>
              </a:buClr>
              <a:buSzPts val="550"/>
              <a:buFont typeface="Trebuchet MS"/>
              <a:buNone/>
            </a:pPr>
            <a:r>
              <a:rPr lang="en-US" sz="2200" b="0" i="0" u="none" strike="noStrike" cap="none">
                <a:solidFill>
                  <a:schemeClr val="lt1"/>
                </a:solidFill>
                <a:latin typeface="Trebuchet MS"/>
                <a:ea typeface="Trebuchet MS"/>
                <a:cs typeface="Trebuchet MS"/>
                <a:sym typeface="Trebuchet MS"/>
              </a:rPr>
              <a:t>As a provider, do ask about family life/support if the patient’s complaint is relevant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600"/>
              </a:spcBef>
              <a:spcAft>
                <a:spcPts val="0"/>
              </a:spcAft>
              <a:buClr>
                <a:srgbClr val="2CBDD9"/>
              </a:buClr>
              <a:buSzPts val="550"/>
              <a:buFont typeface="Trebuchet MS"/>
              <a:buNone/>
            </a:pPr>
            <a:r>
              <a:rPr lang="en-US" sz="2200" b="0" i="1" u="none" strike="noStrike" cap="none">
                <a:solidFill>
                  <a:schemeClr val="lt1"/>
                </a:solidFill>
                <a:latin typeface="Trebuchet MS"/>
                <a:ea typeface="Trebuchet MS"/>
                <a:cs typeface="Trebuchet MS"/>
                <a:sym typeface="Trebuchet MS"/>
              </a:rPr>
              <a:t>(Ex: depression/anxiety)</a:t>
            </a:r>
            <a:r>
              <a:rPr lang="en-US" sz="2200" b="0" i="0" u="none" strike="noStrike" cap="none">
                <a:solidFill>
                  <a:schemeClr val="lt1"/>
                </a:solidFill>
                <a:latin typeface="Trebuchet MS"/>
                <a:ea typeface="Trebuchet MS"/>
                <a:cs typeface="Trebuchet MS"/>
                <a:sym typeface="Trebuchet MS"/>
              </a:rPr>
              <a:t/>
            </a:r>
            <a:br>
              <a:rPr lang="en-US" sz="2200" b="0" i="0" u="none" strike="noStrike" cap="none">
                <a:solidFill>
                  <a:schemeClr val="lt1"/>
                </a:solidFill>
                <a:latin typeface="Trebuchet MS"/>
                <a:ea typeface="Trebuchet MS"/>
                <a:cs typeface="Trebuchet MS"/>
                <a:sym typeface="Trebuchet MS"/>
              </a:rPr>
            </a:br>
            <a:r>
              <a:rPr lang="en-US" sz="2200" b="0" i="0" u="none" strike="noStrike" cap="none">
                <a:solidFill>
                  <a:schemeClr val="lt1"/>
                </a:solidFill>
                <a:latin typeface="Trebuchet MS"/>
                <a:ea typeface="Trebuchet MS"/>
                <a:cs typeface="Trebuchet MS"/>
                <a:sym typeface="Trebuchet MS"/>
              </a:rPr>
              <a:t/>
            </a:r>
            <a:br>
              <a:rPr lang="en-US" sz="2200" b="0" i="0" u="none" strike="noStrike" cap="none">
                <a:solidFill>
                  <a:schemeClr val="lt1"/>
                </a:solidFill>
                <a:latin typeface="Trebuchet MS"/>
                <a:ea typeface="Trebuchet MS"/>
                <a:cs typeface="Trebuchet MS"/>
                <a:sym typeface="Trebuchet MS"/>
              </a:rPr>
            </a:br>
            <a:endParaRPr sz="2200" b="0" i="0" u="none" strike="noStrike" cap="none">
              <a:solidFill>
                <a:schemeClr val="lt1"/>
              </a:solidFill>
              <a:latin typeface="Trebuchet MS"/>
              <a:ea typeface="Trebuchet MS"/>
              <a:cs typeface="Trebuchet MS"/>
              <a:sym typeface="Trebuchet MS"/>
            </a:endParaRPr>
          </a:p>
          <a:p>
            <a:pPr marL="0" marR="0" lvl="0" indent="0" algn="l" rtl="0">
              <a:lnSpc>
                <a:spcPct val="100000"/>
              </a:lnSpc>
              <a:spcBef>
                <a:spcPts val="600"/>
              </a:spcBef>
              <a:spcAft>
                <a:spcPts val="0"/>
              </a:spcAft>
              <a:buClr>
                <a:schemeClr val="lt1"/>
              </a:buClr>
              <a:buSzPts val="450"/>
              <a:buFont typeface="Arial"/>
              <a:buNone/>
            </a:pPr>
            <a:r>
              <a:rPr lang="en-US" sz="1800" b="0" i="0" u="none" strike="noStrike" cap="none">
                <a:solidFill>
                  <a:schemeClr val="lt1"/>
                </a:solidFill>
                <a:latin typeface="Arial"/>
                <a:ea typeface="Arial"/>
                <a:cs typeface="Arial"/>
                <a:sym typeface="Arial"/>
              </a:rPr>
              <a:t/>
            </a:r>
            <a:br>
              <a:rPr lang="en-US" sz="1800" b="0" i="0" u="none" strike="noStrike" cap="none">
                <a:solidFill>
                  <a:schemeClr val="lt1"/>
                </a:solidFill>
                <a:latin typeface="Arial"/>
                <a:ea typeface="Arial"/>
                <a:cs typeface="Arial"/>
                <a:sym typeface="Arial"/>
              </a:rPr>
            </a:br>
            <a:endParaRPr sz="1800" b="0" i="0" u="none" strike="noStrike" cap="none">
              <a:solidFill>
                <a:schemeClr val="lt1"/>
              </a:solidFill>
              <a:latin typeface="Arial"/>
              <a:ea typeface="Arial"/>
              <a:cs typeface="Arial"/>
              <a:sym typeface="Arial"/>
            </a:endParaRPr>
          </a:p>
        </p:txBody>
      </p:sp>
      <p:pic>
        <p:nvPicPr>
          <p:cNvPr id="946" name="Google Shape;946;p84" descr="https://encrypted-tbn0.gstatic.com/images?q=tbn:ANd9GcTpysXMrp_q1bnL9piyG0ON5RrJmKmehLlStFfOo9D9xR0PZsj3FtoinzQ"/>
          <p:cNvPicPr preferRelativeResize="0"/>
          <p:nvPr/>
        </p:nvPicPr>
        <p:blipFill rotWithShape="1">
          <a:blip r:embed="rId3">
            <a:alphaModFix/>
          </a:blip>
          <a:srcRect/>
          <a:stretch/>
        </p:blipFill>
        <p:spPr>
          <a:xfrm>
            <a:off x="623240" y="1913966"/>
            <a:ext cx="1012675" cy="1012677"/>
          </a:xfrm>
          <a:prstGeom prst="rect">
            <a:avLst/>
          </a:prstGeom>
          <a:noFill/>
          <a:ln>
            <a:noFill/>
          </a:ln>
        </p:spPr>
      </p:pic>
      <p:sp>
        <p:nvSpPr>
          <p:cNvPr id="947" name="Google Shape;947;p84"/>
          <p:cNvSpPr/>
          <p:nvPr/>
        </p:nvSpPr>
        <p:spPr>
          <a:xfrm>
            <a:off x="1935771" y="3288778"/>
            <a:ext cx="6585000" cy="2123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2CBDD9"/>
              </a:buClr>
              <a:buSzPts val="550"/>
              <a:buFont typeface="Trebuchet MS"/>
              <a:buNone/>
            </a:pPr>
            <a:r>
              <a:rPr lang="en-US" sz="2200" b="0" i="0" u="none" strike="noStrike" cap="none">
                <a:solidFill>
                  <a:schemeClr val="lt1"/>
                </a:solidFill>
                <a:latin typeface="Trebuchet MS"/>
                <a:ea typeface="Trebuchet MS"/>
                <a:cs typeface="Trebuchet MS"/>
                <a:sym typeface="Trebuchet MS"/>
              </a:rPr>
              <a:t>Don’t assume that because someone is transgender every complaint is somehow related. Transgender people get sick, can have high blood pressure, and get the flu. Rarely is this relevant to their gender or HRT. Transgender people are surprisingly…</a:t>
            </a:r>
            <a:r>
              <a:rPr lang="en-US" sz="2200" b="0" i="1" u="none" strike="noStrike" cap="none">
                <a:solidFill>
                  <a:schemeClr val="lt1"/>
                </a:solidFill>
                <a:latin typeface="Trebuchet MS"/>
                <a:ea typeface="Trebuchet MS"/>
                <a:cs typeface="Trebuchet MS"/>
                <a:sym typeface="Trebuchet MS"/>
              </a:rPr>
              <a:t>people</a:t>
            </a:r>
            <a:r>
              <a:rPr lang="en-US" sz="2200" b="0" i="0" u="none" strike="noStrike" cap="none">
                <a:solidFill>
                  <a:schemeClr val="lt1"/>
                </a:solidFill>
                <a:latin typeface="Trebuchet MS"/>
                <a:ea typeface="Trebuchet MS"/>
                <a:cs typeface="Trebuchet MS"/>
                <a:sym typeface="Trebuchet MS"/>
              </a:rPr>
              <a:t>! People get sick.  (AKA Transgender Broken Arm Syndrome, the idea that if someone breaks their arm, it’s due to hormone use or related to being transgender.)</a:t>
            </a:r>
            <a:endParaRPr sz="1400" b="0" i="0" u="none" strike="noStrike" cap="none">
              <a:solidFill>
                <a:srgbClr val="000000"/>
              </a:solidFill>
              <a:latin typeface="Arial"/>
              <a:ea typeface="Arial"/>
              <a:cs typeface="Arial"/>
              <a:sym typeface="Arial"/>
            </a:endParaRPr>
          </a:p>
        </p:txBody>
      </p:sp>
      <p:pic>
        <p:nvPicPr>
          <p:cNvPr id="948" name="Google Shape;948;p84" descr="Image result for medical icon"/>
          <p:cNvPicPr preferRelativeResize="0"/>
          <p:nvPr/>
        </p:nvPicPr>
        <p:blipFill rotWithShape="1">
          <a:blip r:embed="rId4">
            <a:alphaModFix/>
          </a:blip>
          <a:srcRect/>
          <a:stretch/>
        </p:blipFill>
        <p:spPr>
          <a:xfrm>
            <a:off x="623240" y="3608600"/>
            <a:ext cx="977179" cy="977179"/>
          </a:xfrm>
          <a:prstGeom prst="rect">
            <a:avLst/>
          </a:prstGeom>
          <a:noFill/>
          <a:ln>
            <a:noFill/>
          </a:ln>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953"/>
        <p:cNvGrpSpPr/>
        <p:nvPr/>
      </p:nvGrpSpPr>
      <p:grpSpPr>
        <a:xfrm>
          <a:off x="0" y="0"/>
          <a:ext cx="0" cy="0"/>
          <a:chOff x="0" y="0"/>
          <a:chExt cx="0" cy="0"/>
        </a:xfrm>
      </p:grpSpPr>
      <p:sp>
        <p:nvSpPr>
          <p:cNvPr id="954" name="Google Shape;954;p86"/>
          <p:cNvSpPr/>
          <p:nvPr/>
        </p:nvSpPr>
        <p:spPr>
          <a:xfrm rot="10800000">
            <a:off x="684874" y="3615798"/>
            <a:ext cx="6475047" cy="640079"/>
          </a:xfrm>
          <a:prstGeom prst="homePlate">
            <a:avLst>
              <a:gd name="adj" fmla="val 50000"/>
            </a:avLst>
          </a:prstGeom>
          <a:gradFill>
            <a:gsLst>
              <a:gs pos="0">
                <a:srgbClr val="87D7CF"/>
              </a:gs>
              <a:gs pos="100000">
                <a:srgbClr val="5ACDC3"/>
              </a:gs>
            </a:gsLst>
            <a:lin ang="5400000" scaled="0"/>
          </a:gradFill>
          <a:ln w="9525"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955" name="Google Shape;955;p86"/>
          <p:cNvSpPr/>
          <p:nvPr/>
        </p:nvSpPr>
        <p:spPr>
          <a:xfrm rot="10800000">
            <a:off x="614067" y="2905091"/>
            <a:ext cx="5972721" cy="640079"/>
          </a:xfrm>
          <a:prstGeom prst="homePlate">
            <a:avLst>
              <a:gd name="adj" fmla="val 50000"/>
            </a:avLst>
          </a:prstGeom>
          <a:solidFill>
            <a:srgbClr val="2CBDD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56" name="Google Shape;956;p86"/>
          <p:cNvSpPr/>
          <p:nvPr/>
        </p:nvSpPr>
        <p:spPr>
          <a:xfrm rot="10800000">
            <a:off x="645227" y="2197585"/>
            <a:ext cx="5292256" cy="640079"/>
          </a:xfrm>
          <a:prstGeom prst="homePlate">
            <a:avLst>
              <a:gd name="adj" fmla="val 50000"/>
            </a:avLst>
          </a:prstGeom>
          <a:gradFill>
            <a:gsLst>
              <a:gs pos="0">
                <a:srgbClr val="CEE9A0"/>
              </a:gs>
              <a:gs pos="100000">
                <a:srgbClr val="BFE27B"/>
              </a:gs>
            </a:gsLst>
            <a:lin ang="5400000" scaled="0"/>
          </a:gradFill>
          <a:ln w="9525"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957" name="Google Shape;957;p86"/>
          <p:cNvSpPr/>
          <p:nvPr/>
        </p:nvSpPr>
        <p:spPr>
          <a:xfrm rot="10800000">
            <a:off x="660725" y="1490651"/>
            <a:ext cx="4431703" cy="640079"/>
          </a:xfrm>
          <a:prstGeom prst="homePlate">
            <a:avLst>
              <a:gd name="adj" fmla="val 50000"/>
            </a:avLst>
          </a:prstGeom>
          <a:gradFill>
            <a:gsLst>
              <a:gs pos="0">
                <a:srgbClr val="AAF1C3"/>
              </a:gs>
              <a:gs pos="100000">
                <a:srgbClr val="86EDAC"/>
              </a:gs>
            </a:gsLst>
            <a:lin ang="5400000" scaled="0"/>
          </a:gradFill>
          <a:ln w="9525"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958" name="Google Shape;958;p86"/>
          <p:cNvSpPr/>
          <p:nvPr/>
        </p:nvSpPr>
        <p:spPr>
          <a:xfrm>
            <a:off x="974399" y="1587878"/>
            <a:ext cx="457200" cy="45720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59" name="Google Shape;959;p86"/>
          <p:cNvSpPr txBox="1"/>
          <p:nvPr/>
        </p:nvSpPr>
        <p:spPr>
          <a:xfrm>
            <a:off x="1573199" y="1672792"/>
            <a:ext cx="3436311"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363636"/>
              </a:buClr>
              <a:buSzPts val="350"/>
              <a:buFont typeface="Trebuchet MS"/>
              <a:buNone/>
            </a:pPr>
            <a:r>
              <a:rPr lang="en-US" sz="1400" b="0" i="0" u="none" strike="noStrike" cap="none">
                <a:solidFill>
                  <a:srgbClr val="363636"/>
                </a:solidFill>
                <a:latin typeface="Trebuchet MS"/>
                <a:ea typeface="Trebuchet MS"/>
                <a:cs typeface="Trebuchet MS"/>
                <a:sym typeface="Trebuchet MS"/>
              </a:rPr>
              <a:t>Remember the etiquette tips!</a:t>
            </a:r>
            <a:endParaRPr sz="1400" b="0" i="0" u="none" strike="noStrike" cap="none">
              <a:solidFill>
                <a:srgbClr val="000000"/>
              </a:solidFill>
              <a:latin typeface="Arial"/>
              <a:ea typeface="Arial"/>
              <a:cs typeface="Arial"/>
              <a:sym typeface="Arial"/>
            </a:endParaRPr>
          </a:p>
        </p:txBody>
      </p:sp>
      <p:sp>
        <p:nvSpPr>
          <p:cNvPr id="960" name="Google Shape;960;p86"/>
          <p:cNvSpPr txBox="1"/>
          <p:nvPr/>
        </p:nvSpPr>
        <p:spPr>
          <a:xfrm>
            <a:off x="1066800" y="2274866"/>
            <a:ext cx="4025628" cy="523219"/>
          </a:xfrm>
          <a:prstGeom prst="rect">
            <a:avLst/>
          </a:prstGeom>
          <a:noFill/>
          <a:ln>
            <a:noFill/>
          </a:ln>
        </p:spPr>
        <p:txBody>
          <a:bodyPr spcFirstLastPara="1" wrap="square" lIns="91425" tIns="45700" rIns="91425" bIns="45700" anchor="t" anchorCtr="0">
            <a:noAutofit/>
          </a:bodyPr>
          <a:lstStyle/>
          <a:p>
            <a:pPr marL="457200" marR="0" lvl="1" indent="0" algn="l" rtl="0">
              <a:lnSpc>
                <a:spcPct val="100000"/>
              </a:lnSpc>
              <a:spcBef>
                <a:spcPts val="0"/>
              </a:spcBef>
              <a:spcAft>
                <a:spcPts val="0"/>
              </a:spcAft>
              <a:buClr>
                <a:schemeClr val="lt1"/>
              </a:buClr>
              <a:buSzPts val="350"/>
              <a:buFont typeface="Trebuchet MS"/>
              <a:buNone/>
            </a:pPr>
            <a:r>
              <a:rPr lang="en-US" sz="1400" b="0" i="0" u="none" strike="noStrike" cap="none">
                <a:solidFill>
                  <a:srgbClr val="363636"/>
                </a:solidFill>
                <a:latin typeface="Trebuchet MS"/>
                <a:ea typeface="Trebuchet MS"/>
                <a:cs typeface="Trebuchet MS"/>
                <a:sym typeface="Trebuchet MS"/>
              </a:rPr>
              <a:t>Be mindful of transgender people in office or waiting room</a:t>
            </a:r>
            <a:endParaRPr sz="1400" b="0" i="0" u="none" strike="noStrike" cap="none">
              <a:solidFill>
                <a:srgbClr val="000000"/>
              </a:solidFill>
              <a:latin typeface="Arial"/>
              <a:ea typeface="Arial"/>
              <a:cs typeface="Arial"/>
              <a:sym typeface="Arial"/>
            </a:endParaRPr>
          </a:p>
        </p:txBody>
      </p:sp>
      <p:sp>
        <p:nvSpPr>
          <p:cNvPr id="961" name="Google Shape;961;p86"/>
          <p:cNvSpPr txBox="1"/>
          <p:nvPr/>
        </p:nvSpPr>
        <p:spPr>
          <a:xfrm>
            <a:off x="1521916" y="2989403"/>
            <a:ext cx="5239727" cy="52321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350"/>
              <a:buFont typeface="Trebuchet MS"/>
              <a:buNone/>
            </a:pPr>
            <a:r>
              <a:rPr lang="en-US" sz="1400" b="0" i="0" u="none" strike="noStrike" cap="none">
                <a:solidFill>
                  <a:srgbClr val="363636"/>
                </a:solidFill>
                <a:latin typeface="Trebuchet MS"/>
                <a:ea typeface="Trebuchet MS"/>
                <a:cs typeface="Trebuchet MS"/>
                <a:sym typeface="Trebuchet MS"/>
              </a:rPr>
              <a:t>Don’t police public restrooms – provide a carry letter for transgender patients who would benefit from one!</a:t>
            </a:r>
            <a:endParaRPr sz="1400" b="0" i="0" u="none" strike="noStrike" cap="none">
              <a:solidFill>
                <a:srgbClr val="000000"/>
              </a:solidFill>
              <a:latin typeface="Arial"/>
              <a:ea typeface="Arial"/>
              <a:cs typeface="Arial"/>
              <a:sym typeface="Arial"/>
            </a:endParaRPr>
          </a:p>
        </p:txBody>
      </p:sp>
      <p:sp>
        <p:nvSpPr>
          <p:cNvPr id="962" name="Google Shape;962;p86"/>
          <p:cNvSpPr/>
          <p:nvPr/>
        </p:nvSpPr>
        <p:spPr>
          <a:xfrm>
            <a:off x="1544613" y="3700935"/>
            <a:ext cx="5697123" cy="52321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350"/>
              <a:buFont typeface="Trebuchet MS"/>
              <a:buNone/>
            </a:pPr>
            <a:r>
              <a:rPr lang="en-US" sz="1400" b="0" i="0" u="none" strike="noStrike" cap="none">
                <a:solidFill>
                  <a:srgbClr val="363636"/>
                </a:solidFill>
                <a:latin typeface="Trebuchet MS"/>
                <a:ea typeface="Trebuchet MS"/>
                <a:cs typeface="Trebuchet MS"/>
                <a:sym typeface="Trebuchet MS"/>
              </a:rPr>
              <a:t>Don’t ask about a transgender person’s genitals unless it is DIRECTLY relevant to the care or treatment they are seeking from you!</a:t>
            </a:r>
            <a:endParaRPr sz="1400" b="0" i="0" u="none" strike="noStrike" cap="none">
              <a:solidFill>
                <a:srgbClr val="000000"/>
              </a:solidFill>
              <a:latin typeface="Arial"/>
              <a:ea typeface="Arial"/>
              <a:cs typeface="Arial"/>
              <a:sym typeface="Arial"/>
            </a:endParaRPr>
          </a:p>
        </p:txBody>
      </p:sp>
      <p:sp>
        <p:nvSpPr>
          <p:cNvPr id="963" name="Google Shape;963;p86"/>
          <p:cNvSpPr txBox="1"/>
          <p:nvPr/>
        </p:nvSpPr>
        <p:spPr>
          <a:xfrm>
            <a:off x="1005501" y="1638608"/>
            <a:ext cx="539112" cy="38472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575757"/>
              </a:buClr>
              <a:buSzPts val="475"/>
              <a:buFont typeface="PT Sans"/>
              <a:buNone/>
            </a:pPr>
            <a:r>
              <a:rPr lang="en-US" sz="1900" b="1" i="0" u="none" strike="noStrike" cap="none">
                <a:solidFill>
                  <a:srgbClr val="575757"/>
                </a:solidFill>
                <a:latin typeface="PT Sans"/>
                <a:ea typeface="PT Sans"/>
                <a:cs typeface="PT Sans"/>
                <a:sym typeface="PT Sans"/>
              </a:rPr>
              <a:t>01</a:t>
            </a:r>
            <a:endParaRPr sz="1400" b="0" i="0" u="none" strike="noStrike" cap="none">
              <a:solidFill>
                <a:srgbClr val="000000"/>
              </a:solidFill>
              <a:latin typeface="Arial"/>
              <a:ea typeface="Arial"/>
              <a:cs typeface="Arial"/>
              <a:sym typeface="Arial"/>
            </a:endParaRPr>
          </a:p>
        </p:txBody>
      </p:sp>
      <p:sp>
        <p:nvSpPr>
          <p:cNvPr id="964" name="Google Shape;964;p86"/>
          <p:cNvSpPr/>
          <p:nvPr/>
        </p:nvSpPr>
        <p:spPr>
          <a:xfrm>
            <a:off x="979621" y="2320641"/>
            <a:ext cx="457200" cy="45720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65" name="Google Shape;965;p86"/>
          <p:cNvSpPr/>
          <p:nvPr/>
        </p:nvSpPr>
        <p:spPr>
          <a:xfrm>
            <a:off x="974399" y="3003840"/>
            <a:ext cx="457200" cy="45720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66" name="Google Shape;966;p86"/>
          <p:cNvSpPr/>
          <p:nvPr/>
        </p:nvSpPr>
        <p:spPr>
          <a:xfrm>
            <a:off x="974399" y="3738292"/>
            <a:ext cx="457200" cy="45720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67" name="Google Shape;967;p86"/>
          <p:cNvSpPr txBox="1"/>
          <p:nvPr/>
        </p:nvSpPr>
        <p:spPr>
          <a:xfrm>
            <a:off x="1011861" y="2349005"/>
            <a:ext cx="560022" cy="38472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575757"/>
              </a:buClr>
              <a:buSzPts val="475"/>
              <a:buFont typeface="PT Sans"/>
              <a:buNone/>
            </a:pPr>
            <a:r>
              <a:rPr lang="en-US" sz="1900" b="1" i="0" u="none" strike="noStrike" cap="none">
                <a:solidFill>
                  <a:srgbClr val="575757"/>
                </a:solidFill>
                <a:latin typeface="PT Sans"/>
                <a:ea typeface="PT Sans"/>
                <a:cs typeface="PT Sans"/>
                <a:sym typeface="PT Sans"/>
              </a:rPr>
              <a:t>02</a:t>
            </a:r>
            <a:endParaRPr sz="1400" b="0" i="0" u="none" strike="noStrike" cap="none">
              <a:solidFill>
                <a:srgbClr val="000000"/>
              </a:solidFill>
              <a:latin typeface="Arial"/>
              <a:ea typeface="Arial"/>
              <a:cs typeface="Arial"/>
              <a:sym typeface="Arial"/>
            </a:endParaRPr>
          </a:p>
        </p:txBody>
      </p:sp>
      <p:sp>
        <p:nvSpPr>
          <p:cNvPr id="968" name="Google Shape;968;p86"/>
          <p:cNvSpPr txBox="1"/>
          <p:nvPr/>
        </p:nvSpPr>
        <p:spPr>
          <a:xfrm>
            <a:off x="1011861" y="3040078"/>
            <a:ext cx="625210" cy="38472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575757"/>
              </a:buClr>
              <a:buSzPts val="475"/>
              <a:buFont typeface="PT Sans"/>
              <a:buNone/>
            </a:pPr>
            <a:r>
              <a:rPr lang="en-US" sz="1900" b="1" i="0" u="none" strike="noStrike" cap="none">
                <a:solidFill>
                  <a:srgbClr val="575757"/>
                </a:solidFill>
                <a:latin typeface="PT Sans"/>
                <a:ea typeface="PT Sans"/>
                <a:cs typeface="PT Sans"/>
                <a:sym typeface="PT Sans"/>
              </a:rPr>
              <a:t>03</a:t>
            </a:r>
            <a:endParaRPr sz="1400" b="0" i="0" u="none" strike="noStrike" cap="none">
              <a:solidFill>
                <a:srgbClr val="000000"/>
              </a:solidFill>
              <a:latin typeface="Arial"/>
              <a:ea typeface="Arial"/>
              <a:cs typeface="Arial"/>
              <a:sym typeface="Arial"/>
            </a:endParaRPr>
          </a:p>
        </p:txBody>
      </p:sp>
      <p:sp>
        <p:nvSpPr>
          <p:cNvPr id="969" name="Google Shape;969;p86"/>
          <p:cNvSpPr txBox="1"/>
          <p:nvPr/>
        </p:nvSpPr>
        <p:spPr>
          <a:xfrm>
            <a:off x="1011861" y="3761317"/>
            <a:ext cx="571838" cy="38472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575757"/>
              </a:buClr>
              <a:buSzPts val="475"/>
              <a:buFont typeface="PT Sans"/>
              <a:buNone/>
            </a:pPr>
            <a:r>
              <a:rPr lang="en-US" sz="1900" b="1" i="0" u="none" strike="noStrike" cap="none">
                <a:solidFill>
                  <a:srgbClr val="575757"/>
                </a:solidFill>
                <a:latin typeface="PT Sans"/>
                <a:ea typeface="PT Sans"/>
                <a:cs typeface="PT Sans"/>
                <a:sym typeface="PT Sans"/>
              </a:rPr>
              <a:t>04</a:t>
            </a:r>
            <a:endParaRPr sz="1400" b="0" i="0" u="none" strike="noStrike" cap="none">
              <a:solidFill>
                <a:srgbClr val="000000"/>
              </a:solidFill>
              <a:latin typeface="Arial"/>
              <a:ea typeface="Arial"/>
              <a:cs typeface="Arial"/>
              <a:sym typeface="Arial"/>
            </a:endParaRPr>
          </a:p>
        </p:txBody>
      </p:sp>
      <p:sp>
        <p:nvSpPr>
          <p:cNvPr id="970" name="Google Shape;970;p86"/>
          <p:cNvSpPr txBox="1"/>
          <p:nvPr/>
        </p:nvSpPr>
        <p:spPr>
          <a:xfrm>
            <a:off x="-875" y="162825"/>
            <a:ext cx="9144000" cy="1259100"/>
          </a:xfrm>
          <a:prstGeom prst="rect">
            <a:avLst/>
          </a:prstGeom>
          <a:noFill/>
          <a:ln>
            <a:noFill/>
          </a:ln>
        </p:spPr>
        <p:txBody>
          <a:bodyPr spcFirstLastPara="1" wrap="square" lIns="90000" tIns="46800" rIns="90000" bIns="46800" anchor="t" anchorCtr="0">
            <a:noAutofit/>
          </a:bodyPr>
          <a:lstStyle/>
          <a:p>
            <a:pPr marL="0" marR="0" lvl="0" indent="0" algn="ctr" rtl="0">
              <a:lnSpc>
                <a:spcPct val="80000"/>
              </a:lnSpc>
              <a:spcBef>
                <a:spcPts val="0"/>
              </a:spcBef>
              <a:spcAft>
                <a:spcPts val="0"/>
              </a:spcAft>
              <a:buClr>
                <a:srgbClr val="FFFFFF"/>
              </a:buClr>
              <a:buSzPts val="1000"/>
              <a:buFont typeface="Trebuchet MS"/>
              <a:buNone/>
            </a:pPr>
            <a:r>
              <a:rPr lang="en-US" sz="4700" b="0" i="0" u="none" strike="noStrike" cap="none">
                <a:solidFill>
                  <a:srgbClr val="FFFFFF"/>
                </a:solidFill>
                <a:latin typeface="Quattrocento Sans"/>
                <a:ea typeface="Quattrocento Sans"/>
                <a:cs typeface="Quattrocento Sans"/>
                <a:sym typeface="Quattrocento Sans"/>
              </a:rPr>
              <a:t>How to be an Awesome Ally and Provider</a:t>
            </a:r>
            <a:endParaRPr sz="1400" b="0" i="0" u="none" strike="noStrike" cap="none">
              <a:solidFill>
                <a:srgbClr val="000000"/>
              </a:solidFill>
              <a:latin typeface="Arial"/>
              <a:ea typeface="Arial"/>
              <a:cs typeface="Arial"/>
              <a:sym typeface="Arial"/>
            </a:endParaRPr>
          </a:p>
        </p:txBody>
      </p:sp>
      <p:sp>
        <p:nvSpPr>
          <p:cNvPr id="971" name="Google Shape;971;p86"/>
          <p:cNvSpPr/>
          <p:nvPr/>
        </p:nvSpPr>
        <p:spPr>
          <a:xfrm rot="10800000">
            <a:off x="645223" y="4343602"/>
            <a:ext cx="6989152" cy="640079"/>
          </a:xfrm>
          <a:prstGeom prst="homePlate">
            <a:avLst>
              <a:gd name="adj" fmla="val 50000"/>
            </a:avLst>
          </a:prstGeom>
          <a:gradFill>
            <a:gsLst>
              <a:gs pos="0">
                <a:srgbClr val="F4ACA3"/>
              </a:gs>
              <a:gs pos="100000">
                <a:srgbClr val="F18B7B"/>
              </a:gs>
            </a:gsLst>
            <a:lin ang="5400000" scaled="0"/>
          </a:gradFill>
          <a:ln w="9525" cap="rnd"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972" name="Google Shape;972;p86"/>
          <p:cNvSpPr/>
          <p:nvPr/>
        </p:nvSpPr>
        <p:spPr>
          <a:xfrm>
            <a:off x="1584365" y="4402032"/>
            <a:ext cx="4757983" cy="52321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350"/>
              <a:buFont typeface="Trebuchet MS"/>
              <a:buNone/>
            </a:pPr>
            <a:r>
              <a:rPr lang="en-US" sz="1400" b="0" i="0" u="none" strike="noStrike" cap="none">
                <a:solidFill>
                  <a:srgbClr val="363636"/>
                </a:solidFill>
                <a:latin typeface="Trebuchet MS"/>
                <a:ea typeface="Trebuchet MS"/>
                <a:cs typeface="Trebuchet MS"/>
                <a:sym typeface="Trebuchet MS"/>
              </a:rPr>
              <a:t>Never treat transgender people as if they are being risky with their health!</a:t>
            </a:r>
            <a:endParaRPr sz="1400" b="0" i="0" u="none" strike="noStrike" cap="none">
              <a:solidFill>
                <a:srgbClr val="000000"/>
              </a:solidFill>
              <a:latin typeface="Arial"/>
              <a:ea typeface="Arial"/>
              <a:cs typeface="Arial"/>
              <a:sym typeface="Arial"/>
            </a:endParaRPr>
          </a:p>
        </p:txBody>
      </p:sp>
      <p:sp>
        <p:nvSpPr>
          <p:cNvPr id="973" name="Google Shape;973;p86"/>
          <p:cNvSpPr/>
          <p:nvPr/>
        </p:nvSpPr>
        <p:spPr>
          <a:xfrm>
            <a:off x="982640" y="4461982"/>
            <a:ext cx="476224" cy="45720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74" name="Google Shape;974;p86"/>
          <p:cNvSpPr txBox="1"/>
          <p:nvPr/>
        </p:nvSpPr>
        <p:spPr>
          <a:xfrm>
            <a:off x="1044541" y="4510508"/>
            <a:ext cx="460051" cy="38472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575757"/>
              </a:buClr>
              <a:buSzPts val="475"/>
              <a:buFont typeface="PT Sans"/>
              <a:buNone/>
            </a:pPr>
            <a:r>
              <a:rPr lang="en-US" sz="1900" b="1" i="0" u="none" strike="noStrike" cap="none">
                <a:solidFill>
                  <a:srgbClr val="575757"/>
                </a:solidFill>
                <a:latin typeface="PT Sans"/>
                <a:ea typeface="PT Sans"/>
                <a:cs typeface="PT Sans"/>
                <a:sym typeface="PT Sans"/>
              </a:rPr>
              <a:t>05</a:t>
            </a:r>
            <a:endParaRPr sz="1400" b="0" i="0" u="none" strike="noStrike" cap="none">
              <a:solidFill>
                <a:srgbClr val="000000"/>
              </a:solidFill>
              <a:latin typeface="Arial"/>
              <a:ea typeface="Arial"/>
              <a:cs typeface="Arial"/>
              <a:sym typeface="Arial"/>
            </a:endParaRPr>
          </a:p>
        </p:txBody>
      </p:sp>
      <p:sp>
        <p:nvSpPr>
          <p:cNvPr id="975" name="Google Shape;975;p86"/>
          <p:cNvSpPr/>
          <p:nvPr/>
        </p:nvSpPr>
        <p:spPr>
          <a:xfrm rot="10800000">
            <a:off x="684874" y="5044493"/>
            <a:ext cx="7389450" cy="640079"/>
          </a:xfrm>
          <a:prstGeom prst="homePlate">
            <a:avLst>
              <a:gd name="adj" fmla="val 50000"/>
            </a:avLst>
          </a:prstGeom>
          <a:gradFill>
            <a:gsLst>
              <a:gs pos="0">
                <a:srgbClr val="F3CC9C"/>
              </a:gs>
              <a:gs pos="100000">
                <a:srgbClr val="F1BB73"/>
              </a:gs>
            </a:gsLst>
            <a:lin ang="5400000" scaled="0"/>
          </a:gradFill>
          <a:ln w="9525" cap="rnd"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976" name="Google Shape;976;p86"/>
          <p:cNvSpPr/>
          <p:nvPr/>
        </p:nvSpPr>
        <p:spPr>
          <a:xfrm>
            <a:off x="983058" y="5170153"/>
            <a:ext cx="457200" cy="45720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77" name="Google Shape;977;p86"/>
          <p:cNvSpPr txBox="1"/>
          <p:nvPr/>
        </p:nvSpPr>
        <p:spPr>
          <a:xfrm>
            <a:off x="1021844" y="5206392"/>
            <a:ext cx="500073" cy="38472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575757"/>
              </a:buClr>
              <a:buSzPts val="475"/>
              <a:buFont typeface="PT Sans"/>
              <a:buNone/>
            </a:pPr>
            <a:r>
              <a:rPr lang="en-US" sz="1900" b="1" i="0" u="none" strike="noStrike" cap="none">
                <a:solidFill>
                  <a:srgbClr val="575757"/>
                </a:solidFill>
                <a:latin typeface="PT Sans"/>
                <a:ea typeface="PT Sans"/>
                <a:cs typeface="PT Sans"/>
                <a:sym typeface="PT Sans"/>
              </a:rPr>
              <a:t>06</a:t>
            </a:r>
            <a:endParaRPr sz="1400" b="0" i="0" u="none" strike="noStrike" cap="none">
              <a:solidFill>
                <a:srgbClr val="000000"/>
              </a:solidFill>
              <a:latin typeface="Arial"/>
              <a:ea typeface="Arial"/>
              <a:cs typeface="Arial"/>
              <a:sym typeface="Arial"/>
            </a:endParaRPr>
          </a:p>
        </p:txBody>
      </p:sp>
      <p:sp>
        <p:nvSpPr>
          <p:cNvPr id="978" name="Google Shape;978;p86"/>
          <p:cNvSpPr/>
          <p:nvPr/>
        </p:nvSpPr>
        <p:spPr>
          <a:xfrm rot="10800000">
            <a:off x="645224" y="5771736"/>
            <a:ext cx="7851794" cy="640079"/>
          </a:xfrm>
          <a:prstGeom prst="homePlate">
            <a:avLst>
              <a:gd name="adj" fmla="val 50000"/>
            </a:avLst>
          </a:prstGeom>
          <a:gradFill>
            <a:gsLst>
              <a:gs pos="0">
                <a:srgbClr val="AAF1C3"/>
              </a:gs>
              <a:gs pos="100000">
                <a:srgbClr val="86EDAC"/>
              </a:gs>
            </a:gsLst>
            <a:lin ang="5400000" scaled="0"/>
          </a:gradFill>
          <a:ln w="9525"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979" name="Google Shape;979;p86"/>
          <p:cNvSpPr/>
          <p:nvPr/>
        </p:nvSpPr>
        <p:spPr>
          <a:xfrm>
            <a:off x="1014712" y="5871308"/>
            <a:ext cx="457200" cy="45720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80" name="Google Shape;980;p86"/>
          <p:cNvSpPr txBox="1"/>
          <p:nvPr/>
        </p:nvSpPr>
        <p:spPr>
          <a:xfrm>
            <a:off x="1044541" y="5889858"/>
            <a:ext cx="500073" cy="38472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575757"/>
              </a:buClr>
              <a:buSzPts val="475"/>
              <a:buFont typeface="PT Sans"/>
              <a:buNone/>
            </a:pPr>
            <a:r>
              <a:rPr lang="en-US" sz="1900" b="1" i="0" u="none" strike="noStrike" cap="none">
                <a:solidFill>
                  <a:srgbClr val="575757"/>
                </a:solidFill>
                <a:latin typeface="PT Sans"/>
                <a:ea typeface="PT Sans"/>
                <a:cs typeface="PT Sans"/>
                <a:sym typeface="PT Sans"/>
              </a:rPr>
              <a:t>07</a:t>
            </a:r>
            <a:endParaRPr sz="1400" b="0" i="0" u="none" strike="noStrike" cap="none">
              <a:solidFill>
                <a:srgbClr val="000000"/>
              </a:solidFill>
              <a:latin typeface="Arial"/>
              <a:ea typeface="Arial"/>
              <a:cs typeface="Arial"/>
              <a:sym typeface="Arial"/>
            </a:endParaRPr>
          </a:p>
        </p:txBody>
      </p:sp>
      <p:sp>
        <p:nvSpPr>
          <p:cNvPr id="981" name="Google Shape;981;p86"/>
          <p:cNvSpPr/>
          <p:nvPr/>
        </p:nvSpPr>
        <p:spPr>
          <a:xfrm>
            <a:off x="1583699" y="4919558"/>
            <a:ext cx="4572000" cy="6129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400"/>
              <a:buFont typeface="Arial"/>
              <a:buNone/>
            </a:pPr>
            <a:endParaRPr sz="1400" b="0" i="0" u="none" strike="noStrike" cap="none">
              <a:solidFill>
                <a:srgbClr val="FFFFFF"/>
              </a:solidFill>
              <a:latin typeface="Trebuchet MS"/>
              <a:ea typeface="Trebuchet MS"/>
              <a:cs typeface="Trebuchet MS"/>
              <a:sym typeface="Trebuchet MS"/>
            </a:endParaRPr>
          </a:p>
          <a:p>
            <a:pPr marL="0" marR="0" lvl="0" indent="0" algn="l" rtl="0">
              <a:lnSpc>
                <a:spcPct val="100000"/>
              </a:lnSpc>
              <a:spcBef>
                <a:spcPts val="700"/>
              </a:spcBef>
              <a:spcAft>
                <a:spcPts val="0"/>
              </a:spcAft>
              <a:buClr>
                <a:schemeClr val="lt1"/>
              </a:buClr>
              <a:buSzPts val="350"/>
              <a:buFont typeface="Trebuchet MS"/>
              <a:buNone/>
            </a:pPr>
            <a:r>
              <a:rPr lang="en-US" sz="1400" b="0" i="0" u="none" strike="noStrike" cap="none">
                <a:solidFill>
                  <a:srgbClr val="363636"/>
                </a:solidFill>
                <a:latin typeface="Trebuchet MS"/>
                <a:ea typeface="Trebuchet MS"/>
                <a:cs typeface="Trebuchet MS"/>
                <a:sym typeface="Trebuchet MS"/>
              </a:rPr>
              <a:t>Remember, being transgender is not a ‘choice’</a:t>
            </a:r>
            <a:endParaRPr sz="1400" b="0" i="0" u="none" strike="noStrike" cap="none">
              <a:solidFill>
                <a:srgbClr val="000000"/>
              </a:solidFill>
              <a:latin typeface="Arial"/>
              <a:ea typeface="Arial"/>
              <a:cs typeface="Arial"/>
              <a:sym typeface="Arial"/>
            </a:endParaRPr>
          </a:p>
        </p:txBody>
      </p:sp>
      <p:sp>
        <p:nvSpPr>
          <p:cNvPr id="982" name="Google Shape;982;p86"/>
          <p:cNvSpPr/>
          <p:nvPr/>
        </p:nvSpPr>
        <p:spPr>
          <a:xfrm>
            <a:off x="1586744" y="5855469"/>
            <a:ext cx="6047631" cy="52321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350"/>
              <a:buFont typeface="Trebuchet MS"/>
              <a:buNone/>
            </a:pPr>
            <a:r>
              <a:rPr lang="en-US" sz="1400" b="0" i="0" u="none" strike="noStrike" cap="none">
                <a:solidFill>
                  <a:srgbClr val="363636"/>
                </a:solidFill>
                <a:latin typeface="Trebuchet MS"/>
                <a:ea typeface="Trebuchet MS"/>
                <a:cs typeface="Trebuchet MS"/>
                <a:sym typeface="Trebuchet MS"/>
              </a:rPr>
              <a:t>Remember that the medical treatment a transgender person may seek is not “cosmetic” or superfluous!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987"/>
        <p:cNvGrpSpPr/>
        <p:nvPr/>
      </p:nvGrpSpPr>
      <p:grpSpPr>
        <a:xfrm>
          <a:off x="0" y="0"/>
          <a:ext cx="0" cy="0"/>
          <a:chOff x="0" y="0"/>
          <a:chExt cx="0" cy="0"/>
        </a:xfrm>
      </p:grpSpPr>
      <p:sp>
        <p:nvSpPr>
          <p:cNvPr id="988" name="Google Shape;988;p87"/>
          <p:cNvSpPr/>
          <p:nvPr/>
        </p:nvSpPr>
        <p:spPr>
          <a:xfrm>
            <a:off x="1229050" y="1655075"/>
            <a:ext cx="2841600" cy="1261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ACF2C4"/>
              </a:buClr>
              <a:buSzPts val="500"/>
              <a:buFont typeface="PT Sans"/>
              <a:buNone/>
            </a:pPr>
            <a:r>
              <a:rPr lang="en-US" sz="2000" b="1" i="0" u="none" strike="noStrike" cap="none">
                <a:solidFill>
                  <a:srgbClr val="ACF2C4"/>
                </a:solidFill>
                <a:latin typeface="PT Sans"/>
                <a:ea typeface="PT Sans"/>
                <a:cs typeface="PT Sans"/>
                <a:sym typeface="PT Sans"/>
              </a:rPr>
              <a:t>HOMEWORK</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FFFFFF"/>
              </a:buClr>
              <a:buSzPts val="350"/>
              <a:buFont typeface="Trebuchet MS"/>
              <a:buNone/>
            </a:pPr>
            <a:r>
              <a:rPr lang="en-US" sz="1400" b="0" i="0" u="none" strike="noStrike" cap="none">
                <a:solidFill>
                  <a:srgbClr val="FFFFFF"/>
                </a:solidFill>
                <a:latin typeface="Trebuchet MS"/>
                <a:ea typeface="Trebuchet MS"/>
                <a:cs typeface="Trebuchet MS"/>
                <a:sym typeface="Trebuchet MS"/>
              </a:rPr>
              <a:t>Be willing to do your homework! (I openly admit I’m still learning every day how to be a better trans provider)</a:t>
            </a:r>
            <a:endParaRPr sz="1400" b="0" i="0" u="none" strike="noStrike" cap="none">
              <a:solidFill>
                <a:srgbClr val="000000"/>
              </a:solidFill>
              <a:latin typeface="Arial"/>
              <a:ea typeface="Arial"/>
              <a:cs typeface="Arial"/>
              <a:sym typeface="Arial"/>
            </a:endParaRPr>
          </a:p>
        </p:txBody>
      </p:sp>
      <p:sp>
        <p:nvSpPr>
          <p:cNvPr id="989" name="Google Shape;989;p87"/>
          <p:cNvSpPr/>
          <p:nvPr/>
        </p:nvSpPr>
        <p:spPr>
          <a:xfrm>
            <a:off x="1260825" y="3069975"/>
            <a:ext cx="2841600" cy="1692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4CD9E"/>
              </a:buClr>
              <a:buSzPts val="500"/>
              <a:buFont typeface="PT Sans"/>
              <a:buNone/>
            </a:pPr>
            <a:r>
              <a:rPr lang="en-US" sz="2000" b="1" i="0" u="none" strike="noStrike" cap="none">
                <a:solidFill>
                  <a:srgbClr val="F4CD9E"/>
                </a:solidFill>
                <a:latin typeface="PT Sans"/>
                <a:ea typeface="PT Sans"/>
                <a:cs typeface="PT Sans"/>
                <a:sym typeface="PT Sans"/>
              </a:rPr>
              <a:t>HIPPOCRATIC OATH</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FFFFFF"/>
              </a:buClr>
              <a:buSzPts val="350"/>
              <a:buFont typeface="Trebuchet MS"/>
              <a:buNone/>
            </a:pPr>
            <a:r>
              <a:rPr lang="en-US" sz="1400" b="0" i="0" u="none" strike="noStrike" cap="none">
                <a:solidFill>
                  <a:srgbClr val="FFFFFF"/>
                </a:solidFill>
                <a:latin typeface="Trebuchet MS"/>
                <a:ea typeface="Trebuchet MS"/>
                <a:cs typeface="Trebuchet MS"/>
                <a:sym typeface="Trebuchet MS"/>
              </a:rPr>
              <a:t>Never deny a trans person urgent care or treatment because of your personal beliefs. You are entitled to your own beliefs, but bound by the hippocratic oath as well. </a:t>
            </a:r>
            <a:endParaRPr sz="1400" b="0" i="0" u="none" strike="noStrike" cap="none">
              <a:solidFill>
                <a:srgbClr val="000000"/>
              </a:solidFill>
              <a:latin typeface="Arial"/>
              <a:ea typeface="Arial"/>
              <a:cs typeface="Arial"/>
              <a:sym typeface="Arial"/>
            </a:endParaRPr>
          </a:p>
        </p:txBody>
      </p:sp>
      <p:sp>
        <p:nvSpPr>
          <p:cNvPr id="990" name="Google Shape;990;p87"/>
          <p:cNvSpPr/>
          <p:nvPr/>
        </p:nvSpPr>
        <p:spPr>
          <a:xfrm>
            <a:off x="1229050" y="4968050"/>
            <a:ext cx="2841600" cy="1261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87D7D0"/>
              </a:buClr>
              <a:buSzPts val="500"/>
              <a:buFont typeface="PT Sans"/>
              <a:buNone/>
            </a:pPr>
            <a:r>
              <a:rPr lang="en-US" sz="2000" b="1" i="0" u="none" strike="noStrike" cap="none">
                <a:solidFill>
                  <a:srgbClr val="87D7D0"/>
                </a:solidFill>
                <a:latin typeface="PT Sans"/>
                <a:ea typeface="PT Sans"/>
                <a:cs typeface="PT Sans"/>
                <a:sym typeface="PT Sans"/>
              </a:rPr>
              <a:t>COURTESY</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FFFFFF"/>
              </a:buClr>
              <a:buSzPts val="350"/>
              <a:buFont typeface="Trebuchet MS"/>
              <a:buNone/>
            </a:pPr>
            <a:r>
              <a:rPr lang="en-US" sz="1400" b="0" i="0" u="none" strike="noStrike" cap="none">
                <a:solidFill>
                  <a:srgbClr val="FFFFFF"/>
                </a:solidFill>
                <a:latin typeface="Trebuchet MS"/>
                <a:ea typeface="Trebuchet MS"/>
                <a:cs typeface="Trebuchet MS"/>
                <a:sym typeface="Trebuchet MS"/>
              </a:rPr>
              <a:t>Treat transgender people with the courtesy and respect you would like to be treated with.</a:t>
            </a:r>
            <a:endParaRPr sz="1400" b="0" i="0" u="none" strike="noStrike" cap="none">
              <a:solidFill>
                <a:srgbClr val="000000"/>
              </a:solidFill>
              <a:latin typeface="Arial"/>
              <a:ea typeface="Arial"/>
              <a:cs typeface="Arial"/>
              <a:sym typeface="Arial"/>
            </a:endParaRPr>
          </a:p>
        </p:txBody>
      </p:sp>
      <p:sp>
        <p:nvSpPr>
          <p:cNvPr id="991" name="Google Shape;991;p87"/>
          <p:cNvSpPr/>
          <p:nvPr/>
        </p:nvSpPr>
        <p:spPr>
          <a:xfrm>
            <a:off x="5046172" y="1655075"/>
            <a:ext cx="3613500" cy="1046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500"/>
              <a:buFont typeface="PT Sans"/>
              <a:buNone/>
            </a:pPr>
            <a:r>
              <a:rPr lang="en-US" sz="2000" b="1" i="0" u="none" strike="noStrike" cap="none">
                <a:solidFill>
                  <a:srgbClr val="2CBDD9"/>
                </a:solidFill>
                <a:latin typeface="PT Sans"/>
                <a:ea typeface="PT Sans"/>
                <a:cs typeface="PT Sans"/>
                <a:sym typeface="PT Sans"/>
              </a:rPr>
              <a:t>INSURANCE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350"/>
              <a:buFont typeface="Trebuchet MS"/>
              <a:buNone/>
            </a:pPr>
            <a:r>
              <a:rPr lang="en-US" sz="1400" b="0" i="0" u="none" strike="noStrike" cap="none">
                <a:solidFill>
                  <a:srgbClr val="FFFFFF"/>
                </a:solidFill>
                <a:latin typeface="Trebuchet MS"/>
                <a:ea typeface="Trebuchet MS"/>
                <a:cs typeface="Trebuchet MS"/>
                <a:sym typeface="Trebuchet MS"/>
              </a:rPr>
              <a:t>Be sensitive that most transgender medical needs are not covered by insurance</a:t>
            </a:r>
            <a:endParaRPr sz="1400" b="0" i="0" u="none" strike="noStrike" cap="none">
              <a:solidFill>
                <a:srgbClr val="000000"/>
              </a:solidFill>
              <a:latin typeface="Arial"/>
              <a:ea typeface="Arial"/>
              <a:cs typeface="Arial"/>
              <a:sym typeface="Arial"/>
            </a:endParaRPr>
          </a:p>
        </p:txBody>
      </p:sp>
      <p:sp>
        <p:nvSpPr>
          <p:cNvPr id="992" name="Google Shape;992;p87"/>
          <p:cNvSpPr/>
          <p:nvPr/>
        </p:nvSpPr>
        <p:spPr>
          <a:xfrm>
            <a:off x="5046182" y="3071674"/>
            <a:ext cx="3613500" cy="3416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500"/>
              <a:buFont typeface="PT Sans"/>
              <a:buNone/>
            </a:pPr>
            <a:r>
              <a:rPr lang="en-US" sz="2000" b="1" i="0" u="none" strike="noStrike" cap="none" dirty="0">
                <a:solidFill>
                  <a:srgbClr val="F4AEA4"/>
                </a:solidFill>
                <a:latin typeface="PT Sans"/>
                <a:ea typeface="PT Sans"/>
                <a:cs typeface="PT Sans"/>
                <a:sym typeface="PT Sans"/>
              </a:rPr>
              <a:t>AWARENESS</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350"/>
              <a:buFont typeface="Trebuchet MS"/>
              <a:buNone/>
            </a:pPr>
            <a:r>
              <a:rPr lang="en-US" sz="1400" b="0" i="0" u="none" strike="noStrike" cap="none" dirty="0">
                <a:solidFill>
                  <a:srgbClr val="FFFFFF"/>
                </a:solidFill>
                <a:latin typeface="Trebuchet MS"/>
                <a:ea typeface="Trebuchet MS"/>
                <a:cs typeface="Trebuchet MS"/>
                <a:sym typeface="Trebuchet MS"/>
              </a:rPr>
              <a:t>Be aware that transgender people may have a name or other info on records that may be incongruent with appearance or preferred name and pronoun.</a:t>
            </a:r>
            <a:br>
              <a:rPr lang="en-US" sz="1400" b="0" i="0" u="none" strike="noStrike" cap="none" dirty="0">
                <a:solidFill>
                  <a:srgbClr val="FFFFFF"/>
                </a:solidFill>
                <a:latin typeface="Trebuchet MS"/>
                <a:ea typeface="Trebuchet MS"/>
                <a:cs typeface="Trebuchet MS"/>
                <a:sym typeface="Trebuchet MS"/>
              </a:rPr>
            </a:br>
            <a:endParaRPr sz="1400" b="0" i="0" u="none" strike="noStrike" cap="none" dirty="0">
              <a:solidFill>
                <a:srgbClr val="FFFFFF"/>
              </a:solidFill>
              <a:latin typeface="Trebuchet MS"/>
              <a:ea typeface="Trebuchet MS"/>
              <a:cs typeface="Trebuchet MS"/>
              <a:sym typeface="Trebuchet MS"/>
            </a:endParaRPr>
          </a:p>
          <a:p>
            <a:pPr marL="0" marR="0" lvl="0" indent="0" algn="l" rtl="0">
              <a:lnSpc>
                <a:spcPct val="100000"/>
              </a:lnSpc>
              <a:spcBef>
                <a:spcPts val="0"/>
              </a:spcBef>
              <a:spcAft>
                <a:spcPts val="0"/>
              </a:spcAft>
              <a:buClr>
                <a:schemeClr val="lt1"/>
              </a:buClr>
              <a:buSzPts val="350"/>
              <a:buFont typeface="Trebuchet MS"/>
              <a:buNone/>
            </a:pPr>
            <a:r>
              <a:rPr lang="en-US" sz="1400" b="0" i="0" u="none" strike="noStrike" cap="none" dirty="0">
                <a:solidFill>
                  <a:srgbClr val="FFFFFF"/>
                </a:solidFill>
                <a:latin typeface="Trebuchet MS"/>
                <a:ea typeface="Trebuchet MS"/>
                <a:cs typeface="Trebuchet MS"/>
                <a:sym typeface="Trebuchet MS"/>
              </a:rPr>
              <a:t>Be aware that over 50% of transgender youth will attempt suicide by age 20 at least once. (41% for all transgender people) </a:t>
            </a:r>
            <a:endParaRPr sz="1400" b="0" i="0" u="none" strike="noStrike" cap="none" dirty="0">
              <a:solidFill>
                <a:srgbClr val="000000"/>
              </a:solidFill>
              <a:latin typeface="Arial"/>
              <a:ea typeface="Arial"/>
              <a:cs typeface="Arial"/>
              <a:sym typeface="Arial"/>
            </a:endParaRPr>
          </a:p>
          <a:p>
            <a:pPr marL="171450" marR="0" lvl="0" indent="-171450" algn="l" rtl="0">
              <a:lnSpc>
                <a:spcPct val="100000"/>
              </a:lnSpc>
              <a:spcBef>
                <a:spcPts val="600"/>
              </a:spcBef>
              <a:spcAft>
                <a:spcPts val="0"/>
              </a:spcAft>
              <a:buClr>
                <a:srgbClr val="F4AEA4"/>
              </a:buClr>
              <a:buSzPts val="1200"/>
              <a:buFont typeface="Noto Sans Symbols"/>
              <a:buChar char="▪"/>
            </a:pPr>
            <a:r>
              <a:rPr lang="en-US" sz="1200" b="0" i="0" u="none" strike="noStrike" cap="none" dirty="0">
                <a:solidFill>
                  <a:srgbClr val="FFFFFF"/>
                </a:solidFill>
                <a:latin typeface="Trebuchet MS"/>
                <a:ea typeface="Trebuchet MS"/>
                <a:cs typeface="Trebuchet MS"/>
                <a:sym typeface="Trebuchet MS"/>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
                  </a:ext>
                </a:extLst>
              </a:rPr>
              <a:t>Success rate is about 20% for transgender patients</a:t>
            </a:r>
            <a:r>
              <a:rPr lang="en-US" sz="1200" dirty="0">
                <a:solidFill>
                  <a:srgbClr val="FFFFFF"/>
                </a:solidFill>
                <a:latin typeface="Trebuchet MS"/>
                <a:ea typeface="Trebuchet MS"/>
                <a:cs typeface="Trebuchet MS"/>
                <a:sym typeface="Trebuchet MS"/>
              </a:rPr>
              <a:t> who attempt suicide. </a:t>
            </a:r>
            <a:endParaRPr sz="1400" b="0" i="0" u="none" strike="noStrike" cap="none" dirty="0">
              <a:solidFill>
                <a:srgbClr val="000000"/>
              </a:solidFill>
              <a:latin typeface="Arial"/>
              <a:ea typeface="Arial"/>
              <a:cs typeface="Arial"/>
              <a:sym typeface="Arial"/>
            </a:endParaRPr>
          </a:p>
          <a:p>
            <a:pPr marL="171450" marR="0" lvl="0" indent="-171450" algn="l" rtl="0">
              <a:lnSpc>
                <a:spcPct val="100000"/>
              </a:lnSpc>
              <a:spcBef>
                <a:spcPts val="600"/>
              </a:spcBef>
              <a:spcAft>
                <a:spcPts val="0"/>
              </a:spcAft>
              <a:buClr>
                <a:srgbClr val="F4AEA4"/>
              </a:buClr>
              <a:buSzPts val="1200"/>
              <a:buFont typeface="Noto Sans Symbols"/>
              <a:buChar char="▪"/>
            </a:pPr>
            <a:r>
              <a:rPr lang="en-US" sz="1200" b="0" i="0" u="none" strike="noStrike" cap="none" dirty="0">
                <a:solidFill>
                  <a:srgbClr val="FFFFFF"/>
                </a:solidFill>
                <a:latin typeface="Trebuchet MS"/>
                <a:ea typeface="Trebuchet MS"/>
                <a:cs typeface="Trebuchet MS"/>
                <a:sym typeface="Trebuchet MS"/>
              </a:rPr>
              <a:t>Gender dysphoria has the highest suicide rate of any diagnosis. (Alcoholism, schizophrenia and major depression have a rate of about 15%) </a:t>
            </a:r>
            <a:endParaRPr sz="1400" b="0" i="0" u="none" strike="noStrike" cap="none" dirty="0">
              <a:solidFill>
                <a:srgbClr val="000000"/>
              </a:solidFill>
              <a:latin typeface="Arial"/>
              <a:ea typeface="Arial"/>
              <a:cs typeface="Arial"/>
              <a:sym typeface="Arial"/>
            </a:endParaRPr>
          </a:p>
        </p:txBody>
      </p:sp>
      <p:sp>
        <p:nvSpPr>
          <p:cNvPr id="993" name="Google Shape;993;p87"/>
          <p:cNvSpPr/>
          <p:nvPr/>
        </p:nvSpPr>
        <p:spPr>
          <a:xfrm>
            <a:off x="3425753" y="2191333"/>
            <a:ext cx="676608" cy="552711"/>
          </a:xfrm>
          <a:prstGeom prst="rect">
            <a:avLst/>
          </a:prstGeom>
          <a:noFill/>
          <a:ln>
            <a:noFill/>
          </a:ln>
        </p:spPr>
        <p:txBody>
          <a:bodyPr spcFirstLastPara="1" wrap="square" lIns="31750" tIns="31750" rIns="31750" bIns="31750" anchor="ctr" anchorCtr="0">
            <a:noAutofit/>
          </a:bodyPr>
          <a:lstStyle/>
          <a:p>
            <a:pPr marL="0" marR="0" lvl="0" indent="0" algn="ctr" rtl="0">
              <a:lnSpc>
                <a:spcPct val="90000"/>
              </a:lnSpc>
              <a:spcBef>
                <a:spcPts val="0"/>
              </a:spcBef>
              <a:spcAft>
                <a:spcPts val="0"/>
              </a:spcAft>
              <a:buClr>
                <a:srgbClr val="000000"/>
              </a:buClr>
              <a:buSzPts val="2500"/>
              <a:buFont typeface="Arial"/>
              <a:buNone/>
            </a:pPr>
            <a:endParaRPr sz="2500" b="0" i="0" u="none" strike="noStrike" cap="none">
              <a:solidFill>
                <a:schemeClr val="lt1"/>
              </a:solidFill>
              <a:latin typeface="Arial"/>
              <a:ea typeface="Arial"/>
              <a:cs typeface="Arial"/>
              <a:sym typeface="Arial"/>
            </a:endParaRPr>
          </a:p>
        </p:txBody>
      </p:sp>
      <p:sp>
        <p:nvSpPr>
          <p:cNvPr id="994" name="Google Shape;994;p87"/>
          <p:cNvSpPr/>
          <p:nvPr/>
        </p:nvSpPr>
        <p:spPr>
          <a:xfrm>
            <a:off x="532002" y="1755164"/>
            <a:ext cx="502800" cy="502800"/>
          </a:xfrm>
          <a:custGeom>
            <a:avLst/>
            <a:gdLst/>
            <a:ahLst/>
            <a:cxnLst/>
            <a:rect l="l" t="t" r="r" b="b"/>
            <a:pathLst>
              <a:path w="120000" h="120000" extrusionOk="0">
                <a:moveTo>
                  <a:pt x="117272" y="40911"/>
                </a:moveTo>
                <a:cubicBezTo>
                  <a:pt x="115766" y="40911"/>
                  <a:pt x="114544" y="42133"/>
                  <a:pt x="114544" y="43638"/>
                </a:cubicBezTo>
                <a:lnTo>
                  <a:pt x="114544" y="103638"/>
                </a:lnTo>
                <a:cubicBezTo>
                  <a:pt x="114544" y="109661"/>
                  <a:pt x="109661" y="114544"/>
                  <a:pt x="103638" y="114544"/>
                </a:cubicBezTo>
                <a:lnTo>
                  <a:pt x="16361" y="114544"/>
                </a:lnTo>
                <a:cubicBezTo>
                  <a:pt x="10338" y="114544"/>
                  <a:pt x="5455" y="109661"/>
                  <a:pt x="5455" y="103638"/>
                </a:cubicBezTo>
                <a:lnTo>
                  <a:pt x="5455" y="16361"/>
                </a:lnTo>
                <a:cubicBezTo>
                  <a:pt x="5455" y="10338"/>
                  <a:pt x="10338" y="5455"/>
                  <a:pt x="16361" y="5455"/>
                </a:cubicBezTo>
                <a:lnTo>
                  <a:pt x="76361" y="5455"/>
                </a:lnTo>
                <a:cubicBezTo>
                  <a:pt x="77872" y="5455"/>
                  <a:pt x="79088" y="4233"/>
                  <a:pt x="79088" y="2727"/>
                </a:cubicBezTo>
                <a:cubicBezTo>
                  <a:pt x="79088" y="1222"/>
                  <a:pt x="77872" y="0"/>
                  <a:pt x="76361" y="0"/>
                </a:cubicBezTo>
                <a:lnTo>
                  <a:pt x="16361" y="0"/>
                </a:lnTo>
                <a:cubicBezTo>
                  <a:pt x="7322" y="0"/>
                  <a:pt x="0" y="7327"/>
                  <a:pt x="0" y="16361"/>
                </a:cubicBezTo>
                <a:lnTo>
                  <a:pt x="0" y="103638"/>
                </a:lnTo>
                <a:cubicBezTo>
                  <a:pt x="0" y="112677"/>
                  <a:pt x="7322" y="120000"/>
                  <a:pt x="16361" y="120000"/>
                </a:cubicBezTo>
                <a:lnTo>
                  <a:pt x="103638" y="120000"/>
                </a:lnTo>
                <a:cubicBezTo>
                  <a:pt x="112677" y="120000"/>
                  <a:pt x="120000" y="112677"/>
                  <a:pt x="120000" y="103638"/>
                </a:cubicBezTo>
                <a:lnTo>
                  <a:pt x="120000" y="43638"/>
                </a:lnTo>
                <a:cubicBezTo>
                  <a:pt x="120000" y="42133"/>
                  <a:pt x="118777" y="40911"/>
                  <a:pt x="117272" y="40911"/>
                </a:cubicBezTo>
                <a:moveTo>
                  <a:pt x="38922" y="70911"/>
                </a:moveTo>
                <a:lnTo>
                  <a:pt x="49088" y="70911"/>
                </a:lnTo>
                <a:lnTo>
                  <a:pt x="49088" y="81077"/>
                </a:lnTo>
                <a:lnTo>
                  <a:pt x="36816" y="83183"/>
                </a:lnTo>
                <a:cubicBezTo>
                  <a:pt x="36816" y="83183"/>
                  <a:pt x="38922" y="70911"/>
                  <a:pt x="38922" y="70911"/>
                </a:cubicBezTo>
                <a:close/>
                <a:moveTo>
                  <a:pt x="93194" y="15233"/>
                </a:moveTo>
                <a:lnTo>
                  <a:pt x="104766" y="26805"/>
                </a:lnTo>
                <a:lnTo>
                  <a:pt x="54544" y="77027"/>
                </a:lnTo>
                <a:lnTo>
                  <a:pt x="54544" y="65455"/>
                </a:lnTo>
                <a:lnTo>
                  <a:pt x="42977" y="65455"/>
                </a:lnTo>
                <a:cubicBezTo>
                  <a:pt x="42977" y="65455"/>
                  <a:pt x="93194" y="15233"/>
                  <a:pt x="93194" y="15233"/>
                </a:cubicBezTo>
                <a:close/>
                <a:moveTo>
                  <a:pt x="100577" y="7855"/>
                </a:moveTo>
                <a:cubicBezTo>
                  <a:pt x="102061" y="6372"/>
                  <a:pt x="104105" y="5455"/>
                  <a:pt x="106361" y="5455"/>
                </a:cubicBezTo>
                <a:cubicBezTo>
                  <a:pt x="110883" y="5455"/>
                  <a:pt x="114544" y="9122"/>
                  <a:pt x="114544" y="13638"/>
                </a:cubicBezTo>
                <a:cubicBezTo>
                  <a:pt x="114544" y="15894"/>
                  <a:pt x="113627" y="17944"/>
                  <a:pt x="112150" y="19422"/>
                </a:cubicBezTo>
                <a:lnTo>
                  <a:pt x="108622" y="22950"/>
                </a:lnTo>
                <a:lnTo>
                  <a:pt x="97050" y="11377"/>
                </a:lnTo>
                <a:cubicBezTo>
                  <a:pt x="97050" y="11377"/>
                  <a:pt x="100577" y="7855"/>
                  <a:pt x="100577" y="7855"/>
                </a:cubicBezTo>
                <a:close/>
                <a:moveTo>
                  <a:pt x="30000" y="90000"/>
                </a:moveTo>
                <a:lnTo>
                  <a:pt x="53277" y="86005"/>
                </a:lnTo>
                <a:lnTo>
                  <a:pt x="116005" y="23277"/>
                </a:lnTo>
                <a:cubicBezTo>
                  <a:pt x="118472" y="20811"/>
                  <a:pt x="120000" y="17405"/>
                  <a:pt x="120000" y="13638"/>
                </a:cubicBezTo>
                <a:cubicBezTo>
                  <a:pt x="120000" y="6105"/>
                  <a:pt x="113894" y="0"/>
                  <a:pt x="106361" y="0"/>
                </a:cubicBezTo>
                <a:cubicBezTo>
                  <a:pt x="102600" y="0"/>
                  <a:pt x="99188" y="1527"/>
                  <a:pt x="96722" y="3994"/>
                </a:cubicBezTo>
                <a:lnTo>
                  <a:pt x="33994" y="66722"/>
                </a:lnTo>
                <a:cubicBezTo>
                  <a:pt x="33994" y="66722"/>
                  <a:pt x="30000" y="90000"/>
                  <a:pt x="30000" y="90000"/>
                </a:cubicBezTo>
                <a:close/>
              </a:path>
            </a:pathLst>
          </a:custGeom>
          <a:solidFill>
            <a:srgbClr val="ACF2C4"/>
          </a:solidFill>
          <a:ln>
            <a:noFill/>
          </a:ln>
        </p:spPr>
        <p:txBody>
          <a:bodyPr spcFirstLastPara="1" wrap="square" lIns="38075" tIns="38075" rIns="38075" bIns="38075" anchor="ctr" anchorCtr="0">
            <a:noAutofit/>
          </a:bodyPr>
          <a:lstStyle/>
          <a:p>
            <a:pPr marL="0" marR="0" lvl="0" indent="0" algn="l" rtl="0">
              <a:lnSpc>
                <a:spcPct val="100000"/>
              </a:lnSpc>
              <a:spcBef>
                <a:spcPts val="0"/>
              </a:spcBef>
              <a:spcAft>
                <a:spcPts val="0"/>
              </a:spcAft>
              <a:buClr>
                <a:srgbClr val="FFFFFF"/>
              </a:buClr>
              <a:buSzPts val="2999"/>
              <a:buFont typeface="Gill Sans"/>
              <a:buNone/>
            </a:pPr>
            <a:endParaRPr sz="2999" b="0" i="0" u="none" strike="noStrike" cap="none">
              <a:solidFill>
                <a:srgbClr val="FFFFFF"/>
              </a:solidFill>
              <a:latin typeface="Gill Sans"/>
              <a:ea typeface="Gill Sans"/>
              <a:cs typeface="Gill Sans"/>
              <a:sym typeface="Gill Sans"/>
            </a:endParaRPr>
          </a:p>
        </p:txBody>
      </p:sp>
      <p:sp>
        <p:nvSpPr>
          <p:cNvPr id="995" name="Google Shape;995;p87"/>
          <p:cNvSpPr/>
          <p:nvPr/>
        </p:nvSpPr>
        <p:spPr>
          <a:xfrm>
            <a:off x="4339523" y="1714624"/>
            <a:ext cx="457200" cy="558900"/>
          </a:xfrm>
          <a:custGeom>
            <a:avLst/>
            <a:gdLst/>
            <a:ahLst/>
            <a:cxnLst/>
            <a:rect l="l" t="t" r="r" b="b"/>
            <a:pathLst>
              <a:path w="120000" h="120000" extrusionOk="0">
                <a:moveTo>
                  <a:pt x="113333" y="32727"/>
                </a:moveTo>
                <a:lnTo>
                  <a:pt x="6666" y="32727"/>
                </a:lnTo>
                <a:lnTo>
                  <a:pt x="6666" y="21816"/>
                </a:lnTo>
                <a:lnTo>
                  <a:pt x="33333" y="21816"/>
                </a:lnTo>
                <a:cubicBezTo>
                  <a:pt x="33333" y="24827"/>
                  <a:pt x="36322" y="27272"/>
                  <a:pt x="40000" y="27272"/>
                </a:cubicBezTo>
                <a:lnTo>
                  <a:pt x="80000" y="27272"/>
                </a:lnTo>
                <a:cubicBezTo>
                  <a:pt x="83677" y="27272"/>
                  <a:pt x="86666" y="24827"/>
                  <a:pt x="86666" y="21816"/>
                </a:cubicBezTo>
                <a:lnTo>
                  <a:pt x="113333" y="21816"/>
                </a:lnTo>
                <a:cubicBezTo>
                  <a:pt x="113333" y="21816"/>
                  <a:pt x="113333" y="32727"/>
                  <a:pt x="113333" y="32727"/>
                </a:cubicBezTo>
                <a:close/>
                <a:moveTo>
                  <a:pt x="113333" y="114544"/>
                </a:moveTo>
                <a:lnTo>
                  <a:pt x="6666" y="114544"/>
                </a:lnTo>
                <a:lnTo>
                  <a:pt x="6666" y="38183"/>
                </a:lnTo>
                <a:lnTo>
                  <a:pt x="113333" y="38183"/>
                </a:lnTo>
                <a:cubicBezTo>
                  <a:pt x="113333" y="38183"/>
                  <a:pt x="113333" y="114544"/>
                  <a:pt x="113333" y="114544"/>
                </a:cubicBezTo>
                <a:close/>
                <a:moveTo>
                  <a:pt x="40000" y="10911"/>
                </a:moveTo>
                <a:lnTo>
                  <a:pt x="80000" y="10911"/>
                </a:lnTo>
                <a:lnTo>
                  <a:pt x="80000" y="21816"/>
                </a:lnTo>
                <a:lnTo>
                  <a:pt x="40000" y="21816"/>
                </a:lnTo>
                <a:cubicBezTo>
                  <a:pt x="40000" y="21816"/>
                  <a:pt x="40000" y="10911"/>
                  <a:pt x="40000" y="10911"/>
                </a:cubicBezTo>
                <a:close/>
                <a:moveTo>
                  <a:pt x="113333" y="16361"/>
                </a:moveTo>
                <a:lnTo>
                  <a:pt x="86666" y="16361"/>
                </a:lnTo>
                <a:lnTo>
                  <a:pt x="86666" y="10911"/>
                </a:lnTo>
                <a:cubicBezTo>
                  <a:pt x="86666" y="7900"/>
                  <a:pt x="83677" y="5455"/>
                  <a:pt x="80000" y="5455"/>
                </a:cubicBezTo>
                <a:lnTo>
                  <a:pt x="66666" y="5455"/>
                </a:lnTo>
                <a:cubicBezTo>
                  <a:pt x="66666" y="2444"/>
                  <a:pt x="63677" y="0"/>
                  <a:pt x="60000" y="0"/>
                </a:cubicBezTo>
                <a:cubicBezTo>
                  <a:pt x="56322" y="0"/>
                  <a:pt x="53333" y="2444"/>
                  <a:pt x="53333" y="5455"/>
                </a:cubicBezTo>
                <a:lnTo>
                  <a:pt x="40000" y="5455"/>
                </a:lnTo>
                <a:cubicBezTo>
                  <a:pt x="36322" y="5455"/>
                  <a:pt x="33333" y="7900"/>
                  <a:pt x="33333" y="10911"/>
                </a:cubicBezTo>
                <a:lnTo>
                  <a:pt x="33333" y="16361"/>
                </a:lnTo>
                <a:lnTo>
                  <a:pt x="6666" y="16361"/>
                </a:lnTo>
                <a:cubicBezTo>
                  <a:pt x="2988" y="16361"/>
                  <a:pt x="0" y="18811"/>
                  <a:pt x="0" y="21816"/>
                </a:cubicBezTo>
                <a:lnTo>
                  <a:pt x="0" y="114544"/>
                </a:lnTo>
                <a:cubicBezTo>
                  <a:pt x="0" y="117555"/>
                  <a:pt x="2988" y="120000"/>
                  <a:pt x="6666" y="120000"/>
                </a:cubicBezTo>
                <a:lnTo>
                  <a:pt x="113333" y="120000"/>
                </a:lnTo>
                <a:cubicBezTo>
                  <a:pt x="117011" y="120000"/>
                  <a:pt x="120000" y="117555"/>
                  <a:pt x="120000" y="114544"/>
                </a:cubicBezTo>
                <a:lnTo>
                  <a:pt x="120000" y="21816"/>
                </a:lnTo>
                <a:cubicBezTo>
                  <a:pt x="120000" y="18811"/>
                  <a:pt x="117011" y="16361"/>
                  <a:pt x="113333" y="16361"/>
                </a:cubicBezTo>
                <a:moveTo>
                  <a:pt x="23333" y="92727"/>
                </a:moveTo>
                <a:lnTo>
                  <a:pt x="83333" y="92727"/>
                </a:lnTo>
                <a:cubicBezTo>
                  <a:pt x="85172" y="92727"/>
                  <a:pt x="86666" y="91511"/>
                  <a:pt x="86666" y="90000"/>
                </a:cubicBezTo>
                <a:cubicBezTo>
                  <a:pt x="86666" y="88494"/>
                  <a:pt x="85172" y="87272"/>
                  <a:pt x="83333" y="87272"/>
                </a:cubicBezTo>
                <a:lnTo>
                  <a:pt x="23333" y="87272"/>
                </a:lnTo>
                <a:cubicBezTo>
                  <a:pt x="21494" y="87272"/>
                  <a:pt x="20000" y="88494"/>
                  <a:pt x="20000" y="90000"/>
                </a:cubicBezTo>
                <a:cubicBezTo>
                  <a:pt x="20000" y="91511"/>
                  <a:pt x="21494" y="92727"/>
                  <a:pt x="23333" y="92727"/>
                </a:cubicBezTo>
                <a:moveTo>
                  <a:pt x="23333" y="76361"/>
                </a:moveTo>
                <a:lnTo>
                  <a:pt x="96666" y="76361"/>
                </a:lnTo>
                <a:cubicBezTo>
                  <a:pt x="98505" y="76361"/>
                  <a:pt x="100000" y="75144"/>
                  <a:pt x="100000" y="73638"/>
                </a:cubicBezTo>
                <a:cubicBezTo>
                  <a:pt x="100000" y="72133"/>
                  <a:pt x="98505" y="70911"/>
                  <a:pt x="96666" y="70911"/>
                </a:cubicBezTo>
                <a:lnTo>
                  <a:pt x="23333" y="70911"/>
                </a:lnTo>
                <a:cubicBezTo>
                  <a:pt x="21494" y="70911"/>
                  <a:pt x="20000" y="72133"/>
                  <a:pt x="20000" y="73638"/>
                </a:cubicBezTo>
                <a:cubicBezTo>
                  <a:pt x="20000" y="75144"/>
                  <a:pt x="21494" y="76361"/>
                  <a:pt x="23333" y="76361"/>
                </a:cubicBezTo>
                <a:moveTo>
                  <a:pt x="23333" y="60000"/>
                </a:moveTo>
                <a:lnTo>
                  <a:pt x="63333" y="60000"/>
                </a:lnTo>
                <a:cubicBezTo>
                  <a:pt x="65172" y="60000"/>
                  <a:pt x="66666" y="58783"/>
                  <a:pt x="66666" y="57272"/>
                </a:cubicBezTo>
                <a:cubicBezTo>
                  <a:pt x="66666" y="55766"/>
                  <a:pt x="65172" y="54544"/>
                  <a:pt x="63333" y="54544"/>
                </a:cubicBezTo>
                <a:lnTo>
                  <a:pt x="23333" y="54544"/>
                </a:lnTo>
                <a:cubicBezTo>
                  <a:pt x="21494" y="54544"/>
                  <a:pt x="20000" y="55766"/>
                  <a:pt x="20000" y="57272"/>
                </a:cubicBezTo>
                <a:cubicBezTo>
                  <a:pt x="20000" y="58783"/>
                  <a:pt x="21494" y="60000"/>
                  <a:pt x="23333" y="60000"/>
                </a:cubicBezTo>
              </a:path>
            </a:pathLst>
          </a:custGeom>
          <a:solidFill>
            <a:srgbClr val="2CBDD9"/>
          </a:solidFill>
          <a:ln>
            <a:noFill/>
          </a:ln>
        </p:spPr>
        <p:txBody>
          <a:bodyPr spcFirstLastPara="1" wrap="square" lIns="38075" tIns="38075" rIns="38075" bIns="38075" anchor="ctr" anchorCtr="0">
            <a:noAutofit/>
          </a:bodyPr>
          <a:lstStyle/>
          <a:p>
            <a:pPr marL="0" marR="0" lvl="0" indent="0" algn="l" rtl="0">
              <a:lnSpc>
                <a:spcPct val="100000"/>
              </a:lnSpc>
              <a:spcBef>
                <a:spcPts val="0"/>
              </a:spcBef>
              <a:spcAft>
                <a:spcPts val="0"/>
              </a:spcAft>
              <a:buClr>
                <a:srgbClr val="FFFFFF"/>
              </a:buClr>
              <a:buSzPts val="2999"/>
              <a:buFont typeface="Gill Sans"/>
              <a:buNone/>
            </a:pPr>
            <a:endParaRPr sz="2999" b="0" i="0" u="none" strike="noStrike" cap="none">
              <a:solidFill>
                <a:srgbClr val="FFFFFF"/>
              </a:solidFill>
              <a:latin typeface="Gill Sans"/>
              <a:ea typeface="Gill Sans"/>
              <a:cs typeface="Gill Sans"/>
              <a:sym typeface="Gill Sans"/>
            </a:endParaRPr>
          </a:p>
        </p:txBody>
      </p:sp>
      <p:sp>
        <p:nvSpPr>
          <p:cNvPr id="996" name="Google Shape;996;p87"/>
          <p:cNvSpPr/>
          <p:nvPr/>
        </p:nvSpPr>
        <p:spPr>
          <a:xfrm>
            <a:off x="505981" y="3079518"/>
            <a:ext cx="502800" cy="502800"/>
          </a:xfrm>
          <a:custGeom>
            <a:avLst/>
            <a:gdLst/>
            <a:ahLst/>
            <a:cxnLst/>
            <a:rect l="l" t="t" r="r" b="b"/>
            <a:pathLst>
              <a:path w="120000" h="120000" extrusionOk="0">
                <a:moveTo>
                  <a:pt x="87272" y="65455"/>
                </a:moveTo>
                <a:lnTo>
                  <a:pt x="65455" y="65455"/>
                </a:lnTo>
                <a:lnTo>
                  <a:pt x="65455" y="87272"/>
                </a:lnTo>
                <a:lnTo>
                  <a:pt x="54544" y="87272"/>
                </a:lnTo>
                <a:lnTo>
                  <a:pt x="54544" y="65455"/>
                </a:lnTo>
                <a:lnTo>
                  <a:pt x="32727" y="65455"/>
                </a:lnTo>
                <a:lnTo>
                  <a:pt x="32727" y="54544"/>
                </a:lnTo>
                <a:lnTo>
                  <a:pt x="54544" y="54544"/>
                </a:lnTo>
                <a:lnTo>
                  <a:pt x="54544" y="32727"/>
                </a:lnTo>
                <a:lnTo>
                  <a:pt x="65455" y="32727"/>
                </a:lnTo>
                <a:lnTo>
                  <a:pt x="65455" y="54544"/>
                </a:lnTo>
                <a:lnTo>
                  <a:pt x="87272" y="54544"/>
                </a:lnTo>
                <a:cubicBezTo>
                  <a:pt x="87272" y="54544"/>
                  <a:pt x="87272" y="65455"/>
                  <a:pt x="87272" y="65455"/>
                </a:cubicBezTo>
                <a:close/>
                <a:moveTo>
                  <a:pt x="87272" y="49088"/>
                </a:moveTo>
                <a:lnTo>
                  <a:pt x="70911" y="49088"/>
                </a:lnTo>
                <a:lnTo>
                  <a:pt x="70911" y="32727"/>
                </a:lnTo>
                <a:cubicBezTo>
                  <a:pt x="70911" y="29716"/>
                  <a:pt x="68466" y="27272"/>
                  <a:pt x="65455" y="27272"/>
                </a:cubicBezTo>
                <a:lnTo>
                  <a:pt x="54544" y="27272"/>
                </a:lnTo>
                <a:cubicBezTo>
                  <a:pt x="51533" y="27272"/>
                  <a:pt x="49088" y="29716"/>
                  <a:pt x="49088" y="32727"/>
                </a:cubicBezTo>
                <a:lnTo>
                  <a:pt x="49088" y="49088"/>
                </a:lnTo>
                <a:lnTo>
                  <a:pt x="32727" y="49088"/>
                </a:lnTo>
                <a:cubicBezTo>
                  <a:pt x="29716" y="49088"/>
                  <a:pt x="27272" y="51533"/>
                  <a:pt x="27272" y="54544"/>
                </a:cubicBezTo>
                <a:lnTo>
                  <a:pt x="27272" y="65455"/>
                </a:lnTo>
                <a:cubicBezTo>
                  <a:pt x="27272" y="68466"/>
                  <a:pt x="29716" y="70911"/>
                  <a:pt x="32727" y="70911"/>
                </a:cubicBezTo>
                <a:lnTo>
                  <a:pt x="49088" y="70911"/>
                </a:lnTo>
                <a:lnTo>
                  <a:pt x="49088" y="87272"/>
                </a:lnTo>
                <a:cubicBezTo>
                  <a:pt x="49088" y="90283"/>
                  <a:pt x="51533" y="92727"/>
                  <a:pt x="54544" y="92727"/>
                </a:cubicBezTo>
                <a:lnTo>
                  <a:pt x="65455" y="92727"/>
                </a:lnTo>
                <a:cubicBezTo>
                  <a:pt x="68466" y="92727"/>
                  <a:pt x="70911" y="90283"/>
                  <a:pt x="70911" y="87272"/>
                </a:cubicBezTo>
                <a:lnTo>
                  <a:pt x="70911" y="70911"/>
                </a:lnTo>
                <a:lnTo>
                  <a:pt x="87272" y="70911"/>
                </a:lnTo>
                <a:cubicBezTo>
                  <a:pt x="90283" y="70911"/>
                  <a:pt x="92727" y="68466"/>
                  <a:pt x="92727" y="65455"/>
                </a:cubicBezTo>
                <a:lnTo>
                  <a:pt x="92727" y="54544"/>
                </a:lnTo>
                <a:cubicBezTo>
                  <a:pt x="92727" y="51533"/>
                  <a:pt x="90283" y="49088"/>
                  <a:pt x="87272" y="49088"/>
                </a:cubicBezTo>
                <a:moveTo>
                  <a:pt x="114544" y="109088"/>
                </a:moveTo>
                <a:cubicBezTo>
                  <a:pt x="114544" y="112100"/>
                  <a:pt x="112100" y="114544"/>
                  <a:pt x="109088" y="114544"/>
                </a:cubicBezTo>
                <a:lnTo>
                  <a:pt x="10911" y="114544"/>
                </a:lnTo>
                <a:cubicBezTo>
                  <a:pt x="7900" y="114544"/>
                  <a:pt x="5455" y="112100"/>
                  <a:pt x="5455" y="109088"/>
                </a:cubicBezTo>
                <a:lnTo>
                  <a:pt x="5455" y="10911"/>
                </a:lnTo>
                <a:cubicBezTo>
                  <a:pt x="5455" y="7900"/>
                  <a:pt x="7900" y="5455"/>
                  <a:pt x="10911" y="5455"/>
                </a:cubicBezTo>
                <a:lnTo>
                  <a:pt x="109088" y="5455"/>
                </a:lnTo>
                <a:cubicBezTo>
                  <a:pt x="112100" y="5455"/>
                  <a:pt x="114544" y="7900"/>
                  <a:pt x="114544" y="10911"/>
                </a:cubicBezTo>
                <a:cubicBezTo>
                  <a:pt x="114544" y="10911"/>
                  <a:pt x="114544" y="109088"/>
                  <a:pt x="114544" y="109088"/>
                </a:cubicBezTo>
                <a:close/>
                <a:moveTo>
                  <a:pt x="109088" y="0"/>
                </a:moveTo>
                <a:lnTo>
                  <a:pt x="10911" y="0"/>
                </a:lnTo>
                <a:cubicBezTo>
                  <a:pt x="4883" y="0"/>
                  <a:pt x="0" y="4883"/>
                  <a:pt x="0" y="10911"/>
                </a:cubicBezTo>
                <a:lnTo>
                  <a:pt x="0" y="109088"/>
                </a:lnTo>
                <a:cubicBezTo>
                  <a:pt x="0" y="115116"/>
                  <a:pt x="4883" y="120000"/>
                  <a:pt x="10911" y="120000"/>
                </a:cubicBezTo>
                <a:lnTo>
                  <a:pt x="109088" y="120000"/>
                </a:lnTo>
                <a:cubicBezTo>
                  <a:pt x="115116" y="120000"/>
                  <a:pt x="120000" y="115116"/>
                  <a:pt x="120000" y="109088"/>
                </a:cubicBezTo>
                <a:lnTo>
                  <a:pt x="120000" y="10911"/>
                </a:lnTo>
                <a:cubicBezTo>
                  <a:pt x="120000" y="4883"/>
                  <a:pt x="115116" y="0"/>
                  <a:pt x="109088" y="0"/>
                </a:cubicBezTo>
              </a:path>
            </a:pathLst>
          </a:custGeom>
          <a:solidFill>
            <a:srgbClr val="F4CD9E"/>
          </a:solidFill>
          <a:ln>
            <a:noFill/>
          </a:ln>
        </p:spPr>
        <p:txBody>
          <a:bodyPr spcFirstLastPara="1" wrap="square" lIns="38075" tIns="38075" rIns="38075" bIns="38075" anchor="ctr" anchorCtr="0">
            <a:noAutofit/>
          </a:bodyPr>
          <a:lstStyle/>
          <a:p>
            <a:pPr marL="0" marR="0" lvl="0" indent="0" algn="l" rtl="0">
              <a:lnSpc>
                <a:spcPct val="100000"/>
              </a:lnSpc>
              <a:spcBef>
                <a:spcPts val="0"/>
              </a:spcBef>
              <a:spcAft>
                <a:spcPts val="0"/>
              </a:spcAft>
              <a:buClr>
                <a:srgbClr val="FFFFFF"/>
              </a:buClr>
              <a:buSzPts val="2999"/>
              <a:buFont typeface="Gill Sans"/>
              <a:buNone/>
            </a:pPr>
            <a:endParaRPr sz="2999" b="0" i="0" u="none" strike="noStrike" cap="none">
              <a:solidFill>
                <a:srgbClr val="FFFFFF"/>
              </a:solidFill>
              <a:latin typeface="Gill Sans"/>
              <a:ea typeface="Gill Sans"/>
              <a:cs typeface="Gill Sans"/>
              <a:sym typeface="Gill Sans"/>
            </a:endParaRPr>
          </a:p>
        </p:txBody>
      </p:sp>
      <p:sp>
        <p:nvSpPr>
          <p:cNvPr id="997" name="Google Shape;997;p87"/>
          <p:cNvSpPr/>
          <p:nvPr/>
        </p:nvSpPr>
        <p:spPr>
          <a:xfrm>
            <a:off x="4267196" y="3066918"/>
            <a:ext cx="540600" cy="457200"/>
          </a:xfrm>
          <a:custGeom>
            <a:avLst/>
            <a:gdLst/>
            <a:ahLst/>
            <a:cxnLst/>
            <a:rect l="l" t="t" r="r" b="b"/>
            <a:pathLst>
              <a:path w="120000" h="120000" extrusionOk="0">
                <a:moveTo>
                  <a:pt x="92727" y="113333"/>
                </a:moveTo>
                <a:cubicBezTo>
                  <a:pt x="80677" y="113333"/>
                  <a:pt x="70911" y="101394"/>
                  <a:pt x="70911" y="86666"/>
                </a:cubicBezTo>
                <a:cubicBezTo>
                  <a:pt x="70911" y="71938"/>
                  <a:pt x="80677" y="60000"/>
                  <a:pt x="92727" y="60000"/>
                </a:cubicBezTo>
                <a:cubicBezTo>
                  <a:pt x="104777" y="60000"/>
                  <a:pt x="114544" y="71938"/>
                  <a:pt x="114544" y="86666"/>
                </a:cubicBezTo>
                <a:cubicBezTo>
                  <a:pt x="114544" y="101394"/>
                  <a:pt x="104777" y="113333"/>
                  <a:pt x="92727" y="113333"/>
                </a:cubicBezTo>
                <a:moveTo>
                  <a:pt x="70900" y="18850"/>
                </a:moveTo>
                <a:lnTo>
                  <a:pt x="71005" y="18822"/>
                </a:lnTo>
                <a:cubicBezTo>
                  <a:pt x="71500" y="12022"/>
                  <a:pt x="76122" y="6666"/>
                  <a:pt x="81816" y="6666"/>
                </a:cubicBezTo>
                <a:cubicBezTo>
                  <a:pt x="86227" y="6666"/>
                  <a:pt x="90011" y="9883"/>
                  <a:pt x="91727" y="14494"/>
                </a:cubicBezTo>
                <a:lnTo>
                  <a:pt x="91716" y="14494"/>
                </a:lnTo>
                <a:lnTo>
                  <a:pt x="106455" y="57894"/>
                </a:lnTo>
                <a:cubicBezTo>
                  <a:pt x="102422" y="55011"/>
                  <a:pt x="97738" y="53333"/>
                  <a:pt x="92727" y="53333"/>
                </a:cubicBezTo>
                <a:cubicBezTo>
                  <a:pt x="83788" y="53333"/>
                  <a:pt x="75877" y="58611"/>
                  <a:pt x="70905" y="66733"/>
                </a:cubicBezTo>
                <a:cubicBezTo>
                  <a:pt x="70905" y="66733"/>
                  <a:pt x="70900" y="18850"/>
                  <a:pt x="70900" y="18850"/>
                </a:cubicBezTo>
                <a:close/>
                <a:moveTo>
                  <a:pt x="65455" y="73333"/>
                </a:moveTo>
                <a:lnTo>
                  <a:pt x="54544" y="73333"/>
                </a:lnTo>
                <a:lnTo>
                  <a:pt x="54544" y="26666"/>
                </a:lnTo>
                <a:lnTo>
                  <a:pt x="65455" y="26666"/>
                </a:lnTo>
                <a:cubicBezTo>
                  <a:pt x="65455" y="26666"/>
                  <a:pt x="65455" y="73333"/>
                  <a:pt x="65455" y="73333"/>
                </a:cubicBezTo>
                <a:close/>
                <a:moveTo>
                  <a:pt x="65455" y="86666"/>
                </a:moveTo>
                <a:lnTo>
                  <a:pt x="54544" y="86666"/>
                </a:lnTo>
                <a:lnTo>
                  <a:pt x="54544" y="80000"/>
                </a:lnTo>
                <a:lnTo>
                  <a:pt x="65455" y="80000"/>
                </a:lnTo>
                <a:cubicBezTo>
                  <a:pt x="65455" y="80000"/>
                  <a:pt x="65455" y="86666"/>
                  <a:pt x="65455" y="86666"/>
                </a:cubicBezTo>
                <a:close/>
                <a:moveTo>
                  <a:pt x="49094" y="66733"/>
                </a:moveTo>
                <a:cubicBezTo>
                  <a:pt x="44122" y="58611"/>
                  <a:pt x="36211" y="53333"/>
                  <a:pt x="27272" y="53333"/>
                </a:cubicBezTo>
                <a:cubicBezTo>
                  <a:pt x="22261" y="53333"/>
                  <a:pt x="17577" y="55011"/>
                  <a:pt x="13544" y="57894"/>
                </a:cubicBezTo>
                <a:lnTo>
                  <a:pt x="28283" y="14494"/>
                </a:lnTo>
                <a:lnTo>
                  <a:pt x="28272" y="14494"/>
                </a:lnTo>
                <a:cubicBezTo>
                  <a:pt x="29988" y="9883"/>
                  <a:pt x="33772" y="6666"/>
                  <a:pt x="38183" y="6666"/>
                </a:cubicBezTo>
                <a:cubicBezTo>
                  <a:pt x="43877" y="6666"/>
                  <a:pt x="48500" y="12022"/>
                  <a:pt x="48994" y="18822"/>
                </a:cubicBezTo>
                <a:lnTo>
                  <a:pt x="49100" y="18850"/>
                </a:lnTo>
                <a:cubicBezTo>
                  <a:pt x="49100" y="18850"/>
                  <a:pt x="49094" y="66733"/>
                  <a:pt x="49094" y="66733"/>
                </a:cubicBezTo>
                <a:close/>
                <a:moveTo>
                  <a:pt x="27272" y="113333"/>
                </a:moveTo>
                <a:cubicBezTo>
                  <a:pt x="15222" y="113333"/>
                  <a:pt x="5455" y="101394"/>
                  <a:pt x="5455" y="86666"/>
                </a:cubicBezTo>
                <a:cubicBezTo>
                  <a:pt x="5455" y="71938"/>
                  <a:pt x="15222" y="60000"/>
                  <a:pt x="27272" y="60000"/>
                </a:cubicBezTo>
                <a:cubicBezTo>
                  <a:pt x="39322" y="60000"/>
                  <a:pt x="49088" y="71938"/>
                  <a:pt x="49088" y="86666"/>
                </a:cubicBezTo>
                <a:cubicBezTo>
                  <a:pt x="49088" y="101394"/>
                  <a:pt x="39322" y="113333"/>
                  <a:pt x="27272" y="113333"/>
                </a:cubicBezTo>
                <a:moveTo>
                  <a:pt x="117233" y="72111"/>
                </a:moveTo>
                <a:lnTo>
                  <a:pt x="97244" y="13333"/>
                </a:lnTo>
                <a:lnTo>
                  <a:pt x="97183" y="13344"/>
                </a:lnTo>
                <a:cubicBezTo>
                  <a:pt x="94933" y="5588"/>
                  <a:pt x="88938" y="0"/>
                  <a:pt x="81816" y="0"/>
                </a:cubicBezTo>
                <a:cubicBezTo>
                  <a:pt x="72783" y="0"/>
                  <a:pt x="65455" y="8955"/>
                  <a:pt x="65455" y="20000"/>
                </a:cubicBezTo>
                <a:lnTo>
                  <a:pt x="54544" y="20000"/>
                </a:lnTo>
                <a:cubicBezTo>
                  <a:pt x="54544" y="8955"/>
                  <a:pt x="47216" y="0"/>
                  <a:pt x="38183" y="0"/>
                </a:cubicBezTo>
                <a:cubicBezTo>
                  <a:pt x="31066" y="0"/>
                  <a:pt x="25066" y="5588"/>
                  <a:pt x="22816" y="13344"/>
                </a:cubicBezTo>
                <a:lnTo>
                  <a:pt x="22755" y="13333"/>
                </a:lnTo>
                <a:lnTo>
                  <a:pt x="2766" y="72111"/>
                </a:lnTo>
                <a:cubicBezTo>
                  <a:pt x="1011" y="76511"/>
                  <a:pt x="0" y="81438"/>
                  <a:pt x="0" y="86666"/>
                </a:cubicBezTo>
                <a:cubicBezTo>
                  <a:pt x="0" y="105077"/>
                  <a:pt x="12211" y="120000"/>
                  <a:pt x="27272" y="120000"/>
                </a:cubicBezTo>
                <a:cubicBezTo>
                  <a:pt x="40466" y="120000"/>
                  <a:pt x="51472" y="108550"/>
                  <a:pt x="53994" y="93333"/>
                </a:cubicBezTo>
                <a:lnTo>
                  <a:pt x="66005" y="93333"/>
                </a:lnTo>
                <a:cubicBezTo>
                  <a:pt x="68527" y="108550"/>
                  <a:pt x="79533" y="120000"/>
                  <a:pt x="92727" y="120000"/>
                </a:cubicBezTo>
                <a:cubicBezTo>
                  <a:pt x="107788" y="120000"/>
                  <a:pt x="120000" y="105077"/>
                  <a:pt x="120000" y="86666"/>
                </a:cubicBezTo>
                <a:cubicBezTo>
                  <a:pt x="120000" y="81438"/>
                  <a:pt x="118988" y="76511"/>
                  <a:pt x="117233" y="72111"/>
                </a:cubicBezTo>
                <a:moveTo>
                  <a:pt x="92727" y="66666"/>
                </a:moveTo>
                <a:cubicBezTo>
                  <a:pt x="83688" y="66666"/>
                  <a:pt x="76361" y="75622"/>
                  <a:pt x="76361" y="86666"/>
                </a:cubicBezTo>
                <a:cubicBezTo>
                  <a:pt x="76361" y="88511"/>
                  <a:pt x="77583" y="90000"/>
                  <a:pt x="79088" y="90000"/>
                </a:cubicBezTo>
                <a:cubicBezTo>
                  <a:pt x="80600" y="90000"/>
                  <a:pt x="81816" y="88511"/>
                  <a:pt x="81816" y="86666"/>
                </a:cubicBezTo>
                <a:cubicBezTo>
                  <a:pt x="81816" y="79305"/>
                  <a:pt x="86700" y="73333"/>
                  <a:pt x="92727" y="73333"/>
                </a:cubicBezTo>
                <a:cubicBezTo>
                  <a:pt x="94233" y="73333"/>
                  <a:pt x="95455" y="71844"/>
                  <a:pt x="95455" y="70000"/>
                </a:cubicBezTo>
                <a:cubicBezTo>
                  <a:pt x="95455" y="68155"/>
                  <a:pt x="94233" y="66666"/>
                  <a:pt x="92727" y="66666"/>
                </a:cubicBezTo>
                <a:moveTo>
                  <a:pt x="27272" y="66666"/>
                </a:moveTo>
                <a:cubicBezTo>
                  <a:pt x="18233" y="66666"/>
                  <a:pt x="10911" y="75622"/>
                  <a:pt x="10911" y="86666"/>
                </a:cubicBezTo>
                <a:cubicBezTo>
                  <a:pt x="10911" y="88511"/>
                  <a:pt x="12127" y="90000"/>
                  <a:pt x="13638" y="90000"/>
                </a:cubicBezTo>
                <a:cubicBezTo>
                  <a:pt x="15144" y="90000"/>
                  <a:pt x="16361" y="88511"/>
                  <a:pt x="16361" y="86666"/>
                </a:cubicBezTo>
                <a:cubicBezTo>
                  <a:pt x="16361" y="79305"/>
                  <a:pt x="21250" y="73333"/>
                  <a:pt x="27272" y="73333"/>
                </a:cubicBezTo>
                <a:cubicBezTo>
                  <a:pt x="28777" y="73333"/>
                  <a:pt x="30000" y="71844"/>
                  <a:pt x="30000" y="70000"/>
                </a:cubicBezTo>
                <a:cubicBezTo>
                  <a:pt x="30000" y="68155"/>
                  <a:pt x="28777" y="66666"/>
                  <a:pt x="27272" y="66666"/>
                </a:cubicBezTo>
              </a:path>
            </a:pathLst>
          </a:custGeom>
          <a:solidFill>
            <a:srgbClr val="F4AEA4"/>
          </a:solidFill>
          <a:ln>
            <a:noFill/>
          </a:ln>
        </p:spPr>
        <p:txBody>
          <a:bodyPr spcFirstLastPara="1" wrap="square" lIns="38075" tIns="38075" rIns="38075" bIns="38075" anchor="ctr" anchorCtr="0">
            <a:noAutofit/>
          </a:bodyPr>
          <a:lstStyle/>
          <a:p>
            <a:pPr marL="0" marR="0" lvl="0" indent="0" algn="l" rtl="0">
              <a:lnSpc>
                <a:spcPct val="100000"/>
              </a:lnSpc>
              <a:spcBef>
                <a:spcPts val="0"/>
              </a:spcBef>
              <a:spcAft>
                <a:spcPts val="0"/>
              </a:spcAft>
              <a:buClr>
                <a:srgbClr val="FFFFFF"/>
              </a:buClr>
              <a:buSzPts val="2999"/>
              <a:buFont typeface="Gill Sans"/>
              <a:buNone/>
            </a:pPr>
            <a:endParaRPr sz="2999" b="0" i="0" u="none" strike="noStrike" cap="none">
              <a:solidFill>
                <a:srgbClr val="FFFFFF"/>
              </a:solidFill>
              <a:latin typeface="Gill Sans"/>
              <a:ea typeface="Gill Sans"/>
              <a:cs typeface="Gill Sans"/>
              <a:sym typeface="Gill Sans"/>
            </a:endParaRPr>
          </a:p>
        </p:txBody>
      </p:sp>
      <p:grpSp>
        <p:nvGrpSpPr>
          <p:cNvPr id="998" name="Google Shape;998;p87"/>
          <p:cNvGrpSpPr/>
          <p:nvPr/>
        </p:nvGrpSpPr>
        <p:grpSpPr>
          <a:xfrm>
            <a:off x="479919" y="4891917"/>
            <a:ext cx="535139" cy="464364"/>
            <a:chOff x="8783638" y="3568701"/>
            <a:chExt cx="360363" cy="360363"/>
          </a:xfrm>
        </p:grpSpPr>
        <p:sp>
          <p:nvSpPr>
            <p:cNvPr id="999" name="Google Shape;999;p87"/>
            <p:cNvSpPr/>
            <p:nvPr/>
          </p:nvSpPr>
          <p:spPr>
            <a:xfrm>
              <a:off x="8783638" y="3568701"/>
              <a:ext cx="360363" cy="360363"/>
            </a:xfrm>
            <a:custGeom>
              <a:avLst/>
              <a:gdLst/>
              <a:ahLst/>
              <a:cxnLst/>
              <a:rect l="l" t="t" r="r" b="b"/>
              <a:pathLst>
                <a:path w="120000" h="120000" extrusionOk="0">
                  <a:moveTo>
                    <a:pt x="109268" y="39024"/>
                  </a:moveTo>
                  <a:cubicBezTo>
                    <a:pt x="104390" y="38048"/>
                    <a:pt x="93658" y="38048"/>
                    <a:pt x="78048" y="37073"/>
                  </a:cubicBezTo>
                  <a:cubicBezTo>
                    <a:pt x="78048" y="34146"/>
                    <a:pt x="79024" y="31219"/>
                    <a:pt x="79024" y="25365"/>
                  </a:cubicBezTo>
                  <a:cubicBezTo>
                    <a:pt x="79024" y="11707"/>
                    <a:pt x="69268" y="0"/>
                    <a:pt x="60487" y="0"/>
                  </a:cubicBezTo>
                  <a:cubicBezTo>
                    <a:pt x="53658" y="0"/>
                    <a:pt x="48780" y="4878"/>
                    <a:pt x="48780" y="10731"/>
                  </a:cubicBezTo>
                  <a:cubicBezTo>
                    <a:pt x="48780" y="18536"/>
                    <a:pt x="46829" y="31219"/>
                    <a:pt x="34146" y="38048"/>
                  </a:cubicBezTo>
                  <a:cubicBezTo>
                    <a:pt x="33170" y="39024"/>
                    <a:pt x="30243" y="40000"/>
                    <a:pt x="30243" y="40000"/>
                  </a:cubicBezTo>
                  <a:cubicBezTo>
                    <a:pt x="30243" y="40000"/>
                    <a:pt x="30243" y="40000"/>
                    <a:pt x="30243" y="40000"/>
                  </a:cubicBezTo>
                  <a:cubicBezTo>
                    <a:pt x="28292" y="39024"/>
                    <a:pt x="25365" y="37073"/>
                    <a:pt x="22439" y="37073"/>
                  </a:cubicBezTo>
                  <a:cubicBezTo>
                    <a:pt x="11707" y="37073"/>
                    <a:pt x="11707" y="37073"/>
                    <a:pt x="11707" y="37073"/>
                  </a:cubicBezTo>
                  <a:cubicBezTo>
                    <a:pt x="5853" y="37073"/>
                    <a:pt x="0" y="41951"/>
                    <a:pt x="0" y="48780"/>
                  </a:cubicBezTo>
                  <a:cubicBezTo>
                    <a:pt x="0" y="108292"/>
                    <a:pt x="0" y="108292"/>
                    <a:pt x="0" y="108292"/>
                  </a:cubicBezTo>
                  <a:cubicBezTo>
                    <a:pt x="0" y="115121"/>
                    <a:pt x="5853" y="120000"/>
                    <a:pt x="11707" y="120000"/>
                  </a:cubicBezTo>
                  <a:cubicBezTo>
                    <a:pt x="22439" y="120000"/>
                    <a:pt x="22439" y="120000"/>
                    <a:pt x="22439" y="120000"/>
                  </a:cubicBezTo>
                  <a:cubicBezTo>
                    <a:pt x="27317" y="120000"/>
                    <a:pt x="31219" y="117073"/>
                    <a:pt x="33170" y="113170"/>
                  </a:cubicBezTo>
                  <a:cubicBezTo>
                    <a:pt x="33170" y="113170"/>
                    <a:pt x="33170" y="113170"/>
                    <a:pt x="33170" y="113170"/>
                  </a:cubicBezTo>
                  <a:cubicBezTo>
                    <a:pt x="33170" y="113170"/>
                    <a:pt x="33170" y="113170"/>
                    <a:pt x="34146" y="113170"/>
                  </a:cubicBezTo>
                  <a:cubicBezTo>
                    <a:pt x="34146" y="113170"/>
                    <a:pt x="34146" y="113170"/>
                    <a:pt x="34146" y="113170"/>
                  </a:cubicBezTo>
                  <a:cubicBezTo>
                    <a:pt x="36097" y="114146"/>
                    <a:pt x="40000" y="115121"/>
                    <a:pt x="48780" y="117073"/>
                  </a:cubicBezTo>
                  <a:cubicBezTo>
                    <a:pt x="50731" y="118048"/>
                    <a:pt x="61463" y="120000"/>
                    <a:pt x="71219" y="120000"/>
                  </a:cubicBezTo>
                  <a:cubicBezTo>
                    <a:pt x="91707" y="120000"/>
                    <a:pt x="91707" y="120000"/>
                    <a:pt x="91707" y="120000"/>
                  </a:cubicBezTo>
                  <a:cubicBezTo>
                    <a:pt x="98536" y="120000"/>
                    <a:pt x="102439" y="117073"/>
                    <a:pt x="105365" y="112195"/>
                  </a:cubicBezTo>
                  <a:cubicBezTo>
                    <a:pt x="105365" y="112195"/>
                    <a:pt x="106341" y="111219"/>
                    <a:pt x="107317" y="108292"/>
                  </a:cubicBezTo>
                  <a:cubicBezTo>
                    <a:pt x="107317" y="106341"/>
                    <a:pt x="107317" y="104390"/>
                    <a:pt x="107317" y="101463"/>
                  </a:cubicBezTo>
                  <a:cubicBezTo>
                    <a:pt x="111219" y="99512"/>
                    <a:pt x="112195" y="94634"/>
                    <a:pt x="113170" y="92682"/>
                  </a:cubicBezTo>
                  <a:cubicBezTo>
                    <a:pt x="115121" y="87804"/>
                    <a:pt x="114146" y="84878"/>
                    <a:pt x="113170" y="81951"/>
                  </a:cubicBezTo>
                  <a:cubicBezTo>
                    <a:pt x="115121" y="80000"/>
                    <a:pt x="117073" y="77073"/>
                    <a:pt x="118048" y="71219"/>
                  </a:cubicBezTo>
                  <a:cubicBezTo>
                    <a:pt x="119024" y="68292"/>
                    <a:pt x="118048" y="65365"/>
                    <a:pt x="117073" y="62439"/>
                  </a:cubicBezTo>
                  <a:cubicBezTo>
                    <a:pt x="119024" y="60487"/>
                    <a:pt x="120000" y="57560"/>
                    <a:pt x="120000" y="54634"/>
                  </a:cubicBezTo>
                  <a:cubicBezTo>
                    <a:pt x="120000" y="53658"/>
                    <a:pt x="120000" y="53658"/>
                    <a:pt x="120000" y="53658"/>
                  </a:cubicBezTo>
                  <a:cubicBezTo>
                    <a:pt x="120000" y="53658"/>
                    <a:pt x="120000" y="52682"/>
                    <a:pt x="120000" y="51707"/>
                  </a:cubicBezTo>
                  <a:cubicBezTo>
                    <a:pt x="120000" y="46829"/>
                    <a:pt x="117073" y="40975"/>
                    <a:pt x="109268" y="39024"/>
                  </a:cubicBezTo>
                  <a:close/>
                  <a:moveTo>
                    <a:pt x="26341" y="108292"/>
                  </a:moveTo>
                  <a:cubicBezTo>
                    <a:pt x="26341" y="110243"/>
                    <a:pt x="25365" y="112195"/>
                    <a:pt x="22439" y="112195"/>
                  </a:cubicBezTo>
                  <a:cubicBezTo>
                    <a:pt x="11707" y="112195"/>
                    <a:pt x="11707" y="112195"/>
                    <a:pt x="11707" y="112195"/>
                  </a:cubicBezTo>
                  <a:cubicBezTo>
                    <a:pt x="9756" y="112195"/>
                    <a:pt x="7804" y="110243"/>
                    <a:pt x="7804" y="108292"/>
                  </a:cubicBezTo>
                  <a:cubicBezTo>
                    <a:pt x="7804" y="48780"/>
                    <a:pt x="7804" y="48780"/>
                    <a:pt x="7804" y="48780"/>
                  </a:cubicBezTo>
                  <a:cubicBezTo>
                    <a:pt x="7804" y="46829"/>
                    <a:pt x="9756" y="44878"/>
                    <a:pt x="11707" y="44878"/>
                  </a:cubicBezTo>
                  <a:cubicBezTo>
                    <a:pt x="22439" y="44878"/>
                    <a:pt x="22439" y="44878"/>
                    <a:pt x="22439" y="44878"/>
                  </a:cubicBezTo>
                  <a:cubicBezTo>
                    <a:pt x="25365" y="44878"/>
                    <a:pt x="26341" y="46829"/>
                    <a:pt x="26341" y="48780"/>
                  </a:cubicBezTo>
                  <a:lnTo>
                    <a:pt x="26341" y="108292"/>
                  </a:lnTo>
                  <a:close/>
                  <a:moveTo>
                    <a:pt x="112195" y="54634"/>
                  </a:moveTo>
                  <a:cubicBezTo>
                    <a:pt x="112195" y="56585"/>
                    <a:pt x="111219" y="59512"/>
                    <a:pt x="105365" y="59512"/>
                  </a:cubicBezTo>
                  <a:cubicBezTo>
                    <a:pt x="97560" y="59512"/>
                    <a:pt x="97560" y="59512"/>
                    <a:pt x="97560" y="59512"/>
                  </a:cubicBezTo>
                  <a:cubicBezTo>
                    <a:pt x="96585" y="59512"/>
                    <a:pt x="95609" y="60487"/>
                    <a:pt x="95609" y="61463"/>
                  </a:cubicBezTo>
                  <a:cubicBezTo>
                    <a:pt x="95609" y="62439"/>
                    <a:pt x="96585" y="63414"/>
                    <a:pt x="97560" y="63414"/>
                  </a:cubicBezTo>
                  <a:cubicBezTo>
                    <a:pt x="105365" y="63414"/>
                    <a:pt x="105365" y="63414"/>
                    <a:pt x="105365" y="63414"/>
                  </a:cubicBezTo>
                  <a:cubicBezTo>
                    <a:pt x="110243" y="63414"/>
                    <a:pt x="111219" y="68292"/>
                    <a:pt x="111219" y="70243"/>
                  </a:cubicBezTo>
                  <a:cubicBezTo>
                    <a:pt x="110243" y="73170"/>
                    <a:pt x="109268" y="79024"/>
                    <a:pt x="102439" y="79024"/>
                  </a:cubicBezTo>
                  <a:cubicBezTo>
                    <a:pt x="93658" y="79024"/>
                    <a:pt x="93658" y="79024"/>
                    <a:pt x="93658" y="79024"/>
                  </a:cubicBezTo>
                  <a:cubicBezTo>
                    <a:pt x="92682" y="79024"/>
                    <a:pt x="91707" y="79024"/>
                    <a:pt x="91707" y="80000"/>
                  </a:cubicBezTo>
                  <a:cubicBezTo>
                    <a:pt x="91707" y="80975"/>
                    <a:pt x="92682" y="81951"/>
                    <a:pt x="93658" y="81951"/>
                  </a:cubicBezTo>
                  <a:cubicBezTo>
                    <a:pt x="101463" y="81951"/>
                    <a:pt x="101463" y="81951"/>
                    <a:pt x="101463" y="81951"/>
                  </a:cubicBezTo>
                  <a:cubicBezTo>
                    <a:pt x="107317" y="81951"/>
                    <a:pt x="107317" y="86829"/>
                    <a:pt x="106341" y="89756"/>
                  </a:cubicBezTo>
                  <a:cubicBezTo>
                    <a:pt x="105365" y="93658"/>
                    <a:pt x="104390" y="97560"/>
                    <a:pt x="96585" y="97560"/>
                  </a:cubicBezTo>
                  <a:cubicBezTo>
                    <a:pt x="89756" y="97560"/>
                    <a:pt x="89756" y="97560"/>
                    <a:pt x="89756" y="97560"/>
                  </a:cubicBezTo>
                  <a:cubicBezTo>
                    <a:pt x="88780" y="97560"/>
                    <a:pt x="87804" y="98536"/>
                    <a:pt x="87804" y="99512"/>
                  </a:cubicBezTo>
                  <a:cubicBezTo>
                    <a:pt x="87804" y="100487"/>
                    <a:pt x="88780" y="101463"/>
                    <a:pt x="89756" y="101463"/>
                  </a:cubicBezTo>
                  <a:cubicBezTo>
                    <a:pt x="95609" y="101463"/>
                    <a:pt x="95609" y="101463"/>
                    <a:pt x="95609" y="101463"/>
                  </a:cubicBezTo>
                  <a:cubicBezTo>
                    <a:pt x="100487" y="101463"/>
                    <a:pt x="100487" y="105365"/>
                    <a:pt x="99512" y="106341"/>
                  </a:cubicBezTo>
                  <a:cubicBezTo>
                    <a:pt x="99512" y="107317"/>
                    <a:pt x="98536" y="109268"/>
                    <a:pt x="98536" y="109268"/>
                  </a:cubicBezTo>
                  <a:cubicBezTo>
                    <a:pt x="97560" y="111219"/>
                    <a:pt x="95609" y="112195"/>
                    <a:pt x="91707" y="112195"/>
                  </a:cubicBezTo>
                  <a:cubicBezTo>
                    <a:pt x="71219" y="112195"/>
                    <a:pt x="71219" y="112195"/>
                    <a:pt x="71219" y="112195"/>
                  </a:cubicBezTo>
                  <a:cubicBezTo>
                    <a:pt x="61463" y="112195"/>
                    <a:pt x="50731" y="110243"/>
                    <a:pt x="50731" y="110243"/>
                  </a:cubicBezTo>
                  <a:cubicBezTo>
                    <a:pt x="35121" y="106341"/>
                    <a:pt x="34146" y="106341"/>
                    <a:pt x="33170" y="105365"/>
                  </a:cubicBezTo>
                  <a:cubicBezTo>
                    <a:pt x="33170" y="105365"/>
                    <a:pt x="30243" y="105365"/>
                    <a:pt x="30243" y="102439"/>
                  </a:cubicBezTo>
                  <a:cubicBezTo>
                    <a:pt x="30243" y="50731"/>
                    <a:pt x="30243" y="50731"/>
                    <a:pt x="30243" y="50731"/>
                  </a:cubicBezTo>
                  <a:cubicBezTo>
                    <a:pt x="30243" y="48780"/>
                    <a:pt x="31219" y="47804"/>
                    <a:pt x="33170" y="46829"/>
                  </a:cubicBezTo>
                  <a:cubicBezTo>
                    <a:pt x="33170" y="46829"/>
                    <a:pt x="34146" y="46829"/>
                    <a:pt x="34146" y="46829"/>
                  </a:cubicBezTo>
                  <a:cubicBezTo>
                    <a:pt x="50731" y="39024"/>
                    <a:pt x="56585" y="24390"/>
                    <a:pt x="56585" y="10731"/>
                  </a:cubicBezTo>
                  <a:cubicBezTo>
                    <a:pt x="56585" y="9756"/>
                    <a:pt x="57560" y="7804"/>
                    <a:pt x="60487" y="7804"/>
                  </a:cubicBezTo>
                  <a:cubicBezTo>
                    <a:pt x="64390" y="7804"/>
                    <a:pt x="71219" y="15609"/>
                    <a:pt x="71219" y="25365"/>
                  </a:cubicBezTo>
                  <a:cubicBezTo>
                    <a:pt x="71219" y="34146"/>
                    <a:pt x="71219" y="36097"/>
                    <a:pt x="67317" y="44878"/>
                  </a:cubicBezTo>
                  <a:cubicBezTo>
                    <a:pt x="105365" y="44878"/>
                    <a:pt x="104390" y="45853"/>
                    <a:pt x="108292" y="45853"/>
                  </a:cubicBezTo>
                  <a:cubicBezTo>
                    <a:pt x="112195" y="47804"/>
                    <a:pt x="112195" y="50731"/>
                    <a:pt x="112195" y="51707"/>
                  </a:cubicBezTo>
                  <a:cubicBezTo>
                    <a:pt x="112195" y="53658"/>
                    <a:pt x="112195" y="52682"/>
                    <a:pt x="112195" y="54634"/>
                  </a:cubicBezTo>
                  <a:close/>
                  <a:moveTo>
                    <a:pt x="112195" y="54634"/>
                  </a:moveTo>
                  <a:cubicBezTo>
                    <a:pt x="112195" y="54634"/>
                    <a:pt x="112195" y="54634"/>
                    <a:pt x="112195" y="54634"/>
                  </a:cubicBezTo>
                </a:path>
              </a:pathLst>
            </a:custGeom>
            <a:solidFill>
              <a:srgbClr val="87D7D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9598"/>
                <a:buFont typeface="Arial"/>
                <a:buNone/>
              </a:pPr>
              <a:endParaRPr sz="9598" b="0" i="0" u="none" strike="noStrike" cap="none">
                <a:solidFill>
                  <a:srgbClr val="000000"/>
                </a:solidFill>
                <a:latin typeface="Century Gothic"/>
                <a:ea typeface="Century Gothic"/>
                <a:cs typeface="Century Gothic"/>
                <a:sym typeface="Century Gothic"/>
              </a:endParaRPr>
            </a:p>
          </p:txBody>
        </p:sp>
        <p:sp>
          <p:nvSpPr>
            <p:cNvPr id="1000" name="Google Shape;1000;p87"/>
            <p:cNvSpPr/>
            <p:nvPr/>
          </p:nvSpPr>
          <p:spPr>
            <a:xfrm>
              <a:off x="8818563" y="3862387"/>
              <a:ext cx="33338" cy="31750"/>
            </a:xfrm>
            <a:custGeom>
              <a:avLst/>
              <a:gdLst/>
              <a:ahLst/>
              <a:cxnLst/>
              <a:rect l="l" t="t" r="r" b="b"/>
              <a:pathLst>
                <a:path w="120000" h="120000" extrusionOk="0">
                  <a:moveTo>
                    <a:pt x="65454" y="0"/>
                  </a:moveTo>
                  <a:cubicBezTo>
                    <a:pt x="21818" y="0"/>
                    <a:pt x="0" y="21818"/>
                    <a:pt x="0" y="54545"/>
                  </a:cubicBezTo>
                  <a:cubicBezTo>
                    <a:pt x="0" y="98181"/>
                    <a:pt x="21818" y="120000"/>
                    <a:pt x="65454" y="120000"/>
                  </a:cubicBezTo>
                  <a:cubicBezTo>
                    <a:pt x="98181" y="120000"/>
                    <a:pt x="120000" y="98181"/>
                    <a:pt x="120000" y="54545"/>
                  </a:cubicBezTo>
                  <a:cubicBezTo>
                    <a:pt x="120000" y="21818"/>
                    <a:pt x="98181" y="0"/>
                    <a:pt x="65454" y="0"/>
                  </a:cubicBezTo>
                  <a:close/>
                  <a:moveTo>
                    <a:pt x="65454" y="76363"/>
                  </a:moveTo>
                  <a:cubicBezTo>
                    <a:pt x="54545" y="76363"/>
                    <a:pt x="43636" y="65454"/>
                    <a:pt x="43636" y="54545"/>
                  </a:cubicBezTo>
                  <a:cubicBezTo>
                    <a:pt x="43636" y="43636"/>
                    <a:pt x="54545" y="43636"/>
                    <a:pt x="65454" y="43636"/>
                  </a:cubicBezTo>
                  <a:cubicBezTo>
                    <a:pt x="76363" y="43636"/>
                    <a:pt x="87272" y="43636"/>
                    <a:pt x="87272" y="54545"/>
                  </a:cubicBezTo>
                  <a:cubicBezTo>
                    <a:pt x="87272" y="65454"/>
                    <a:pt x="76363" y="76363"/>
                    <a:pt x="65454" y="76363"/>
                  </a:cubicBezTo>
                  <a:close/>
                  <a:moveTo>
                    <a:pt x="65454" y="76363"/>
                  </a:moveTo>
                  <a:cubicBezTo>
                    <a:pt x="65454" y="76363"/>
                    <a:pt x="65454" y="76363"/>
                    <a:pt x="65454" y="76363"/>
                  </a:cubicBezTo>
                </a:path>
              </a:pathLst>
            </a:custGeom>
            <a:solidFill>
              <a:srgbClr val="87D7D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9598"/>
                <a:buFont typeface="Arial"/>
                <a:buNone/>
              </a:pPr>
              <a:endParaRPr sz="9598" b="0" i="0" u="none" strike="noStrike" cap="none">
                <a:solidFill>
                  <a:srgbClr val="000000"/>
                </a:solidFill>
                <a:latin typeface="Century Gothic"/>
                <a:ea typeface="Century Gothic"/>
                <a:cs typeface="Century Gothic"/>
                <a:sym typeface="Century Gothic"/>
              </a:endParaRPr>
            </a:p>
          </p:txBody>
        </p:sp>
      </p:grpSp>
      <p:sp>
        <p:nvSpPr>
          <p:cNvPr id="1001" name="Google Shape;1001;p87"/>
          <p:cNvSpPr txBox="1"/>
          <p:nvPr/>
        </p:nvSpPr>
        <p:spPr>
          <a:xfrm>
            <a:off x="100" y="162825"/>
            <a:ext cx="9144000" cy="1214100"/>
          </a:xfrm>
          <a:prstGeom prst="rect">
            <a:avLst/>
          </a:prstGeom>
          <a:noFill/>
          <a:ln>
            <a:noFill/>
          </a:ln>
        </p:spPr>
        <p:txBody>
          <a:bodyPr spcFirstLastPara="1" wrap="square" lIns="90000" tIns="46800" rIns="90000" bIns="46800" anchor="t" anchorCtr="0">
            <a:noAutofit/>
          </a:bodyPr>
          <a:lstStyle/>
          <a:p>
            <a:pPr marL="0" marR="0" lvl="0" indent="0" algn="ctr" rtl="0">
              <a:lnSpc>
                <a:spcPct val="80000"/>
              </a:lnSpc>
              <a:spcBef>
                <a:spcPts val="0"/>
              </a:spcBef>
              <a:spcAft>
                <a:spcPts val="0"/>
              </a:spcAft>
              <a:buClr>
                <a:srgbClr val="FFFFFF"/>
              </a:buClr>
              <a:buSzPts val="1000"/>
              <a:buFont typeface="Trebuchet MS"/>
              <a:buNone/>
            </a:pPr>
            <a:r>
              <a:rPr lang="en-US" sz="4500" b="0" i="0" u="none" strike="noStrike" cap="none">
                <a:solidFill>
                  <a:srgbClr val="FFFFFF"/>
                </a:solidFill>
                <a:latin typeface="Quattrocento Sans"/>
                <a:ea typeface="Quattrocento Sans"/>
                <a:cs typeface="Quattrocento Sans"/>
                <a:sym typeface="Quattrocento Sans"/>
              </a:rPr>
              <a:t>How to be an Awesome Ally and Provider</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1006"/>
        <p:cNvGrpSpPr/>
        <p:nvPr/>
      </p:nvGrpSpPr>
      <p:grpSpPr>
        <a:xfrm>
          <a:off x="0" y="0"/>
          <a:ext cx="0" cy="0"/>
          <a:chOff x="0" y="0"/>
          <a:chExt cx="0" cy="0"/>
        </a:xfrm>
      </p:grpSpPr>
      <p:sp>
        <p:nvSpPr>
          <p:cNvPr id="1007" name="Google Shape;1007;p88"/>
          <p:cNvSpPr txBox="1"/>
          <p:nvPr/>
        </p:nvSpPr>
        <p:spPr>
          <a:xfrm>
            <a:off x="1800" y="162826"/>
            <a:ext cx="9144000" cy="1229700"/>
          </a:xfrm>
          <a:prstGeom prst="rect">
            <a:avLst/>
          </a:prstGeom>
          <a:noFill/>
          <a:ln>
            <a:noFill/>
          </a:ln>
        </p:spPr>
        <p:txBody>
          <a:bodyPr spcFirstLastPara="1" wrap="square" lIns="90000" tIns="46800" rIns="90000" bIns="46800" anchor="t" anchorCtr="0">
            <a:noAutofit/>
          </a:bodyPr>
          <a:lstStyle/>
          <a:p>
            <a:pPr marL="0" marR="0" lvl="0" indent="0" algn="ctr" rtl="0">
              <a:lnSpc>
                <a:spcPct val="80000"/>
              </a:lnSpc>
              <a:spcBef>
                <a:spcPts val="0"/>
              </a:spcBef>
              <a:spcAft>
                <a:spcPts val="0"/>
              </a:spcAft>
              <a:buClr>
                <a:srgbClr val="FFFFFF"/>
              </a:buClr>
              <a:buSzPts val="1000"/>
              <a:buFont typeface="Trebuchet MS"/>
              <a:buNone/>
            </a:pPr>
            <a:r>
              <a:rPr lang="en-US" sz="4500" b="0" i="0" u="none" strike="noStrike" cap="none">
                <a:solidFill>
                  <a:srgbClr val="FFFFFF"/>
                </a:solidFill>
                <a:latin typeface="Quattrocento Sans"/>
                <a:ea typeface="Quattrocento Sans"/>
                <a:cs typeface="Quattrocento Sans"/>
                <a:sym typeface="Quattrocento Sans"/>
              </a:rPr>
              <a:t>How to be an Awesome Ally and Provider</a:t>
            </a:r>
            <a:endParaRPr sz="1400" b="0" i="0" u="none" strike="noStrike" cap="none">
              <a:solidFill>
                <a:srgbClr val="000000"/>
              </a:solidFill>
              <a:latin typeface="Arial"/>
              <a:ea typeface="Arial"/>
              <a:cs typeface="Arial"/>
              <a:sym typeface="Arial"/>
            </a:endParaRPr>
          </a:p>
        </p:txBody>
      </p:sp>
      <p:sp>
        <p:nvSpPr>
          <p:cNvPr id="1008" name="Google Shape;1008;p88"/>
          <p:cNvSpPr/>
          <p:nvPr/>
        </p:nvSpPr>
        <p:spPr>
          <a:xfrm>
            <a:off x="495300" y="4593328"/>
            <a:ext cx="3895544" cy="1200329"/>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rgbClr val="2CBDD9"/>
              </a:buClr>
              <a:buSzPts val="1800"/>
              <a:buFont typeface="Trebuchet MS"/>
              <a:buChar char="&gt;"/>
            </a:pPr>
            <a:endParaRPr sz="1400" b="0" i="0" u="none" strike="noStrike" cap="none" dirty="0">
              <a:solidFill>
                <a:srgbClr val="000000"/>
              </a:solidFill>
              <a:latin typeface="Arial"/>
              <a:ea typeface="Arial"/>
              <a:cs typeface="Arial"/>
              <a:sym typeface="Arial"/>
            </a:endParaRPr>
          </a:p>
        </p:txBody>
      </p:sp>
      <p:sp>
        <p:nvSpPr>
          <p:cNvPr id="1009" name="Google Shape;1009;p88"/>
          <p:cNvSpPr txBox="1"/>
          <p:nvPr/>
        </p:nvSpPr>
        <p:spPr>
          <a:xfrm>
            <a:off x="202556" y="1267419"/>
            <a:ext cx="8229600" cy="5070900"/>
          </a:xfrm>
          <a:prstGeom prst="rect">
            <a:avLst/>
          </a:prstGeom>
          <a:noFill/>
          <a:ln>
            <a:noFill/>
          </a:ln>
        </p:spPr>
        <p:txBody>
          <a:bodyPr spcFirstLastPara="1" wrap="square" lIns="90000" tIns="46800" rIns="90000" bIns="46800" anchor="t" anchorCtr="0">
            <a:noAutofit/>
          </a:bodyPr>
          <a:lstStyle/>
          <a:p>
            <a:pPr marL="342900" marR="0" lvl="0" indent="-342900" algn="l" rtl="0">
              <a:lnSpc>
                <a:spcPct val="100000"/>
              </a:lnSpc>
              <a:spcBef>
                <a:spcPts val="0"/>
              </a:spcBef>
              <a:spcAft>
                <a:spcPts val="0"/>
              </a:spcAft>
              <a:buClr>
                <a:srgbClr val="2CBDD9"/>
              </a:buClr>
              <a:buSzPts val="1800"/>
              <a:buFont typeface="Wingdings" pitchFamily="2" charset="2"/>
              <a:buChar char="§"/>
            </a:pPr>
            <a:r>
              <a:rPr lang="en-US" sz="1800" b="0" i="0" u="none" strike="noStrike" cap="none" dirty="0">
                <a:solidFill>
                  <a:schemeClr val="lt1"/>
                </a:solidFill>
                <a:latin typeface="Trebuchet MS"/>
                <a:ea typeface="Trebuchet MS"/>
                <a:cs typeface="Trebuchet MS"/>
                <a:sym typeface="Trebuchet MS"/>
              </a:rPr>
              <a:t>Become an active ally for lesbian, gay, bi and trans people in your community.</a:t>
            </a:r>
            <a:endParaRPr sz="1400" b="0" i="0" u="none" strike="noStrike" cap="none" dirty="0">
              <a:solidFill>
                <a:srgbClr val="000000"/>
              </a:solidFill>
              <a:latin typeface="Arial"/>
              <a:ea typeface="Arial"/>
              <a:cs typeface="Arial"/>
              <a:sym typeface="Arial"/>
            </a:endParaRPr>
          </a:p>
          <a:p>
            <a:pPr marL="342900" marR="0" lvl="0" indent="-342900" algn="l" rtl="0">
              <a:lnSpc>
                <a:spcPct val="100000"/>
              </a:lnSpc>
              <a:spcBef>
                <a:spcPts val="1200"/>
              </a:spcBef>
              <a:spcAft>
                <a:spcPts val="0"/>
              </a:spcAft>
              <a:buClr>
                <a:srgbClr val="2CBDD9"/>
              </a:buClr>
              <a:buSzPts val="1800"/>
              <a:buFont typeface="Wingdings" pitchFamily="2" charset="2"/>
              <a:buChar char="§"/>
            </a:pPr>
            <a:r>
              <a:rPr lang="en-US" sz="1800" b="0" i="0" u="none" strike="noStrike" cap="none" dirty="0">
                <a:solidFill>
                  <a:schemeClr val="lt1"/>
                </a:solidFill>
                <a:latin typeface="Trebuchet MS"/>
                <a:ea typeface="Trebuchet MS"/>
                <a:cs typeface="Trebuchet MS"/>
                <a:sym typeface="Trebuchet MS"/>
              </a:rPr>
              <a:t>Call out trans-phobic remarks and jokes.</a:t>
            </a:r>
            <a:endParaRPr sz="1400" b="0" i="0" u="none" strike="noStrike" cap="none" dirty="0">
              <a:solidFill>
                <a:srgbClr val="000000"/>
              </a:solidFill>
              <a:latin typeface="Arial"/>
              <a:ea typeface="Arial"/>
              <a:cs typeface="Arial"/>
              <a:sym typeface="Arial"/>
            </a:endParaRPr>
          </a:p>
          <a:p>
            <a:pPr marL="342900" marR="0" lvl="0" indent="-342900" algn="l" rtl="0">
              <a:lnSpc>
                <a:spcPct val="100000"/>
              </a:lnSpc>
              <a:spcBef>
                <a:spcPts val="1200"/>
              </a:spcBef>
              <a:spcAft>
                <a:spcPts val="0"/>
              </a:spcAft>
              <a:buClr>
                <a:srgbClr val="2CBDD9"/>
              </a:buClr>
              <a:buSzPts val="1800"/>
              <a:buFont typeface="Wingdings" pitchFamily="2" charset="2"/>
              <a:buChar char="§"/>
            </a:pPr>
            <a:r>
              <a:rPr lang="en-US" sz="1800" b="0" i="0" u="none" strike="noStrike" cap="none" dirty="0">
                <a:solidFill>
                  <a:schemeClr val="lt1"/>
                </a:solidFill>
                <a:latin typeface="Trebuchet MS"/>
                <a:ea typeface="Trebuchet MS"/>
                <a:cs typeface="Trebuchet MS"/>
                <a:sym typeface="Trebuchet MS"/>
              </a:rPr>
              <a:t>Resist the urge to place others into a male box or female box. Gender stereotypes suck for everyone, not just trans people! Some </a:t>
            </a:r>
            <a:r>
              <a:rPr lang="en-US" sz="1800" b="0" i="0" u="none" strike="noStrike" cap="none" dirty="0" err="1">
                <a:solidFill>
                  <a:schemeClr val="lt1"/>
                </a:solidFill>
                <a:latin typeface="Trebuchet MS"/>
                <a:ea typeface="Trebuchet MS"/>
                <a:cs typeface="Trebuchet MS"/>
                <a:sym typeface="Trebuchet MS"/>
              </a:rPr>
              <a:t>transwomen</a:t>
            </a:r>
            <a:r>
              <a:rPr lang="en-US" sz="1800" b="0" i="0" u="none" strike="noStrike" cap="none" dirty="0">
                <a:solidFill>
                  <a:schemeClr val="lt1"/>
                </a:solidFill>
                <a:latin typeface="Trebuchet MS"/>
                <a:ea typeface="Trebuchet MS"/>
                <a:cs typeface="Trebuchet MS"/>
                <a:sym typeface="Trebuchet MS"/>
              </a:rPr>
              <a:t> can be masculine, some </a:t>
            </a:r>
            <a:r>
              <a:rPr lang="en-US" sz="1800" b="0" i="0" u="none" strike="noStrike" cap="none" dirty="0" err="1">
                <a:solidFill>
                  <a:schemeClr val="lt1"/>
                </a:solidFill>
                <a:latin typeface="Trebuchet MS"/>
                <a:ea typeface="Trebuchet MS"/>
                <a:cs typeface="Trebuchet MS"/>
                <a:sym typeface="Trebuchet MS"/>
              </a:rPr>
              <a:t>transmen</a:t>
            </a:r>
            <a:r>
              <a:rPr lang="en-US" sz="1800" b="0" i="0" u="none" strike="noStrike" cap="none" dirty="0">
                <a:solidFill>
                  <a:schemeClr val="lt1"/>
                </a:solidFill>
                <a:latin typeface="Trebuchet MS"/>
                <a:ea typeface="Trebuchet MS"/>
                <a:cs typeface="Trebuchet MS"/>
                <a:sym typeface="Trebuchet MS"/>
              </a:rPr>
              <a:t> can be feminine, just like </a:t>
            </a:r>
            <a:r>
              <a:rPr lang="en-US" sz="1800" b="0" i="0" u="none" strike="noStrike" cap="none" dirty="0" err="1">
                <a:solidFill>
                  <a:schemeClr val="lt1"/>
                </a:solidFill>
                <a:latin typeface="Trebuchet MS"/>
                <a:ea typeface="Trebuchet MS"/>
                <a:cs typeface="Trebuchet MS"/>
                <a:sym typeface="Trebuchet MS"/>
              </a:rPr>
              <a:t>cis</a:t>
            </a:r>
            <a:r>
              <a:rPr lang="en-US" sz="1800" b="0" i="0" u="none" strike="noStrike" cap="none" dirty="0">
                <a:solidFill>
                  <a:schemeClr val="lt1"/>
                </a:solidFill>
                <a:latin typeface="Trebuchet MS"/>
                <a:ea typeface="Trebuchet MS"/>
                <a:cs typeface="Trebuchet MS"/>
                <a:sym typeface="Trebuchet MS"/>
              </a:rPr>
              <a:t>-men and </a:t>
            </a:r>
            <a:r>
              <a:rPr lang="en-US" sz="1800" b="0" i="0" u="none" strike="noStrike" cap="none" dirty="0" err="1">
                <a:solidFill>
                  <a:schemeClr val="lt1"/>
                </a:solidFill>
                <a:latin typeface="Trebuchet MS"/>
                <a:ea typeface="Trebuchet MS"/>
                <a:cs typeface="Trebuchet MS"/>
                <a:sym typeface="Trebuchet MS"/>
              </a:rPr>
              <a:t>cis</a:t>
            </a:r>
            <a:r>
              <a:rPr lang="en-US" sz="1800" b="0" i="0" u="none" strike="noStrike" cap="none" dirty="0">
                <a:solidFill>
                  <a:schemeClr val="lt1"/>
                </a:solidFill>
                <a:latin typeface="Trebuchet MS"/>
                <a:ea typeface="Trebuchet MS"/>
                <a:cs typeface="Trebuchet MS"/>
                <a:sym typeface="Trebuchet MS"/>
              </a:rPr>
              <a:t>-women. </a:t>
            </a:r>
            <a:endParaRPr sz="1800" b="0" i="0" u="none" strike="noStrike" cap="none" dirty="0">
              <a:solidFill>
                <a:schemeClr val="lt1"/>
              </a:solidFill>
              <a:latin typeface="Trebuchet MS"/>
              <a:ea typeface="Trebuchet MS"/>
              <a:cs typeface="Trebuchet MS"/>
              <a:sym typeface="Trebuchet MS"/>
            </a:endParaRPr>
          </a:p>
          <a:p>
            <a:pPr marL="342900" marR="0" lvl="0" indent="-342900" algn="l" rtl="0">
              <a:lnSpc>
                <a:spcPct val="100000"/>
              </a:lnSpc>
              <a:spcBef>
                <a:spcPts val="1200"/>
              </a:spcBef>
              <a:spcAft>
                <a:spcPts val="0"/>
              </a:spcAft>
              <a:buClr>
                <a:srgbClr val="2CBDD9"/>
              </a:buClr>
              <a:buSzPts val="1800"/>
              <a:buFont typeface="Wingdings" pitchFamily="2" charset="2"/>
              <a:buChar char="§"/>
            </a:pPr>
            <a:r>
              <a:rPr lang="en-US" sz="1800" b="0" i="0" u="none" strike="noStrike" cap="none" dirty="0">
                <a:solidFill>
                  <a:schemeClr val="accent1"/>
                </a:solidFill>
                <a:latin typeface="Trebuchet MS"/>
                <a:ea typeface="Trebuchet MS"/>
                <a:cs typeface="Trebuchet MS"/>
                <a:sym typeface="Trebuchet MS"/>
              </a:rPr>
              <a:t>You’ve likely assumed your lecturer as a </a:t>
            </a:r>
            <a:r>
              <a:rPr lang="en-US" sz="1800" b="0" i="0" u="none" strike="noStrike" cap="none" dirty="0" err="1">
                <a:solidFill>
                  <a:schemeClr val="accent1"/>
                </a:solidFill>
                <a:latin typeface="Trebuchet MS"/>
                <a:ea typeface="Trebuchet MS"/>
                <a:cs typeface="Trebuchet MS"/>
                <a:sym typeface="Trebuchet MS"/>
              </a:rPr>
              <a:t>Cis</a:t>
            </a:r>
            <a:r>
              <a:rPr lang="en-US" sz="1800" b="0" i="0" u="none" strike="noStrike" cap="none" dirty="0">
                <a:solidFill>
                  <a:schemeClr val="accent1"/>
                </a:solidFill>
                <a:latin typeface="Trebuchet MS"/>
                <a:ea typeface="Trebuchet MS"/>
                <a:cs typeface="Trebuchet MS"/>
                <a:sym typeface="Trebuchet MS"/>
              </a:rPr>
              <a:t>-Het-Male. </a:t>
            </a:r>
            <a:r>
              <a:rPr lang="en-US" sz="1800" b="0" i="0" u="none" strike="noStrike" cap="none" dirty="0">
                <a:solidFill>
                  <a:schemeClr val="lt1"/>
                </a:solidFill>
                <a:latin typeface="Trebuchet MS"/>
                <a:ea typeface="Trebuchet MS"/>
                <a:cs typeface="Trebuchet MS"/>
                <a:sym typeface="Trebuchet MS"/>
              </a:rPr>
              <a:t>If you did, why did you assign me this stereotype?  </a:t>
            </a:r>
            <a:r>
              <a:rPr lang="en-US" sz="1800" b="0" i="0" u="none" strike="noStrike" cap="none" dirty="0">
                <a:solidFill>
                  <a:srgbClr val="2CBDD9"/>
                </a:solidFill>
                <a:latin typeface="Trebuchet MS"/>
                <a:ea typeface="Trebuchet MS"/>
                <a:cs typeface="Trebuchet MS"/>
                <a:sym typeface="Trebuchet MS"/>
              </a:rPr>
              <a:t>Remember that stereotypes can be applied to majorities as well as minorities</a:t>
            </a:r>
            <a:r>
              <a:rPr lang="en-US" sz="1800" b="0" i="0" u="none" strike="noStrike" cap="none" dirty="0" smtClean="0">
                <a:solidFill>
                  <a:srgbClr val="2CBDD9"/>
                </a:solidFill>
                <a:latin typeface="Trebuchet MS"/>
                <a:ea typeface="Trebuchet MS"/>
                <a:cs typeface="Trebuchet MS"/>
                <a:sym typeface="Trebuchet MS"/>
              </a:rPr>
              <a:t>. Stereotyping patients is a good way to miss a diagnosis or harm them. </a:t>
            </a:r>
          </a:p>
          <a:p>
            <a:pPr marL="342900" indent="-342900">
              <a:spcBef>
                <a:spcPts val="1200"/>
              </a:spcBef>
              <a:buClr>
                <a:srgbClr val="2CBDD9"/>
              </a:buClr>
              <a:buSzPts val="1800"/>
              <a:buFont typeface="Wingdings" pitchFamily="2" charset="2"/>
              <a:buChar char="§"/>
            </a:pPr>
            <a:r>
              <a:rPr lang="en-US" sz="1600" dirty="0">
                <a:solidFill>
                  <a:schemeClr val="lt1"/>
                </a:solidFill>
                <a:latin typeface="Trebuchet MS"/>
                <a:ea typeface="Trebuchet MS"/>
                <a:cs typeface="Trebuchet MS"/>
                <a:sym typeface="Trebuchet MS"/>
              </a:rPr>
              <a:t>Learn the </a:t>
            </a:r>
            <a:r>
              <a:rPr lang="en-US" sz="1600" dirty="0" smtClean="0">
                <a:solidFill>
                  <a:schemeClr val="lt1"/>
                </a:solidFill>
                <a:latin typeface="Trebuchet MS"/>
                <a:ea typeface="Trebuchet MS"/>
                <a:cs typeface="Trebuchet MS"/>
                <a:sym typeface="Trebuchet MS"/>
              </a:rPr>
              <a:t>WPATH (or UCSF) </a:t>
            </a:r>
            <a:r>
              <a:rPr lang="en-US" sz="1600" dirty="0">
                <a:solidFill>
                  <a:schemeClr val="lt1"/>
                </a:solidFill>
                <a:latin typeface="Trebuchet MS"/>
                <a:ea typeface="Trebuchet MS"/>
                <a:cs typeface="Trebuchet MS"/>
                <a:sym typeface="Trebuchet MS"/>
              </a:rPr>
              <a:t>guidelines and offer informed </a:t>
            </a:r>
            <a:r>
              <a:rPr lang="en-US" sz="1600" dirty="0" smtClean="0">
                <a:solidFill>
                  <a:schemeClr val="lt1"/>
                </a:solidFill>
                <a:latin typeface="Trebuchet MS"/>
                <a:ea typeface="Trebuchet MS"/>
                <a:cs typeface="Trebuchet MS"/>
                <a:sym typeface="Trebuchet MS"/>
              </a:rPr>
              <a:t> consent </a:t>
            </a:r>
            <a:r>
              <a:rPr lang="en-US" sz="1600" dirty="0">
                <a:solidFill>
                  <a:schemeClr val="lt1"/>
                </a:solidFill>
                <a:latin typeface="Trebuchet MS"/>
                <a:ea typeface="Trebuchet MS"/>
                <a:cs typeface="Trebuchet MS"/>
                <a:sym typeface="Trebuchet MS"/>
              </a:rPr>
              <a:t>transgender care to your patients. </a:t>
            </a:r>
            <a:r>
              <a:rPr lang="en-US" sz="1600" dirty="0" smtClean="0">
                <a:solidFill>
                  <a:schemeClr val="lt1"/>
                </a:solidFill>
                <a:latin typeface="Trebuchet MS"/>
                <a:ea typeface="Trebuchet MS"/>
                <a:cs typeface="Trebuchet MS"/>
                <a:sym typeface="Trebuchet MS"/>
              </a:rPr>
              <a:t>(</a:t>
            </a:r>
            <a:r>
              <a:rPr lang="en-US" sz="1600" dirty="0">
                <a:solidFill>
                  <a:schemeClr val="lt1"/>
                </a:solidFill>
                <a:latin typeface="Trebuchet MS"/>
                <a:ea typeface="Trebuchet MS"/>
                <a:cs typeface="Trebuchet MS"/>
                <a:sym typeface="Trebuchet MS"/>
              </a:rPr>
              <a:t>WPATH.org)</a:t>
            </a:r>
            <a:endParaRPr lang="en-US" sz="1200" dirty="0"/>
          </a:p>
          <a:p>
            <a:pPr marL="342900" marR="0" lvl="0" indent="-342900" algn="l" rtl="0">
              <a:lnSpc>
                <a:spcPct val="100000"/>
              </a:lnSpc>
              <a:spcBef>
                <a:spcPts val="1200"/>
              </a:spcBef>
              <a:spcAft>
                <a:spcPts val="0"/>
              </a:spcAft>
              <a:buClr>
                <a:srgbClr val="2CBDD9"/>
              </a:buClr>
              <a:buSzPts val="1800"/>
              <a:buFont typeface="Wingdings" pitchFamily="2" charset="2"/>
              <a:buChar char="§"/>
            </a:pPr>
            <a:endParaRPr sz="1400" b="0" i="0" u="none" strike="noStrike" cap="none" dirty="0">
              <a:solidFill>
                <a:srgbClr val="000000"/>
              </a:solidFill>
              <a:latin typeface="Arial"/>
              <a:ea typeface="Arial"/>
              <a:cs typeface="Arial"/>
              <a:sym typeface="Arial"/>
            </a:endParaRPr>
          </a:p>
          <a:p>
            <a:pPr marL="342900" marR="0" lvl="0" indent="-342900" algn="l" rtl="0">
              <a:lnSpc>
                <a:spcPct val="100000"/>
              </a:lnSpc>
              <a:spcBef>
                <a:spcPts val="600"/>
              </a:spcBef>
              <a:spcAft>
                <a:spcPts val="0"/>
              </a:spcAft>
              <a:buClr>
                <a:srgbClr val="2CBDD9"/>
              </a:buClr>
              <a:buSzPts val="1800"/>
              <a:buFont typeface="Wingdings" pitchFamily="2" charset="2"/>
              <a:buChar char="§"/>
            </a:pPr>
            <a:endParaRPr sz="1800" b="0" i="0" u="none" strike="noStrike" cap="none" dirty="0">
              <a:solidFill>
                <a:schemeClr val="lt1"/>
              </a:solidFill>
              <a:latin typeface="Trebuchet MS"/>
              <a:ea typeface="Trebuchet MS"/>
              <a:cs typeface="Trebuchet MS"/>
              <a:sym typeface="Trebuchet MS"/>
            </a:endParaRPr>
          </a:p>
          <a:p>
            <a:pPr marL="285750" marR="0" lvl="0" indent="-285750" algn="l" rtl="0">
              <a:lnSpc>
                <a:spcPct val="100000"/>
              </a:lnSpc>
              <a:spcBef>
                <a:spcPts val="600"/>
              </a:spcBef>
              <a:spcAft>
                <a:spcPts val="0"/>
              </a:spcAft>
              <a:buClr>
                <a:srgbClr val="2CBDD9"/>
              </a:buClr>
              <a:buSzPts val="1800"/>
              <a:buFont typeface="Wingdings" pitchFamily="2" charset="2"/>
              <a:buChar char="§"/>
            </a:pPr>
            <a:endParaRPr sz="1800" b="0" i="0" u="none" strike="noStrike" cap="none" dirty="0">
              <a:solidFill>
                <a:schemeClr val="lt1"/>
              </a:solidFill>
              <a:latin typeface="Trebuchet MS"/>
              <a:ea typeface="Trebuchet MS"/>
              <a:cs typeface="Trebuchet MS"/>
              <a:sym typeface="Trebuchet MS"/>
            </a:endParaRPr>
          </a:p>
          <a:p>
            <a:pPr marL="457200" marR="0" lvl="0" indent="-457200" algn="l" rtl="0">
              <a:lnSpc>
                <a:spcPct val="100000"/>
              </a:lnSpc>
              <a:spcBef>
                <a:spcPts val="1300"/>
              </a:spcBef>
              <a:spcAft>
                <a:spcPts val="0"/>
              </a:spcAft>
              <a:buClr>
                <a:schemeClr val="lt1"/>
              </a:buClr>
              <a:buSzPts val="2400"/>
              <a:buFont typeface="Wingdings" pitchFamily="2" charset="2"/>
              <a:buChar char="§"/>
            </a:pPr>
            <a:endParaRPr sz="2400" b="0" i="0" u="none" strike="noStrike" cap="none" dirty="0">
              <a:solidFill>
                <a:srgbClr val="FFFFFF"/>
              </a:solidFill>
              <a:latin typeface="Trebuchet MS"/>
              <a:ea typeface="Trebuchet MS"/>
              <a:cs typeface="Trebuchet MS"/>
              <a:sym typeface="Trebuchet MS"/>
            </a:endParaRPr>
          </a:p>
        </p:txBody>
      </p:sp>
      <p:sp>
        <p:nvSpPr>
          <p:cNvPr id="1010" name="Google Shape;1010;p88"/>
          <p:cNvSpPr/>
          <p:nvPr/>
        </p:nvSpPr>
        <p:spPr>
          <a:xfrm>
            <a:off x="4740158" y="5307357"/>
            <a:ext cx="3562800" cy="1171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1011" name="Google Shape;1011;p88" descr="Image result for wpath"/>
          <p:cNvPicPr preferRelativeResize="0"/>
          <p:nvPr/>
        </p:nvPicPr>
        <p:blipFill rotWithShape="1">
          <a:blip r:embed="rId3">
            <a:alphaModFix/>
          </a:blip>
          <a:srcRect/>
          <a:stretch/>
        </p:blipFill>
        <p:spPr>
          <a:xfrm>
            <a:off x="4891165" y="5439275"/>
            <a:ext cx="3260786" cy="899044"/>
          </a:xfrm>
          <a:prstGeom prst="rect">
            <a:avLst/>
          </a:prstGeom>
          <a:noFill/>
          <a:ln>
            <a:noFill/>
          </a:ln>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1015"/>
        <p:cNvGrpSpPr/>
        <p:nvPr/>
      </p:nvGrpSpPr>
      <p:grpSpPr>
        <a:xfrm>
          <a:off x="0" y="0"/>
          <a:ext cx="0" cy="0"/>
          <a:chOff x="0" y="0"/>
          <a:chExt cx="0" cy="0"/>
        </a:xfrm>
      </p:grpSpPr>
      <p:sp>
        <p:nvSpPr>
          <p:cNvPr id="1016" name="Google Shape;1016;p89"/>
          <p:cNvSpPr txBox="1"/>
          <p:nvPr/>
        </p:nvSpPr>
        <p:spPr>
          <a:xfrm>
            <a:off x="-60384" y="5503651"/>
            <a:ext cx="9144000" cy="1099867"/>
          </a:xfrm>
          <a:prstGeom prst="rect">
            <a:avLst/>
          </a:prstGeom>
          <a:noFill/>
          <a:ln>
            <a:noFill/>
          </a:ln>
        </p:spPr>
        <p:txBody>
          <a:bodyPr spcFirstLastPara="1" wrap="square" lIns="90000" tIns="46800" rIns="90000" bIns="46800" anchor="t" anchorCtr="0">
            <a:noAutofit/>
          </a:bodyPr>
          <a:lstStyle/>
          <a:p>
            <a:pPr marL="0" marR="0" lvl="0" indent="0" algn="ctr" rtl="0">
              <a:lnSpc>
                <a:spcPct val="100000"/>
              </a:lnSpc>
              <a:spcBef>
                <a:spcPts val="0"/>
              </a:spcBef>
              <a:spcAft>
                <a:spcPts val="0"/>
              </a:spcAft>
              <a:buClr>
                <a:schemeClr val="lt1"/>
              </a:buClr>
              <a:buSzPts val="850"/>
              <a:buFont typeface="Trebuchet MS"/>
              <a:buNone/>
            </a:pPr>
            <a:r>
              <a:rPr lang="en-US" sz="3400" b="0" i="0" u="none" strike="noStrike" cap="none">
                <a:solidFill>
                  <a:schemeClr val="lt1"/>
                </a:solidFill>
                <a:latin typeface="Trebuchet MS"/>
                <a:ea typeface="Trebuchet MS"/>
                <a:cs typeface="Trebuchet MS"/>
                <a:sym typeface="Trebuchet MS"/>
              </a:rPr>
              <a:t>Preventative Medicine</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lt1"/>
              </a:buClr>
              <a:buSzPts val="3400"/>
              <a:buFont typeface="Trebuchet MS"/>
              <a:buNone/>
            </a:pPr>
            <a:endParaRPr sz="3400" b="0" i="0" u="none" strike="noStrike" cap="none">
              <a:solidFill>
                <a:schemeClr val="lt1"/>
              </a:solidFill>
              <a:latin typeface="Trebuchet MS"/>
              <a:ea typeface="Trebuchet MS"/>
              <a:cs typeface="Trebuchet MS"/>
              <a:sym typeface="Trebuchet MS"/>
            </a:endParaRPr>
          </a:p>
        </p:txBody>
      </p:sp>
      <p:sp>
        <p:nvSpPr>
          <p:cNvPr id="1017" name="Google Shape;1017;p89"/>
          <p:cNvSpPr txBox="1">
            <a:spLocks noGrp="1"/>
          </p:cNvSpPr>
          <p:nvPr>
            <p:ph type="ctrTitle"/>
          </p:nvPr>
        </p:nvSpPr>
        <p:spPr>
          <a:xfrm>
            <a:off x="0" y="1449145"/>
            <a:ext cx="9144001" cy="2971050"/>
          </a:xfrm>
          <a:prstGeom prst="rect">
            <a:avLst/>
          </a:prstGeom>
          <a:noFill/>
          <a:ln>
            <a:noFill/>
          </a:ln>
          <a:effectLst>
            <a:outerShdw blurRad="50799">
              <a:srgbClr val="000000">
                <a:alpha val="6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625"/>
              <a:buFont typeface="Quattrocento Sans"/>
              <a:buNone/>
            </a:pPr>
            <a:r>
              <a:rPr lang="en-US" sz="6500" b="1" i="0" u="none" strike="noStrike" cap="none">
                <a:solidFill>
                  <a:srgbClr val="FEFEFE"/>
                </a:solidFill>
                <a:latin typeface="Quattrocento Sans"/>
                <a:ea typeface="Quattrocento Sans"/>
                <a:cs typeface="Quattrocento Sans"/>
                <a:sym typeface="Quattrocento Sans"/>
              </a:rPr>
              <a:t>Part 4: </a:t>
            </a:r>
            <a:br>
              <a:rPr lang="en-US" sz="6500" b="1" i="0" u="none" strike="noStrike" cap="none">
                <a:solidFill>
                  <a:srgbClr val="FEFEFE"/>
                </a:solidFill>
                <a:latin typeface="Quattrocento Sans"/>
                <a:ea typeface="Quattrocento Sans"/>
                <a:cs typeface="Quattrocento Sans"/>
                <a:sym typeface="Quattrocento Sans"/>
              </a:rPr>
            </a:br>
            <a:r>
              <a:rPr lang="en-US" sz="6500" b="1" i="0" u="none" strike="noStrike" cap="none">
                <a:solidFill>
                  <a:srgbClr val="FEFEFE"/>
                </a:solidFill>
                <a:latin typeface="PT Sans"/>
                <a:ea typeface="PT Sans"/>
                <a:cs typeface="PT Sans"/>
                <a:sym typeface="PT Sans"/>
              </a:rPr>
              <a:t/>
            </a:r>
            <a:br>
              <a:rPr lang="en-US" sz="6500" b="1" i="0" u="none" strike="noStrike" cap="none">
                <a:solidFill>
                  <a:srgbClr val="FEFEFE"/>
                </a:solidFill>
                <a:latin typeface="PT Sans"/>
                <a:ea typeface="PT Sans"/>
                <a:cs typeface="PT Sans"/>
                <a:sym typeface="PT Sans"/>
              </a:rPr>
            </a:br>
            <a:endParaRPr sz="6500" b="1" i="0" u="none" strike="noStrike" cap="none">
              <a:solidFill>
                <a:srgbClr val="FEFEFE"/>
              </a:solidFill>
              <a:latin typeface="PT Sans"/>
              <a:ea typeface="PT Sans"/>
              <a:cs typeface="PT Sans"/>
              <a:sym typeface="PT Sans"/>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1021"/>
        <p:cNvGrpSpPr/>
        <p:nvPr/>
      </p:nvGrpSpPr>
      <p:grpSpPr>
        <a:xfrm>
          <a:off x="0" y="0"/>
          <a:ext cx="0" cy="0"/>
          <a:chOff x="0" y="0"/>
          <a:chExt cx="0" cy="0"/>
        </a:xfrm>
      </p:grpSpPr>
      <p:sp>
        <p:nvSpPr>
          <p:cNvPr id="1022" name="Google Shape;1022;p90"/>
          <p:cNvSpPr txBox="1"/>
          <p:nvPr/>
        </p:nvSpPr>
        <p:spPr>
          <a:xfrm>
            <a:off x="-50" y="162825"/>
            <a:ext cx="9144000" cy="9579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FFFFFF"/>
              </a:buClr>
              <a:buSzPts val="1250"/>
              <a:buFont typeface="Trebuchet MS"/>
              <a:buNone/>
            </a:pPr>
            <a:r>
              <a:rPr lang="en-US" sz="5000" b="0" i="0" u="none" strike="noStrike" cap="none">
                <a:solidFill>
                  <a:srgbClr val="FFFFFF"/>
                </a:solidFill>
                <a:latin typeface="Quattrocento Sans"/>
                <a:ea typeface="Quattrocento Sans"/>
                <a:cs typeface="Quattrocento Sans"/>
                <a:sym typeface="Quattrocento Sans"/>
              </a:rPr>
              <a:t>Preventative Medicine 	</a:t>
            </a:r>
            <a:endParaRPr sz="1400" b="0" i="0" u="none" strike="noStrike" cap="none">
              <a:solidFill>
                <a:srgbClr val="000000"/>
              </a:solidFill>
              <a:latin typeface="Arial"/>
              <a:ea typeface="Arial"/>
              <a:cs typeface="Arial"/>
              <a:sym typeface="Arial"/>
            </a:endParaRPr>
          </a:p>
        </p:txBody>
      </p:sp>
      <p:sp>
        <p:nvSpPr>
          <p:cNvPr id="1023" name="Google Shape;1023;p90"/>
          <p:cNvSpPr txBox="1"/>
          <p:nvPr/>
        </p:nvSpPr>
        <p:spPr>
          <a:xfrm>
            <a:off x="457200" y="1271575"/>
            <a:ext cx="8229600" cy="4075500"/>
          </a:xfrm>
          <a:prstGeom prst="rect">
            <a:avLst/>
          </a:prstGeom>
          <a:noFill/>
          <a:ln>
            <a:noFill/>
          </a:ln>
        </p:spPr>
        <p:txBody>
          <a:bodyPr spcFirstLastPara="1" wrap="square" lIns="91425" tIns="91425" rIns="91425" bIns="91425" anchor="t" anchorCtr="0">
            <a:noAutofit/>
          </a:bodyPr>
          <a:lstStyle/>
          <a:p>
            <a:pPr marL="342900" marR="0" lvl="0" indent="-342900" algn="l" rtl="0">
              <a:lnSpc>
                <a:spcPct val="100000"/>
              </a:lnSpc>
              <a:spcBef>
                <a:spcPts val="0"/>
              </a:spcBef>
              <a:spcAft>
                <a:spcPts val="0"/>
              </a:spcAft>
              <a:buClr>
                <a:srgbClr val="2CBDD9"/>
              </a:buClr>
              <a:buSzPts val="1800"/>
              <a:buFont typeface="Trebuchet MS"/>
              <a:buChar char="&gt;"/>
            </a:pPr>
            <a:r>
              <a:rPr lang="en-US" sz="1800" b="0" i="0" u="none" strike="noStrike" cap="none">
                <a:solidFill>
                  <a:schemeClr val="lt1"/>
                </a:solidFill>
                <a:latin typeface="Trebuchet MS"/>
                <a:ea typeface="Trebuchet MS"/>
                <a:cs typeface="Trebuchet MS"/>
                <a:sym typeface="Trebuchet MS"/>
              </a:rPr>
              <a:t>While there are guidelines, they are issued by smaller groups and there is no large nationally accepted list of guidelines. The UCSF guidelines are considered the most accepted and generally the ones used by most providers. They are given below. The language used in these guidelines isn’t quite PC, so know that they weren’t written by me. </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600"/>
              </a:spcBef>
              <a:spcAft>
                <a:spcPts val="0"/>
              </a:spcAft>
              <a:buClr>
                <a:srgbClr val="2CBDD9"/>
              </a:buClr>
              <a:buSzPts val="1800"/>
              <a:buFont typeface="Trebuchet MS"/>
              <a:buNone/>
            </a:pPr>
            <a:endParaRPr sz="1800" b="0" i="0" u="none" strike="noStrike" cap="none">
              <a:solidFill>
                <a:schemeClr val="lt1"/>
              </a:solidFill>
              <a:latin typeface="Trebuchet MS"/>
              <a:ea typeface="Trebuchet MS"/>
              <a:cs typeface="Trebuchet MS"/>
              <a:sym typeface="Trebuchet MS"/>
            </a:endParaRPr>
          </a:p>
          <a:p>
            <a:pPr marL="342900" marR="0" lvl="0" indent="-342900" algn="l" rtl="0">
              <a:lnSpc>
                <a:spcPct val="100000"/>
              </a:lnSpc>
              <a:spcBef>
                <a:spcPts val="600"/>
              </a:spcBef>
              <a:spcAft>
                <a:spcPts val="0"/>
              </a:spcAft>
              <a:buClr>
                <a:srgbClr val="2CBDD9"/>
              </a:buClr>
              <a:buSzPts val="1800"/>
              <a:buFont typeface="Trebuchet MS"/>
              <a:buChar char="&gt;"/>
            </a:pPr>
            <a:r>
              <a:rPr lang="en-US" sz="1800" b="0" i="0" u="none" strike="noStrike" cap="none">
                <a:solidFill>
                  <a:schemeClr val="lt1"/>
                </a:solidFill>
                <a:latin typeface="Trebuchet MS"/>
                <a:ea typeface="Trebuchet MS"/>
                <a:cs typeface="Trebuchet MS"/>
                <a:sym typeface="Trebuchet MS"/>
              </a:rPr>
              <a:t>In the event that there is an unusual situation or the clinician seeks further guidance, preventative medicine should be applied as it would be applied by the usual guidelines to a patient whose body has the organs to which those guidelines apply. If the patient no longer has those organs, these screenings are no longer needed. </a:t>
            </a:r>
            <a:endParaRPr sz="1400" b="0" i="0" u="none" strike="noStrike" cap="none">
              <a:solidFill>
                <a:srgbClr val="000000"/>
              </a:solidFill>
              <a:latin typeface="Arial"/>
              <a:ea typeface="Arial"/>
              <a:cs typeface="Arial"/>
              <a:sym typeface="Arial"/>
            </a:endParaRPr>
          </a:p>
        </p:txBody>
      </p:sp>
      <p:sp>
        <p:nvSpPr>
          <p:cNvPr id="1024" name="Google Shape;1024;p90"/>
          <p:cNvSpPr/>
          <p:nvPr/>
        </p:nvSpPr>
        <p:spPr>
          <a:xfrm>
            <a:off x="457200" y="5155275"/>
            <a:ext cx="8229600" cy="1477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FF0000"/>
              </a:buClr>
              <a:buSzPts val="450"/>
              <a:buFont typeface="Trebuchet MS"/>
              <a:buNone/>
            </a:pPr>
            <a:r>
              <a:rPr lang="en-US" sz="1800" b="1" i="1" u="none" strike="noStrike" cap="none">
                <a:solidFill>
                  <a:schemeClr val="accent1"/>
                </a:solidFill>
                <a:latin typeface="Trebuchet MS"/>
                <a:ea typeface="Trebuchet MS"/>
                <a:cs typeface="Trebuchet MS"/>
                <a:sym typeface="Trebuchet MS"/>
              </a:rPr>
              <a:t>Be forewarned, it gets pretty dry after this slide, so buckle up. That being said, this is extremely important information, so do your best to keep your brain focused for 28 more slides! </a:t>
            </a:r>
            <a:endParaRPr sz="1400" b="0" i="0" u="none" strike="noStrike" cap="none">
              <a:solidFill>
                <a:schemeClr val="accent1"/>
              </a:solidFill>
              <a:latin typeface="Arial"/>
              <a:ea typeface="Arial"/>
              <a:cs typeface="Arial"/>
              <a:sym typeface="Arial"/>
            </a:endParaRPr>
          </a:p>
          <a:p>
            <a:pPr marL="0" marR="0" lvl="0" indent="0" algn="ctr" rtl="0">
              <a:lnSpc>
                <a:spcPct val="100000"/>
              </a:lnSpc>
              <a:spcBef>
                <a:spcPts val="0"/>
              </a:spcBef>
              <a:spcAft>
                <a:spcPts val="0"/>
              </a:spcAft>
              <a:buClr>
                <a:srgbClr val="FF0000"/>
              </a:buClr>
              <a:buSzPts val="450"/>
              <a:buFont typeface="Trebuchet MS"/>
              <a:buNone/>
            </a:pPr>
            <a:r>
              <a:rPr lang="en-US" sz="1800" b="1" i="1" u="none" strike="noStrike" cap="none">
                <a:solidFill>
                  <a:srgbClr val="D81624"/>
                </a:solidFill>
                <a:latin typeface="Trebuchet MS"/>
                <a:ea typeface="Trebuchet MS"/>
                <a:cs typeface="Trebuchet MS"/>
                <a:sym typeface="Trebuchet MS"/>
              </a:rPr>
              <a:t/>
            </a:r>
            <a:br>
              <a:rPr lang="en-US" sz="1800" b="1" i="1" u="none" strike="noStrike" cap="none">
                <a:solidFill>
                  <a:srgbClr val="D81624"/>
                </a:solidFill>
                <a:latin typeface="Trebuchet MS"/>
                <a:ea typeface="Trebuchet MS"/>
                <a:cs typeface="Trebuchet MS"/>
                <a:sym typeface="Trebuchet MS"/>
              </a:rPr>
            </a:br>
            <a:endParaRPr sz="1800" b="1" i="1" u="none" strike="noStrike" cap="none">
              <a:solidFill>
                <a:srgbClr val="D81624"/>
              </a:solidFill>
              <a:latin typeface="Trebuchet MS"/>
              <a:ea typeface="Trebuchet MS"/>
              <a:cs typeface="Trebuchet MS"/>
              <a:sym typeface="Trebuchet MS"/>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1028"/>
        <p:cNvGrpSpPr/>
        <p:nvPr/>
      </p:nvGrpSpPr>
      <p:grpSpPr>
        <a:xfrm>
          <a:off x="0" y="0"/>
          <a:ext cx="0" cy="0"/>
          <a:chOff x="0" y="0"/>
          <a:chExt cx="0" cy="0"/>
        </a:xfrm>
      </p:grpSpPr>
      <p:sp>
        <p:nvSpPr>
          <p:cNvPr id="1029" name="Google Shape;1029;p91"/>
          <p:cNvSpPr txBox="1"/>
          <p:nvPr/>
        </p:nvSpPr>
        <p:spPr>
          <a:xfrm>
            <a:off x="100" y="162825"/>
            <a:ext cx="9144000" cy="8499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FFFFFF"/>
              </a:buClr>
              <a:buSzPts val="900"/>
              <a:buFont typeface="Quattrocento Sans"/>
              <a:buNone/>
            </a:pPr>
            <a:r>
              <a:rPr lang="en-US" sz="3600" b="0" i="0" u="none" strike="noStrike" cap="none">
                <a:solidFill>
                  <a:srgbClr val="FFFFFF"/>
                </a:solidFill>
                <a:latin typeface="Quattrocento Sans"/>
                <a:ea typeface="Quattrocento Sans"/>
                <a:cs typeface="Quattrocento Sans"/>
                <a:sym typeface="Quattrocento Sans"/>
              </a:rPr>
              <a:t>Transwomen, Past/Current Hormone Use</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FFFFFF"/>
              </a:buClr>
              <a:buSzPts val="1200"/>
              <a:buFont typeface="Trebuchet MS"/>
              <a:buNone/>
            </a:pPr>
            <a:r>
              <a:rPr lang="en-US" sz="4800" b="0" i="0" u="none" strike="noStrike" cap="none">
                <a:solidFill>
                  <a:srgbClr val="FFFFFF"/>
                </a:solidFill>
                <a:latin typeface="PT Sans"/>
                <a:ea typeface="PT Sans"/>
                <a:cs typeface="PT Sans"/>
                <a:sym typeface="PT Sans"/>
              </a:rPr>
              <a:t> 	</a:t>
            </a:r>
            <a:endParaRPr sz="1400" b="0" i="0" u="none" strike="noStrike" cap="none">
              <a:solidFill>
                <a:srgbClr val="000000"/>
              </a:solidFill>
              <a:latin typeface="Arial"/>
              <a:ea typeface="Arial"/>
              <a:cs typeface="Arial"/>
              <a:sym typeface="Arial"/>
            </a:endParaRPr>
          </a:p>
        </p:txBody>
      </p:sp>
      <p:sp>
        <p:nvSpPr>
          <p:cNvPr id="1030" name="Google Shape;1030;p91"/>
          <p:cNvSpPr txBox="1"/>
          <p:nvPr/>
        </p:nvSpPr>
        <p:spPr>
          <a:xfrm>
            <a:off x="457200" y="1119175"/>
            <a:ext cx="8229600" cy="4361400"/>
          </a:xfrm>
          <a:prstGeom prst="rect">
            <a:avLst/>
          </a:prstGeom>
          <a:noFill/>
          <a:ln>
            <a:noFill/>
          </a:ln>
        </p:spPr>
        <p:txBody>
          <a:bodyPr spcFirstLastPara="1" wrap="square" lIns="91425" tIns="91425" rIns="91425" bIns="91425" anchor="t" anchorCtr="0">
            <a:noAutofit/>
          </a:bodyPr>
          <a:lstStyle/>
          <a:p>
            <a:pPr marL="482600" marR="0" lvl="0" indent="-342900" algn="l" rtl="0">
              <a:lnSpc>
                <a:spcPct val="100000"/>
              </a:lnSpc>
              <a:spcBef>
                <a:spcPts val="0"/>
              </a:spcBef>
              <a:spcAft>
                <a:spcPts val="0"/>
              </a:spcAft>
              <a:buClr>
                <a:srgbClr val="2CBDD9"/>
              </a:buClr>
              <a:buSzPts val="1400"/>
              <a:buFont typeface="Trebuchet MS"/>
              <a:buChar char="&gt;"/>
            </a:pPr>
            <a:r>
              <a:rPr lang="en-US" sz="1400" b="1" i="0" u="none" strike="noStrike" cap="none">
                <a:solidFill>
                  <a:schemeClr val="lt1"/>
                </a:solidFill>
                <a:latin typeface="Trebuchet MS"/>
                <a:ea typeface="Trebuchet MS"/>
                <a:cs typeface="Trebuchet MS"/>
                <a:sym typeface="Trebuchet MS"/>
              </a:rPr>
              <a:t>Breast cancer screening mammography in patients &gt;50 yrs with additional risk factors</a:t>
            </a:r>
            <a:endParaRPr sz="1400" b="0" i="0" u="none" strike="noStrike" cap="none">
              <a:solidFill>
                <a:srgbClr val="000000"/>
              </a:solidFill>
              <a:latin typeface="Arial"/>
              <a:ea typeface="Arial"/>
              <a:cs typeface="Arial"/>
              <a:sym typeface="Arial"/>
            </a:endParaRPr>
          </a:p>
          <a:p>
            <a:pPr marL="939800" marR="0" lvl="1" indent="-342900" algn="l" rtl="0">
              <a:lnSpc>
                <a:spcPct val="100000"/>
              </a:lnSpc>
              <a:spcBef>
                <a:spcPts val="600"/>
              </a:spcBef>
              <a:spcAft>
                <a:spcPts val="0"/>
              </a:spcAft>
              <a:buClr>
                <a:srgbClr val="ACF2C4"/>
              </a:buClr>
              <a:buSzPts val="1400"/>
              <a:buFont typeface="Noto Sans Symbols"/>
              <a:buChar char="▪"/>
            </a:pPr>
            <a:r>
              <a:rPr lang="en-US" sz="1400" b="0" i="0" u="none" strike="noStrike" cap="none">
                <a:solidFill>
                  <a:srgbClr val="FFFFFF"/>
                </a:solidFill>
                <a:latin typeface="Trebuchet MS"/>
                <a:ea typeface="Trebuchet MS"/>
                <a:cs typeface="Trebuchet MS"/>
                <a:sym typeface="Trebuchet MS"/>
              </a:rPr>
              <a:t>e.g., estrogen and progestin use &gt;5 yrs, positive family history, BMI &gt; 35</a:t>
            </a:r>
            <a:endParaRPr sz="1400" b="0" i="0" u="none" strike="noStrike" cap="none">
              <a:solidFill>
                <a:srgbClr val="000000"/>
              </a:solidFill>
              <a:latin typeface="Arial"/>
              <a:ea typeface="Arial"/>
              <a:cs typeface="Arial"/>
              <a:sym typeface="Arial"/>
            </a:endParaRPr>
          </a:p>
          <a:p>
            <a:pPr marL="939800" marR="0" lvl="1" indent="-342900" algn="l" rtl="0">
              <a:lnSpc>
                <a:spcPct val="100000"/>
              </a:lnSpc>
              <a:spcBef>
                <a:spcPts val="1200"/>
              </a:spcBef>
              <a:spcAft>
                <a:spcPts val="0"/>
              </a:spcAft>
              <a:buClr>
                <a:srgbClr val="ACF2C4"/>
              </a:buClr>
              <a:buSzPts val="1400"/>
              <a:buFont typeface="Noto Sans Symbols"/>
              <a:buChar char="▪"/>
            </a:pPr>
            <a:r>
              <a:rPr lang="en-US" sz="1400" b="0" i="0" u="none" strike="noStrike" cap="none">
                <a:solidFill>
                  <a:srgbClr val="FFFFFF"/>
                </a:solidFill>
                <a:latin typeface="Trebuchet MS"/>
                <a:ea typeface="Trebuchet MS"/>
                <a:cs typeface="Trebuchet MS"/>
                <a:sym typeface="Trebuchet MS"/>
              </a:rPr>
              <a:t>(In my practice I mammogram anyone over 35 on hormones for at least 2 years, or any age who has been on hormones for 10 years, we use doses vastly higher than natural estrogens)</a:t>
            </a:r>
            <a:endParaRPr sz="1400" b="0" i="0" u="none" strike="noStrike" cap="none">
              <a:solidFill>
                <a:srgbClr val="000000"/>
              </a:solidFill>
              <a:latin typeface="Arial"/>
              <a:ea typeface="Arial"/>
              <a:cs typeface="Arial"/>
              <a:sym typeface="Arial"/>
            </a:endParaRPr>
          </a:p>
          <a:p>
            <a:pPr marL="482600" marR="0" lvl="0" indent="-342900" algn="l" rtl="0">
              <a:lnSpc>
                <a:spcPct val="100000"/>
              </a:lnSpc>
              <a:spcBef>
                <a:spcPts val="1200"/>
              </a:spcBef>
              <a:spcAft>
                <a:spcPts val="0"/>
              </a:spcAft>
              <a:buClr>
                <a:srgbClr val="2CBDD9"/>
              </a:buClr>
              <a:buSzPts val="1400"/>
              <a:buFont typeface="Trebuchet MS"/>
              <a:buChar char="&gt;"/>
            </a:pPr>
            <a:r>
              <a:rPr lang="en-US" sz="1400" b="1" i="0" u="none" strike="noStrike" cap="none">
                <a:solidFill>
                  <a:schemeClr val="lt1"/>
                </a:solidFill>
                <a:latin typeface="Trebuchet MS"/>
                <a:ea typeface="Trebuchet MS"/>
                <a:cs typeface="Trebuchet MS"/>
                <a:sym typeface="Trebuchet MS"/>
              </a:rPr>
              <a:t>Prostate: PSA is falsely low in androgen-deficient setting, even in presence of cancer; only consider PSA screening in high risk patients. </a:t>
            </a:r>
            <a:endParaRPr sz="1400" b="0" i="0" u="none" strike="noStrike" cap="none">
              <a:solidFill>
                <a:srgbClr val="000000"/>
              </a:solidFill>
              <a:latin typeface="Arial"/>
              <a:ea typeface="Arial"/>
              <a:cs typeface="Arial"/>
              <a:sym typeface="Arial"/>
            </a:endParaRPr>
          </a:p>
          <a:p>
            <a:pPr marL="939800" marR="0" lvl="1" indent="-342900" algn="l" rtl="0">
              <a:lnSpc>
                <a:spcPct val="100000"/>
              </a:lnSpc>
              <a:spcBef>
                <a:spcPts val="600"/>
              </a:spcBef>
              <a:spcAft>
                <a:spcPts val="0"/>
              </a:spcAft>
              <a:buClr>
                <a:srgbClr val="ACF2C4"/>
              </a:buClr>
              <a:buSzPts val="1400"/>
              <a:buFont typeface="Noto Sans Symbols"/>
              <a:buChar char="▪"/>
            </a:pPr>
            <a:r>
              <a:rPr lang="en-US" sz="1400" b="0" i="0" u="none" strike="noStrike" cap="none">
                <a:solidFill>
                  <a:srgbClr val="FFFFFF"/>
                </a:solidFill>
                <a:latin typeface="Trebuchet MS"/>
                <a:ea typeface="Trebuchet MS"/>
                <a:cs typeface="Trebuchet MS"/>
                <a:sym typeface="Trebuchet MS"/>
              </a:rPr>
              <a:t>Use a digital rectal exam to evaluate the prostate in all transwomen. (Grade C)</a:t>
            </a:r>
            <a:endParaRPr sz="1400" b="0" i="0" u="none" strike="noStrike" cap="none">
              <a:solidFill>
                <a:srgbClr val="000000"/>
              </a:solidFill>
              <a:latin typeface="Arial"/>
              <a:ea typeface="Arial"/>
              <a:cs typeface="Arial"/>
              <a:sym typeface="Arial"/>
            </a:endParaRPr>
          </a:p>
          <a:p>
            <a:pPr marL="482600" marR="0" lvl="0" indent="-342900" algn="l" rtl="0">
              <a:lnSpc>
                <a:spcPct val="100000"/>
              </a:lnSpc>
              <a:spcBef>
                <a:spcPts val="1200"/>
              </a:spcBef>
              <a:spcAft>
                <a:spcPts val="0"/>
              </a:spcAft>
              <a:buClr>
                <a:srgbClr val="2CBDD9"/>
              </a:buClr>
              <a:buSzPts val="1400"/>
              <a:buFont typeface="Trebuchet MS"/>
              <a:buChar char="&gt;"/>
            </a:pPr>
            <a:r>
              <a:rPr lang="en-US" sz="1400" b="1" i="0" u="none" strike="noStrike" cap="none">
                <a:solidFill>
                  <a:schemeClr val="lt1"/>
                </a:solidFill>
                <a:latin typeface="Trebuchet MS"/>
                <a:ea typeface="Trebuchet MS"/>
                <a:cs typeface="Trebuchet MS"/>
                <a:sym typeface="Trebuchet MS"/>
              </a:rPr>
              <a:t>Pap smears in penile inversion neovaginas are NOT indicated </a:t>
            </a:r>
            <a:endParaRPr sz="1400" b="0" i="0" u="none" strike="noStrike" cap="none">
              <a:solidFill>
                <a:srgbClr val="000000"/>
              </a:solidFill>
              <a:latin typeface="Arial"/>
              <a:ea typeface="Arial"/>
              <a:cs typeface="Arial"/>
              <a:sym typeface="Arial"/>
            </a:endParaRPr>
          </a:p>
          <a:p>
            <a:pPr marL="939800" marR="0" lvl="1" indent="-342900" algn="l" rtl="0">
              <a:lnSpc>
                <a:spcPct val="100000"/>
              </a:lnSpc>
              <a:spcBef>
                <a:spcPts val="1200"/>
              </a:spcBef>
              <a:spcAft>
                <a:spcPts val="0"/>
              </a:spcAft>
              <a:buClr>
                <a:srgbClr val="ACF2C4"/>
              </a:buClr>
              <a:buSzPts val="1400"/>
              <a:buFont typeface="Noto Sans Symbols"/>
              <a:buChar char="▪"/>
            </a:pPr>
            <a:r>
              <a:rPr lang="en-US" sz="1400" b="0" i="0" u="none" strike="noStrike" cap="none">
                <a:solidFill>
                  <a:srgbClr val="FFFFFF"/>
                </a:solidFill>
                <a:latin typeface="Trebuchet MS"/>
                <a:ea typeface="Trebuchet MS"/>
                <a:cs typeface="Trebuchet MS"/>
                <a:sym typeface="Trebuchet MS"/>
              </a:rPr>
              <a:t>Neovagina is lined with keratinized epithelium and cannot be evaluated with a Pap smear. </a:t>
            </a:r>
            <a:endParaRPr sz="1400" b="0" i="0" u="none" strike="noStrike" cap="none">
              <a:solidFill>
                <a:srgbClr val="000000"/>
              </a:solidFill>
              <a:latin typeface="Arial"/>
              <a:ea typeface="Arial"/>
              <a:cs typeface="Arial"/>
              <a:sym typeface="Arial"/>
            </a:endParaRPr>
          </a:p>
          <a:p>
            <a:pPr marL="939800" marR="0" lvl="1" indent="-342900" algn="l" rtl="0">
              <a:lnSpc>
                <a:spcPct val="100000"/>
              </a:lnSpc>
              <a:spcBef>
                <a:spcPts val="600"/>
              </a:spcBef>
              <a:spcAft>
                <a:spcPts val="0"/>
              </a:spcAft>
              <a:buClr>
                <a:srgbClr val="ACF2C4"/>
              </a:buClr>
              <a:buSzPts val="1400"/>
              <a:buFont typeface="Noto Sans Symbols"/>
              <a:buChar char="▪"/>
            </a:pPr>
            <a:r>
              <a:rPr lang="en-US" sz="1400" b="0" i="0" u="none" strike="noStrike" cap="none">
                <a:solidFill>
                  <a:srgbClr val="FFFFFF"/>
                </a:solidFill>
                <a:latin typeface="Trebuchet MS"/>
                <a:ea typeface="Trebuchet MS"/>
                <a:cs typeface="Trebuchet MS"/>
                <a:sym typeface="Trebuchet MS"/>
              </a:rPr>
              <a:t>Perform periodic visual inspection with a speculum, looking for genital warts, erosions, and other lesions. </a:t>
            </a:r>
            <a:endParaRPr sz="1400" b="0" i="0" u="none" strike="noStrike" cap="none">
              <a:solidFill>
                <a:srgbClr val="000000"/>
              </a:solidFill>
              <a:latin typeface="Arial"/>
              <a:ea typeface="Arial"/>
              <a:cs typeface="Arial"/>
              <a:sym typeface="Arial"/>
            </a:endParaRPr>
          </a:p>
          <a:p>
            <a:pPr marL="939800" marR="0" lvl="1" indent="-342900" algn="l" rtl="0">
              <a:lnSpc>
                <a:spcPct val="100000"/>
              </a:lnSpc>
              <a:spcBef>
                <a:spcPts val="600"/>
              </a:spcBef>
              <a:spcAft>
                <a:spcPts val="0"/>
              </a:spcAft>
              <a:buClr>
                <a:srgbClr val="ACF2C4"/>
              </a:buClr>
              <a:buSzPts val="1400"/>
              <a:buFont typeface="Noto Sans Symbols"/>
              <a:buChar char="▪"/>
            </a:pPr>
            <a:r>
              <a:rPr lang="en-US" sz="1400" b="0" i="0" u="none" strike="noStrike" cap="none">
                <a:solidFill>
                  <a:srgbClr val="FFFFFF"/>
                </a:solidFill>
                <a:latin typeface="Trebuchet MS"/>
                <a:ea typeface="Trebuchet MS"/>
                <a:cs typeface="Trebuchet MS"/>
                <a:sym typeface="Trebuchet MS"/>
              </a:rPr>
              <a:t>If STI is suspected, do a culture swab, not PCR. </a:t>
            </a:r>
            <a:endParaRPr sz="1400" b="0" i="0" u="none" strike="noStrike" cap="none">
              <a:solidFill>
                <a:srgbClr val="000000"/>
              </a:solidFill>
              <a:latin typeface="Arial"/>
              <a:ea typeface="Arial"/>
              <a:cs typeface="Arial"/>
              <a:sym typeface="Arial"/>
            </a:endParaRPr>
          </a:p>
          <a:p>
            <a:pPr marL="939800" marR="0" lvl="1" indent="-342900" algn="l" rtl="0">
              <a:lnSpc>
                <a:spcPct val="100000"/>
              </a:lnSpc>
              <a:spcBef>
                <a:spcPts val="1500"/>
              </a:spcBef>
              <a:spcAft>
                <a:spcPts val="0"/>
              </a:spcAft>
              <a:buClr>
                <a:srgbClr val="ACF2C4"/>
              </a:buClr>
              <a:buSzPts val="1400"/>
              <a:buFont typeface="Noto Sans Symbols"/>
              <a:buChar char="▪"/>
            </a:pPr>
            <a:r>
              <a:rPr lang="en-US" sz="1400" b="0" i="0" u="none" strike="noStrike" cap="none">
                <a:solidFill>
                  <a:srgbClr val="FFFFFF"/>
                </a:solidFill>
                <a:latin typeface="Trebuchet MS"/>
                <a:ea typeface="Trebuchet MS"/>
                <a:cs typeface="Trebuchet MS"/>
                <a:sym typeface="Trebuchet MS"/>
              </a:rPr>
              <a:t>Neovaginal walls are usually skin, not mucosa; when it is mucosa, it is urethral or colon mucosa.</a:t>
            </a:r>
            <a:endParaRPr sz="1400" b="0" i="0" u="none" strike="noStrike" cap="none">
              <a:solidFill>
                <a:srgbClr val="000000"/>
              </a:solidFill>
              <a:latin typeface="Arial"/>
              <a:ea typeface="Arial"/>
              <a:cs typeface="Arial"/>
              <a:sym typeface="Arial"/>
            </a:endParaRPr>
          </a:p>
          <a:p>
            <a:pPr marL="482600" marR="0" lvl="0" indent="-342900" algn="l" rtl="0">
              <a:lnSpc>
                <a:spcPct val="100000"/>
              </a:lnSpc>
              <a:spcBef>
                <a:spcPts val="1500"/>
              </a:spcBef>
              <a:spcAft>
                <a:spcPts val="0"/>
              </a:spcAft>
              <a:buClr>
                <a:srgbClr val="FFFFFF"/>
              </a:buClr>
              <a:buSzPts val="1600"/>
              <a:buFont typeface="Arial"/>
              <a:buNone/>
            </a:pPr>
            <a:endParaRPr sz="1600" b="0" i="0" u="none" strike="noStrike" cap="none">
              <a:solidFill>
                <a:srgbClr val="FFFFFF"/>
              </a:solidFill>
              <a:latin typeface="Trebuchet MS"/>
              <a:ea typeface="Trebuchet MS"/>
              <a:cs typeface="Trebuchet MS"/>
              <a:sym typeface="Trebuchet MS"/>
            </a:endParaRPr>
          </a:p>
          <a:p>
            <a:pPr marL="0" marR="0" lvl="0" indent="0" algn="l" rtl="0">
              <a:lnSpc>
                <a:spcPct val="100000"/>
              </a:lnSpc>
              <a:spcBef>
                <a:spcPts val="1500"/>
              </a:spcBef>
              <a:spcAft>
                <a:spcPts val="0"/>
              </a:spcAft>
              <a:buClr>
                <a:srgbClr val="000000"/>
              </a:buClr>
              <a:buSzPts val="1600"/>
              <a:buFont typeface="Arial"/>
              <a:buNone/>
            </a:pPr>
            <a:endParaRPr sz="1600" b="0" i="0" u="none" strike="noStrike" cap="none">
              <a:solidFill>
                <a:srgbClr val="FFFFFF"/>
              </a:solidFill>
              <a:latin typeface="Trebuchet MS"/>
              <a:ea typeface="Trebuchet MS"/>
              <a:cs typeface="Trebuchet MS"/>
              <a:sym typeface="Trebuchet MS"/>
            </a:endParaRPr>
          </a:p>
        </p:txBody>
      </p:sp>
      <p:sp>
        <p:nvSpPr>
          <p:cNvPr id="1031" name="Google Shape;1031;p91"/>
          <p:cNvSpPr txBox="1"/>
          <p:nvPr/>
        </p:nvSpPr>
        <p:spPr>
          <a:xfrm>
            <a:off x="457200" y="5891825"/>
            <a:ext cx="8229600" cy="830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0000"/>
              </a:buClr>
              <a:buSzPts val="450"/>
              <a:buFont typeface="Trebuchet MS"/>
              <a:buNone/>
            </a:pPr>
            <a:r>
              <a:rPr lang="en-US" sz="1800" b="1" i="1" u="none" strike="noStrike" cap="none">
                <a:solidFill>
                  <a:schemeClr val="accent1"/>
                </a:solidFill>
                <a:latin typeface="Trebuchet MS"/>
                <a:ea typeface="Trebuchet MS"/>
                <a:cs typeface="Trebuchet MS"/>
                <a:sym typeface="Trebuchet MS"/>
              </a:rPr>
              <a:t>TLDR: Pap smear if neovagina is made of colon. PSA’s only in high risk. Mammogram at 50. (I do 35 or 10 years on HRT or based on fam history) </a:t>
            </a:r>
            <a:endParaRPr sz="1400" b="0" i="0" u="none" strike="noStrike" cap="none">
              <a:solidFill>
                <a:schemeClr val="accent1"/>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9"/>
          <p:cNvSpPr txBox="1"/>
          <p:nvPr/>
        </p:nvSpPr>
        <p:spPr>
          <a:xfrm>
            <a:off x="1802611" y="2167875"/>
            <a:ext cx="6901800" cy="689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600"/>
              <a:buFont typeface="Trebuchet MS"/>
              <a:buNone/>
            </a:pPr>
            <a:r>
              <a:rPr lang="en-US" sz="2400" b="0" i="0" u="none" strike="noStrike" cap="none">
                <a:solidFill>
                  <a:srgbClr val="FFFFFF"/>
                </a:solidFill>
                <a:latin typeface="Trebuchet MS"/>
                <a:ea typeface="Trebuchet MS"/>
                <a:cs typeface="Trebuchet MS"/>
                <a:sym typeface="Trebuchet MS"/>
              </a:rPr>
              <a:t>Personal beliefs (ability to provide this care, religious reasons, etc.)</a:t>
            </a:r>
            <a:endParaRPr sz="1400" b="0" i="0" u="none" strike="noStrike" cap="none">
              <a:solidFill>
                <a:srgbClr val="000000"/>
              </a:solidFill>
              <a:latin typeface="Arial"/>
              <a:ea typeface="Arial"/>
              <a:cs typeface="Arial"/>
              <a:sym typeface="Arial"/>
            </a:endParaRPr>
          </a:p>
        </p:txBody>
      </p:sp>
      <p:sp>
        <p:nvSpPr>
          <p:cNvPr id="224" name="Google Shape;224;p9"/>
          <p:cNvSpPr txBox="1"/>
          <p:nvPr/>
        </p:nvSpPr>
        <p:spPr>
          <a:xfrm>
            <a:off x="0" y="144775"/>
            <a:ext cx="9144000" cy="17184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FFFFFF"/>
              </a:buClr>
              <a:buSzPts val="1375"/>
              <a:buFont typeface="Trebuchet MS"/>
              <a:buNone/>
            </a:pPr>
            <a:r>
              <a:rPr lang="en-US" sz="5000">
                <a:solidFill>
                  <a:srgbClr val="FFFFFF"/>
                </a:solidFill>
                <a:latin typeface="Quattrocento Sans"/>
                <a:ea typeface="Quattrocento Sans"/>
                <a:cs typeface="Quattrocento Sans"/>
                <a:sym typeface="Quattrocento Sans"/>
              </a:rPr>
              <a:t>Why Not Treat Transgender</a:t>
            </a:r>
            <a:endParaRPr sz="5000">
              <a:solidFill>
                <a:srgbClr val="FFFFFF"/>
              </a:solidFill>
              <a:latin typeface="Quattrocento Sans"/>
              <a:ea typeface="Quattrocento Sans"/>
              <a:cs typeface="Quattrocento Sans"/>
              <a:sym typeface="Quattrocento Sans"/>
            </a:endParaRPr>
          </a:p>
          <a:p>
            <a:pPr marL="0" marR="0" lvl="0" indent="0" algn="ctr" rtl="0">
              <a:lnSpc>
                <a:spcPct val="100000"/>
              </a:lnSpc>
              <a:spcBef>
                <a:spcPts val="0"/>
              </a:spcBef>
              <a:spcAft>
                <a:spcPts val="0"/>
              </a:spcAft>
              <a:buClr>
                <a:srgbClr val="FFFFFF"/>
              </a:buClr>
              <a:buSzPts val="1375"/>
              <a:buFont typeface="Trebuchet MS"/>
              <a:buNone/>
            </a:pPr>
            <a:r>
              <a:rPr lang="en-US" sz="5000">
                <a:solidFill>
                  <a:srgbClr val="FFFFFF"/>
                </a:solidFill>
                <a:latin typeface="Quattrocento Sans"/>
                <a:ea typeface="Quattrocento Sans"/>
                <a:cs typeface="Quattrocento Sans"/>
                <a:sym typeface="Quattrocento Sans"/>
              </a:rPr>
              <a:t>Patients?</a:t>
            </a:r>
            <a:endParaRPr sz="5000">
              <a:solidFill>
                <a:srgbClr val="FFFFFF"/>
              </a:solidFill>
              <a:latin typeface="Quattrocento Sans"/>
              <a:ea typeface="Quattrocento Sans"/>
              <a:cs typeface="Quattrocento Sans"/>
              <a:sym typeface="Quattrocento Sans"/>
            </a:endParaRPr>
          </a:p>
        </p:txBody>
      </p:sp>
      <p:sp>
        <p:nvSpPr>
          <p:cNvPr id="225" name="Google Shape;225;p9"/>
          <p:cNvSpPr txBox="1"/>
          <p:nvPr/>
        </p:nvSpPr>
        <p:spPr>
          <a:xfrm>
            <a:off x="1802611" y="5176519"/>
            <a:ext cx="6973200" cy="705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600"/>
              <a:buFont typeface="Trebuchet MS"/>
              <a:buNone/>
            </a:pPr>
            <a:r>
              <a:rPr lang="en-US" sz="2400" b="0" i="0" u="none" strike="noStrike" cap="none">
                <a:solidFill>
                  <a:srgbClr val="FFFFFF"/>
                </a:solidFill>
                <a:latin typeface="Trebuchet MS"/>
                <a:ea typeface="Trebuchet MS"/>
                <a:cs typeface="Trebuchet MS"/>
                <a:sym typeface="Trebuchet MS"/>
              </a:rPr>
              <a:t>We live in a </a:t>
            </a:r>
            <a:r>
              <a:rPr lang="en-US" sz="2400">
                <a:solidFill>
                  <a:srgbClr val="FFFFFF"/>
                </a:solidFill>
                <a:latin typeface="Trebuchet MS"/>
                <a:ea typeface="Trebuchet MS"/>
                <a:cs typeface="Trebuchet MS"/>
                <a:sym typeface="Trebuchet MS"/>
              </a:rPr>
              <a:t>litigious</a:t>
            </a:r>
            <a:r>
              <a:rPr lang="en-US" sz="2400" b="0" i="0" u="none" strike="noStrike" cap="none">
                <a:solidFill>
                  <a:srgbClr val="FFFFFF"/>
                </a:solidFill>
                <a:latin typeface="Trebuchet MS"/>
                <a:ea typeface="Trebuchet MS"/>
                <a:cs typeface="Trebuchet MS"/>
                <a:sym typeface="Trebuchet MS"/>
              </a:rPr>
              <a:t> society (Nobody wants to get sued for doing an “unapproved therapy”)</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2400"/>
              <a:buFont typeface="Arial"/>
              <a:buNone/>
            </a:pPr>
            <a:endParaRPr sz="2400" b="0" i="0" u="none" strike="noStrike" cap="none">
              <a:solidFill>
                <a:srgbClr val="FFFFFF"/>
              </a:solidFill>
              <a:latin typeface="Trebuchet MS"/>
              <a:ea typeface="Trebuchet MS"/>
              <a:cs typeface="Trebuchet MS"/>
              <a:sym typeface="Trebuchet MS"/>
            </a:endParaRPr>
          </a:p>
        </p:txBody>
      </p:sp>
      <p:pic>
        <p:nvPicPr>
          <p:cNvPr id="226" name="Google Shape;226;p9"/>
          <p:cNvPicPr preferRelativeResize="0"/>
          <p:nvPr/>
        </p:nvPicPr>
        <p:blipFill rotWithShape="1">
          <a:blip r:embed="rId3">
            <a:alphaModFix/>
          </a:blip>
          <a:srcRect l="18276" t="1578" r="18963" b="2633"/>
          <a:stretch/>
        </p:blipFill>
        <p:spPr>
          <a:xfrm>
            <a:off x="590808" y="5071744"/>
            <a:ext cx="914400" cy="914400"/>
          </a:xfrm>
          <a:prstGeom prst="ellipse">
            <a:avLst/>
          </a:prstGeom>
          <a:noFill/>
          <a:ln>
            <a:noFill/>
          </a:ln>
        </p:spPr>
      </p:pic>
      <p:sp>
        <p:nvSpPr>
          <p:cNvPr id="227" name="Google Shape;227;p9"/>
          <p:cNvSpPr txBox="1"/>
          <p:nvPr/>
        </p:nvSpPr>
        <p:spPr>
          <a:xfrm>
            <a:off x="1802611" y="3409582"/>
            <a:ext cx="6653100" cy="1287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600"/>
              <a:buFont typeface="Trebuchet MS"/>
              <a:buNone/>
            </a:pPr>
            <a:r>
              <a:rPr lang="en-US" sz="2400" b="0" i="0" u="none" strike="noStrike" cap="none" dirty="0">
                <a:solidFill>
                  <a:srgbClr val="FFFFFF"/>
                </a:solidFill>
                <a:latin typeface="Trebuchet MS"/>
                <a:ea typeface="Trebuchet MS"/>
                <a:cs typeface="Trebuchet MS"/>
                <a:sym typeface="Trebuchet MS"/>
              </a:rPr>
              <a:t>There are no major long standing </a:t>
            </a:r>
            <a:r>
              <a:rPr lang="en-US" sz="2400" dirty="0">
                <a:solidFill>
                  <a:srgbClr val="FFFFFF"/>
                </a:solidFill>
                <a:latin typeface="Trebuchet MS"/>
                <a:ea typeface="Trebuchet MS"/>
                <a:cs typeface="Trebuchet MS"/>
                <a:sym typeface="Trebuchet MS"/>
              </a:rPr>
              <a:t>A</a:t>
            </a:r>
            <a:r>
              <a:rPr lang="en-US" sz="2400" b="0" i="0" u="none" strike="noStrike" cap="none" dirty="0">
                <a:solidFill>
                  <a:srgbClr val="FFFFFF"/>
                </a:solidFill>
                <a:latin typeface="Trebuchet MS"/>
                <a:ea typeface="Trebuchet MS"/>
                <a:cs typeface="Trebuchet MS"/>
                <a:sym typeface="Trebuchet MS"/>
              </a:rPr>
              <a:t>merican medical </a:t>
            </a:r>
            <a:r>
              <a:rPr lang="en-US" sz="2400" b="0" i="0" u="none" strike="noStrike" cap="none" dirty="0" smtClean="0">
                <a:solidFill>
                  <a:srgbClr val="FFFFFF"/>
                </a:solidFill>
                <a:latin typeface="Trebuchet MS"/>
                <a:ea typeface="Trebuchet MS"/>
                <a:cs typeface="Trebuchet MS"/>
                <a:sym typeface="Trebuchet MS"/>
              </a:rPr>
              <a:t>board organizations </a:t>
            </a:r>
            <a:r>
              <a:rPr lang="en-US" sz="2400" b="0" i="0" u="none" strike="noStrike" cap="none" dirty="0">
                <a:solidFill>
                  <a:srgbClr val="FFFFFF"/>
                </a:solidFill>
                <a:latin typeface="Trebuchet MS"/>
                <a:ea typeface="Trebuchet MS"/>
                <a:cs typeface="Trebuchet MS"/>
                <a:sym typeface="Trebuchet MS"/>
              </a:rPr>
              <a:t>representing medical specialties with transgender standards of care. (AMA, AOA, ACOG, ABIM etc.)</a:t>
            </a:r>
            <a:br>
              <a:rPr lang="en-US" sz="2400" b="0" i="0" u="none" strike="noStrike" cap="none" dirty="0">
                <a:solidFill>
                  <a:srgbClr val="FFFFFF"/>
                </a:solidFill>
                <a:latin typeface="Trebuchet MS"/>
                <a:ea typeface="Trebuchet MS"/>
                <a:cs typeface="Trebuchet MS"/>
                <a:sym typeface="Trebuchet MS"/>
              </a:rPr>
            </a:br>
            <a:endParaRPr sz="2400" b="0" i="0" u="none" strike="noStrike" cap="none" dirty="0">
              <a:solidFill>
                <a:srgbClr val="FFFFFF"/>
              </a:solidFill>
              <a:latin typeface="Trebuchet MS"/>
              <a:ea typeface="Trebuchet MS"/>
              <a:cs typeface="Trebuchet MS"/>
              <a:sym typeface="Trebuchet MS"/>
            </a:endParaRPr>
          </a:p>
        </p:txBody>
      </p:sp>
      <p:pic>
        <p:nvPicPr>
          <p:cNvPr id="228" name="Google Shape;228;p9"/>
          <p:cNvPicPr preferRelativeResize="0"/>
          <p:nvPr/>
        </p:nvPicPr>
        <p:blipFill rotWithShape="1">
          <a:blip r:embed="rId4">
            <a:alphaModFix/>
          </a:blip>
          <a:srcRect l="74188" t="73480" r="7077" b="7780"/>
          <a:stretch/>
        </p:blipFill>
        <p:spPr>
          <a:xfrm>
            <a:off x="590808" y="2167875"/>
            <a:ext cx="914400" cy="914400"/>
          </a:xfrm>
          <a:prstGeom prst="ellipse">
            <a:avLst/>
          </a:prstGeom>
          <a:noFill/>
          <a:ln>
            <a:noFill/>
          </a:ln>
        </p:spPr>
      </p:pic>
      <p:pic>
        <p:nvPicPr>
          <p:cNvPr id="229" name="Google Shape;229;p9"/>
          <p:cNvPicPr preferRelativeResize="0"/>
          <p:nvPr/>
        </p:nvPicPr>
        <p:blipFill rotWithShape="1">
          <a:blip r:embed="rId5">
            <a:alphaModFix/>
          </a:blip>
          <a:srcRect l="3856" t="1910" r="4645" b="3843"/>
          <a:stretch/>
        </p:blipFill>
        <p:spPr>
          <a:xfrm>
            <a:off x="590808" y="3596271"/>
            <a:ext cx="914400" cy="914400"/>
          </a:xfrm>
          <a:prstGeom prst="ellipse">
            <a:avLst/>
          </a:prstGeom>
          <a:noFill/>
          <a:ln>
            <a:noFill/>
          </a:ln>
        </p:spPr>
      </p:pic>
    </p:spTree>
  </p:cSld>
  <p:clrMapOvr>
    <a:masterClrMapping/>
  </p:clrMapOvr>
  <p:transition spd="med">
    <p:fade/>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1035"/>
        <p:cNvGrpSpPr/>
        <p:nvPr/>
      </p:nvGrpSpPr>
      <p:grpSpPr>
        <a:xfrm>
          <a:off x="0" y="0"/>
          <a:ext cx="0" cy="0"/>
          <a:chOff x="0" y="0"/>
          <a:chExt cx="0" cy="0"/>
        </a:xfrm>
      </p:grpSpPr>
      <p:sp>
        <p:nvSpPr>
          <p:cNvPr id="1036" name="Google Shape;1036;p92"/>
          <p:cNvSpPr txBox="1"/>
          <p:nvPr/>
        </p:nvSpPr>
        <p:spPr>
          <a:xfrm>
            <a:off x="0" y="162825"/>
            <a:ext cx="9144000" cy="771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FFFFFF"/>
              </a:buClr>
              <a:buSzPts val="1000"/>
              <a:buFont typeface="Quattrocento Sans"/>
              <a:buNone/>
            </a:pPr>
            <a:r>
              <a:rPr lang="en-US" sz="4000" b="0" i="0" u="none" strike="noStrike" cap="none">
                <a:solidFill>
                  <a:srgbClr val="FFFFFF"/>
                </a:solidFill>
                <a:latin typeface="Quattrocento Sans"/>
                <a:ea typeface="Quattrocento Sans"/>
                <a:cs typeface="Quattrocento Sans"/>
                <a:sym typeface="Quattrocento Sans"/>
              </a:rPr>
              <a:t>Transmen, Past or Current Hormone Use</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FFFFFF"/>
              </a:buClr>
              <a:buSzPts val="1350"/>
              <a:buFont typeface="Trebuchet MS"/>
              <a:buNone/>
            </a:pPr>
            <a:r>
              <a:rPr lang="en-US" sz="5400" b="0" i="0" u="none" strike="noStrike" cap="none">
                <a:solidFill>
                  <a:srgbClr val="FFFFFF"/>
                </a:solidFill>
                <a:latin typeface="PT Sans"/>
                <a:ea typeface="PT Sans"/>
                <a:cs typeface="PT Sans"/>
                <a:sym typeface="PT Sans"/>
              </a:rPr>
              <a:t> 	</a:t>
            </a:r>
            <a:endParaRPr sz="1400" b="0" i="0" u="none" strike="noStrike" cap="none">
              <a:solidFill>
                <a:srgbClr val="000000"/>
              </a:solidFill>
              <a:latin typeface="Arial"/>
              <a:ea typeface="Arial"/>
              <a:cs typeface="Arial"/>
              <a:sym typeface="Arial"/>
            </a:endParaRPr>
          </a:p>
        </p:txBody>
      </p:sp>
      <p:sp>
        <p:nvSpPr>
          <p:cNvPr id="1037" name="Google Shape;1037;p92"/>
          <p:cNvSpPr txBox="1"/>
          <p:nvPr/>
        </p:nvSpPr>
        <p:spPr>
          <a:xfrm>
            <a:off x="4807200" y="1242350"/>
            <a:ext cx="3879600" cy="4554600"/>
          </a:xfrm>
          <a:prstGeom prst="rect">
            <a:avLst/>
          </a:prstGeom>
          <a:noFill/>
          <a:ln>
            <a:noFill/>
          </a:ln>
        </p:spPr>
        <p:txBody>
          <a:bodyPr spcFirstLastPara="1" wrap="square" lIns="91425" tIns="91425" rIns="91425" bIns="91425" anchor="t" anchorCtr="0">
            <a:noAutofit/>
          </a:bodyPr>
          <a:lstStyle/>
          <a:p>
            <a:pPr marL="0" marR="0" lvl="1" indent="0" algn="l" rtl="0">
              <a:lnSpc>
                <a:spcPct val="100000"/>
              </a:lnSpc>
              <a:spcBef>
                <a:spcPts val="0"/>
              </a:spcBef>
              <a:spcAft>
                <a:spcPts val="0"/>
              </a:spcAft>
              <a:buClr>
                <a:schemeClr val="lt1"/>
              </a:buClr>
              <a:buSzPts val="500"/>
              <a:buFont typeface="Quattrocento Sans"/>
              <a:buNone/>
            </a:pPr>
            <a:r>
              <a:rPr lang="en-US" sz="2000" b="1" i="0" u="none" strike="noStrike" cap="none">
                <a:solidFill>
                  <a:srgbClr val="F9A25D"/>
                </a:solidFill>
                <a:latin typeface="Quattrocento Sans"/>
                <a:ea typeface="Quattrocento Sans"/>
                <a:cs typeface="Quattrocento Sans"/>
                <a:sym typeface="Quattrocento Sans"/>
              </a:rPr>
              <a:t>Uterine Cancer</a:t>
            </a:r>
            <a:endParaRPr sz="1400" b="0" i="0" u="none" strike="noStrike" cap="none">
              <a:solidFill>
                <a:srgbClr val="000000"/>
              </a:solidFill>
              <a:latin typeface="Arial"/>
              <a:ea typeface="Arial"/>
              <a:cs typeface="Arial"/>
              <a:sym typeface="Arial"/>
            </a:endParaRPr>
          </a:p>
          <a:p>
            <a:pPr marL="0" marR="0" lvl="1" indent="0" algn="l" rtl="0">
              <a:lnSpc>
                <a:spcPct val="100000"/>
              </a:lnSpc>
              <a:spcBef>
                <a:spcPts val="0"/>
              </a:spcBef>
              <a:spcAft>
                <a:spcPts val="0"/>
              </a:spcAft>
              <a:buClr>
                <a:schemeClr val="lt1"/>
              </a:buClr>
              <a:buSzPts val="350"/>
              <a:buFont typeface="Trebuchet MS"/>
              <a:buNone/>
            </a:pPr>
            <a:r>
              <a:rPr lang="en-US" sz="1400" b="0" i="0" u="none" strike="noStrike" cap="none">
                <a:solidFill>
                  <a:srgbClr val="FFFFFF"/>
                </a:solidFill>
                <a:latin typeface="Trebuchet MS"/>
                <a:ea typeface="Trebuchet MS"/>
                <a:cs typeface="Trebuchet MS"/>
                <a:sym typeface="Trebuchet MS"/>
              </a:rPr>
              <a:t>Evaluate spontaneous vaginal bleeding in the absence of a mitigating factor (missed testosterone doses, excessive testosterone dosing leading to increased estrogen levels, weight changes, thyroid disorders, etc.) as for post-menopausal natal females; consider hysterectomy if fertility is not an issue, patient is &gt; 40 years, and health will not be adversely affected by surgery.</a:t>
            </a:r>
            <a:endParaRPr sz="1400" b="0" i="0" u="none" strike="noStrike" cap="none">
              <a:solidFill>
                <a:srgbClr val="000000"/>
              </a:solidFill>
              <a:latin typeface="Arial"/>
              <a:ea typeface="Arial"/>
              <a:cs typeface="Arial"/>
              <a:sym typeface="Arial"/>
            </a:endParaRPr>
          </a:p>
          <a:p>
            <a:pPr marL="457200" marR="0" lvl="1" indent="0" algn="l" rtl="0">
              <a:lnSpc>
                <a:spcPct val="100000"/>
              </a:lnSpc>
              <a:spcBef>
                <a:spcPts val="0"/>
              </a:spcBef>
              <a:spcAft>
                <a:spcPts val="0"/>
              </a:spcAft>
              <a:buClr>
                <a:schemeClr val="lt1"/>
              </a:buClr>
              <a:buSzPts val="1400"/>
              <a:buFont typeface="Arial"/>
              <a:buNone/>
            </a:pPr>
            <a:endParaRPr sz="1400" b="0" i="0" u="none" strike="noStrike" cap="none">
              <a:solidFill>
                <a:srgbClr val="FFFFFF"/>
              </a:solidFill>
              <a:latin typeface="Trebuchet MS"/>
              <a:ea typeface="Trebuchet MS"/>
              <a:cs typeface="Trebuchet MS"/>
              <a:sym typeface="Trebuchet MS"/>
            </a:endParaRPr>
          </a:p>
          <a:p>
            <a:pPr marL="0" marR="0" lvl="1" indent="0" algn="l" rtl="0">
              <a:lnSpc>
                <a:spcPct val="100000"/>
              </a:lnSpc>
              <a:spcBef>
                <a:spcPts val="0"/>
              </a:spcBef>
              <a:spcAft>
                <a:spcPts val="0"/>
              </a:spcAft>
              <a:buClr>
                <a:schemeClr val="lt1"/>
              </a:buClr>
              <a:buSzPts val="350"/>
              <a:buFont typeface="Trebuchet MS"/>
              <a:buNone/>
            </a:pPr>
            <a:r>
              <a:rPr lang="en-US" sz="1400" b="0" i="1" u="none" strike="noStrike" cap="none">
                <a:solidFill>
                  <a:srgbClr val="FFFFFF"/>
                </a:solidFill>
                <a:latin typeface="Trebuchet MS"/>
                <a:ea typeface="Trebuchet MS"/>
                <a:cs typeface="Trebuchet MS"/>
                <a:sym typeface="Trebuchet MS"/>
              </a:rPr>
              <a:t>If no hysterectomy</a:t>
            </a:r>
            <a:r>
              <a:rPr lang="en-US" sz="1400" b="0" i="0" u="none" strike="noStrike" cap="none">
                <a:solidFill>
                  <a:srgbClr val="FFFFFF"/>
                </a:solidFill>
                <a:latin typeface="Trebuchet MS"/>
                <a:ea typeface="Trebuchet MS"/>
                <a:cs typeface="Trebuchet MS"/>
                <a:sym typeface="Trebuchet MS"/>
              </a:rPr>
              <a:t>: follow current published recommended guidelines for natal females. (Grade C)</a:t>
            </a:r>
            <a:endParaRPr sz="1400" b="0" i="0" u="none" strike="noStrike" cap="none">
              <a:solidFill>
                <a:srgbClr val="000000"/>
              </a:solidFill>
              <a:latin typeface="Arial"/>
              <a:ea typeface="Arial"/>
              <a:cs typeface="Arial"/>
              <a:sym typeface="Arial"/>
            </a:endParaRPr>
          </a:p>
          <a:p>
            <a:pPr marL="457200" marR="0" lvl="1" indent="0" algn="l" rtl="0">
              <a:lnSpc>
                <a:spcPct val="100000"/>
              </a:lnSpc>
              <a:spcBef>
                <a:spcPts val="0"/>
              </a:spcBef>
              <a:spcAft>
                <a:spcPts val="0"/>
              </a:spcAft>
              <a:buClr>
                <a:schemeClr val="lt1"/>
              </a:buClr>
              <a:buSzPts val="1400"/>
              <a:buFont typeface="Arial"/>
              <a:buNone/>
            </a:pPr>
            <a:endParaRPr sz="1400" b="0" i="0" u="none" strike="noStrike" cap="none">
              <a:solidFill>
                <a:srgbClr val="FFFFFF"/>
              </a:solidFill>
              <a:latin typeface="Trebuchet MS"/>
              <a:ea typeface="Trebuchet MS"/>
              <a:cs typeface="Trebuchet MS"/>
              <a:sym typeface="Trebuchet MS"/>
            </a:endParaRPr>
          </a:p>
          <a:p>
            <a:pPr marL="0" marR="0" lvl="2" indent="0" algn="l" rtl="0">
              <a:lnSpc>
                <a:spcPct val="100000"/>
              </a:lnSpc>
              <a:spcBef>
                <a:spcPts val="0"/>
              </a:spcBef>
              <a:spcAft>
                <a:spcPts val="0"/>
              </a:spcAft>
              <a:buClr>
                <a:schemeClr val="lt1"/>
              </a:buClr>
              <a:buSzPts val="350"/>
              <a:buFont typeface="Trebuchet MS"/>
              <a:buNone/>
            </a:pPr>
            <a:r>
              <a:rPr lang="en-US" sz="1400" b="0" i="0" u="none" strike="noStrike" cap="none">
                <a:solidFill>
                  <a:srgbClr val="FFFFFF"/>
                </a:solidFill>
                <a:latin typeface="Trebuchet MS"/>
                <a:ea typeface="Trebuchet MS"/>
                <a:cs typeface="Trebuchet MS"/>
                <a:sym typeface="Trebuchet MS"/>
              </a:rPr>
              <a:t>Follow standard screening recommendations for other cancers</a:t>
            </a:r>
            <a:r>
              <a:rPr lang="en-US">
                <a:solidFill>
                  <a:srgbClr val="FFFFFF"/>
                </a:solidFill>
                <a:latin typeface="Trebuchet MS"/>
                <a:ea typeface="Trebuchet MS"/>
                <a:cs typeface="Trebuchet MS"/>
                <a:sym typeface="Trebuchet MS"/>
              </a:rPr>
              <a:t>.</a:t>
            </a:r>
            <a:endParaRPr sz="1400" b="1" i="0" u="none" strike="noStrike" cap="none">
              <a:solidFill>
                <a:srgbClr val="FFFFFF"/>
              </a:solidFill>
              <a:latin typeface="Trebuchet MS"/>
              <a:ea typeface="Trebuchet MS"/>
              <a:cs typeface="Trebuchet MS"/>
              <a:sym typeface="Trebuchet MS"/>
            </a:endParaRPr>
          </a:p>
        </p:txBody>
      </p:sp>
      <p:sp>
        <p:nvSpPr>
          <p:cNvPr id="1038" name="Google Shape;1038;p92"/>
          <p:cNvSpPr txBox="1"/>
          <p:nvPr/>
        </p:nvSpPr>
        <p:spPr>
          <a:xfrm>
            <a:off x="166001" y="6147824"/>
            <a:ext cx="9144000" cy="412701"/>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FF0000"/>
              </a:buClr>
              <a:buSzPts val="350"/>
              <a:buFont typeface="Trebuchet MS"/>
              <a:buNone/>
            </a:pPr>
            <a:r>
              <a:rPr lang="en-US" sz="1400" b="1" i="1" u="none" strike="noStrike" cap="none">
                <a:solidFill>
                  <a:schemeClr val="accent1"/>
                </a:solidFill>
                <a:latin typeface="Trebuchet MS"/>
                <a:ea typeface="Trebuchet MS"/>
                <a:cs typeface="Trebuchet MS"/>
                <a:sym typeface="Trebuchet MS"/>
              </a:rPr>
              <a:t>TLDR: If they still have the organ, screen per natal female rules. </a:t>
            </a:r>
            <a:endParaRPr sz="1400" b="0" i="0" u="none" strike="noStrike" cap="none">
              <a:solidFill>
                <a:schemeClr val="accent1"/>
              </a:solidFill>
              <a:latin typeface="Arial"/>
              <a:ea typeface="Arial"/>
              <a:cs typeface="Arial"/>
              <a:sym typeface="Arial"/>
            </a:endParaRPr>
          </a:p>
        </p:txBody>
      </p:sp>
      <p:sp>
        <p:nvSpPr>
          <p:cNvPr id="1039" name="Google Shape;1039;p92"/>
          <p:cNvSpPr/>
          <p:nvPr/>
        </p:nvSpPr>
        <p:spPr>
          <a:xfrm>
            <a:off x="464025" y="1271575"/>
            <a:ext cx="4107900" cy="5082600"/>
          </a:xfrm>
          <a:prstGeom prst="rect">
            <a:avLst/>
          </a:prstGeom>
          <a:noFill/>
          <a:ln>
            <a:noFill/>
          </a:ln>
        </p:spPr>
        <p:txBody>
          <a:bodyPr spcFirstLastPara="1" wrap="square" lIns="91425" tIns="45700" rIns="91425" bIns="45700" anchor="t" anchorCtr="0">
            <a:noAutofit/>
          </a:bodyPr>
          <a:lstStyle/>
          <a:p>
            <a:pPr marL="0" marR="0" lvl="1" indent="0" algn="l" rtl="0">
              <a:lnSpc>
                <a:spcPct val="100000"/>
              </a:lnSpc>
              <a:spcBef>
                <a:spcPts val="0"/>
              </a:spcBef>
              <a:spcAft>
                <a:spcPts val="0"/>
              </a:spcAft>
              <a:buClr>
                <a:schemeClr val="lt1"/>
              </a:buClr>
              <a:buSzPts val="500"/>
              <a:buFont typeface="Quattrocento Sans"/>
              <a:buNone/>
            </a:pPr>
            <a:r>
              <a:rPr lang="en-US" sz="2000" b="1" i="0" u="none" strike="noStrike" cap="none">
                <a:solidFill>
                  <a:srgbClr val="ACF2C4"/>
                </a:solidFill>
                <a:latin typeface="Quattrocento Sans"/>
                <a:ea typeface="Quattrocento Sans"/>
                <a:cs typeface="Quattrocento Sans"/>
                <a:sym typeface="Quattrocento Sans"/>
              </a:rPr>
              <a:t>Breast Cancer </a:t>
            </a:r>
            <a:endParaRPr sz="1400" b="0" i="0" u="none" strike="noStrike" cap="none">
              <a:solidFill>
                <a:srgbClr val="000000"/>
              </a:solidFill>
              <a:latin typeface="Arial"/>
              <a:ea typeface="Arial"/>
              <a:cs typeface="Arial"/>
              <a:sym typeface="Arial"/>
            </a:endParaRPr>
          </a:p>
          <a:p>
            <a:pPr marL="0" marR="0" lvl="1" indent="0" algn="l" rtl="0">
              <a:lnSpc>
                <a:spcPct val="100000"/>
              </a:lnSpc>
              <a:spcBef>
                <a:spcPts val="0"/>
              </a:spcBef>
              <a:spcAft>
                <a:spcPts val="0"/>
              </a:spcAft>
              <a:buClr>
                <a:schemeClr val="lt1"/>
              </a:buClr>
              <a:buSzPts val="350"/>
              <a:buFont typeface="Trebuchet MS"/>
              <a:buNone/>
            </a:pPr>
            <a:r>
              <a:rPr lang="en-US" sz="1400" b="0" i="0" u="none" strike="noStrike" cap="none">
                <a:solidFill>
                  <a:srgbClr val="FFFFFF"/>
                </a:solidFill>
                <a:latin typeface="Trebuchet MS"/>
                <a:ea typeface="Trebuchet MS"/>
                <a:cs typeface="Trebuchet MS"/>
                <a:sym typeface="Trebuchet MS"/>
              </a:rPr>
              <a:t>Annual chest wall/axillary exam; mammography as for natal females. Not needed following chest reconstruction, but consider if only a reduction was performed.</a:t>
            </a:r>
            <a:endParaRPr sz="1400" b="0" i="0" u="none" strike="noStrike" cap="none">
              <a:solidFill>
                <a:srgbClr val="FFFFFF"/>
              </a:solidFill>
              <a:latin typeface="Trebuchet MS"/>
              <a:ea typeface="Trebuchet MS"/>
              <a:cs typeface="Trebuchet MS"/>
              <a:sym typeface="Trebuchet MS"/>
            </a:endParaRPr>
          </a:p>
          <a:p>
            <a:pPr marL="457200" marR="0" lvl="1" indent="0" algn="l" rtl="0">
              <a:lnSpc>
                <a:spcPct val="100000"/>
              </a:lnSpc>
              <a:spcBef>
                <a:spcPts val="0"/>
              </a:spcBef>
              <a:spcAft>
                <a:spcPts val="0"/>
              </a:spcAft>
              <a:buClr>
                <a:schemeClr val="lt1"/>
              </a:buClr>
              <a:buSzPts val="350"/>
              <a:buFont typeface="Trebuchet MS"/>
              <a:buNone/>
            </a:pPr>
            <a:endParaRPr>
              <a:solidFill>
                <a:srgbClr val="FFFFFF"/>
              </a:solidFill>
              <a:latin typeface="Trebuchet MS"/>
              <a:ea typeface="Trebuchet MS"/>
              <a:cs typeface="Trebuchet MS"/>
              <a:sym typeface="Trebuchet MS"/>
            </a:endParaRPr>
          </a:p>
          <a:p>
            <a:pPr marL="0" lvl="1" indent="0" algn="l" rtl="0">
              <a:spcBef>
                <a:spcPts val="0"/>
              </a:spcBef>
              <a:spcAft>
                <a:spcPts val="0"/>
              </a:spcAft>
              <a:buClr>
                <a:schemeClr val="lt1"/>
              </a:buClr>
              <a:buSzPts val="500"/>
              <a:buFont typeface="Quattrocento Sans"/>
              <a:buNone/>
            </a:pPr>
            <a:r>
              <a:rPr lang="en-US" sz="2000" b="1">
                <a:solidFill>
                  <a:srgbClr val="F4AEA4"/>
                </a:solidFill>
                <a:latin typeface="Quattrocento Sans"/>
                <a:ea typeface="Quattrocento Sans"/>
                <a:cs typeface="Quattrocento Sans"/>
                <a:sym typeface="Quattrocento Sans"/>
              </a:rPr>
              <a:t>Cervical Cancer</a:t>
            </a:r>
            <a:endParaRPr>
              <a:solidFill>
                <a:schemeClr val="dk1"/>
              </a:solidFill>
            </a:endParaRPr>
          </a:p>
          <a:p>
            <a:pPr marL="0" lvl="1" indent="0" algn="l" rtl="0">
              <a:spcBef>
                <a:spcPts val="0"/>
              </a:spcBef>
              <a:spcAft>
                <a:spcPts val="0"/>
              </a:spcAft>
              <a:buClr>
                <a:schemeClr val="lt1"/>
              </a:buClr>
              <a:buSzPts val="350"/>
              <a:buFont typeface="Trebuchet MS"/>
              <a:buNone/>
            </a:pPr>
            <a:r>
              <a:rPr lang="en-US">
                <a:solidFill>
                  <a:schemeClr val="lt1"/>
                </a:solidFill>
                <a:latin typeface="Trebuchet MS"/>
                <a:ea typeface="Trebuchet MS"/>
                <a:cs typeface="Trebuchet MS"/>
                <a:sym typeface="Trebuchet MS"/>
              </a:rPr>
              <a:t>Following total hysterectomy. If prior history of high-grade cervical dysplasia and/or cervical cancer, do annual Pap smear of vaginal cuff until 3 normal tests are documented, then continue Pap every 2-3 years.</a:t>
            </a:r>
            <a:endParaRPr>
              <a:solidFill>
                <a:schemeClr val="dk1"/>
              </a:solidFill>
            </a:endParaRPr>
          </a:p>
          <a:p>
            <a:pPr marL="457200" marR="0" lvl="1" indent="0" algn="l" rtl="0">
              <a:lnSpc>
                <a:spcPct val="100000"/>
              </a:lnSpc>
              <a:spcBef>
                <a:spcPts val="0"/>
              </a:spcBef>
              <a:spcAft>
                <a:spcPts val="0"/>
              </a:spcAft>
              <a:buClr>
                <a:schemeClr val="lt1"/>
              </a:buClr>
              <a:buSzPts val="350"/>
              <a:buFont typeface="Trebuchet MS"/>
              <a:buNone/>
            </a:pPr>
            <a:endParaRPr>
              <a:solidFill>
                <a:srgbClr val="FFFFFF"/>
              </a:solidFill>
              <a:latin typeface="Trebuchet MS"/>
              <a:ea typeface="Trebuchet MS"/>
              <a:cs typeface="Trebuchet MS"/>
              <a:sym typeface="Trebuchet MS"/>
            </a:endParaRPr>
          </a:p>
          <a:p>
            <a:pPr marL="0" lvl="1" indent="0" algn="l" rtl="0">
              <a:spcBef>
                <a:spcPts val="0"/>
              </a:spcBef>
              <a:spcAft>
                <a:spcPts val="0"/>
              </a:spcAft>
              <a:buClr>
                <a:schemeClr val="lt1"/>
              </a:buClr>
              <a:buSzPts val="500"/>
              <a:buFont typeface="Quattrocento Sans"/>
              <a:buNone/>
            </a:pPr>
            <a:r>
              <a:rPr lang="en-US" sz="2000" b="1">
                <a:solidFill>
                  <a:srgbClr val="2CBDD9"/>
                </a:solidFill>
                <a:latin typeface="Quattrocento Sans"/>
                <a:ea typeface="Quattrocento Sans"/>
                <a:cs typeface="Quattrocento Sans"/>
                <a:sym typeface="Quattrocento Sans"/>
              </a:rPr>
              <a:t>Cervical Cancer </a:t>
            </a:r>
            <a:endParaRPr>
              <a:solidFill>
                <a:schemeClr val="dk1"/>
              </a:solidFill>
            </a:endParaRPr>
          </a:p>
          <a:p>
            <a:pPr marL="0" lvl="1" indent="0" algn="l" rtl="0">
              <a:spcBef>
                <a:spcPts val="0"/>
              </a:spcBef>
              <a:spcAft>
                <a:spcPts val="0"/>
              </a:spcAft>
              <a:buClr>
                <a:schemeClr val="lt1"/>
              </a:buClr>
              <a:buSzPts val="350"/>
              <a:buFont typeface="Trebuchet MS"/>
              <a:buNone/>
            </a:pPr>
            <a:r>
              <a:rPr lang="en-US" i="1">
                <a:solidFill>
                  <a:schemeClr val="lt1"/>
                </a:solidFill>
                <a:latin typeface="Trebuchet MS"/>
                <a:ea typeface="Trebuchet MS"/>
                <a:cs typeface="Trebuchet MS"/>
                <a:sym typeface="Trebuchet MS"/>
              </a:rPr>
              <a:t>(if ovaries were removed, but uterus/cervix remain intact)</a:t>
            </a:r>
            <a:endParaRPr>
              <a:solidFill>
                <a:schemeClr val="dk1"/>
              </a:solidFill>
            </a:endParaRPr>
          </a:p>
          <a:p>
            <a:pPr marL="0" lvl="2" indent="0" algn="l" rtl="0">
              <a:spcBef>
                <a:spcPts val="0"/>
              </a:spcBef>
              <a:spcAft>
                <a:spcPts val="0"/>
              </a:spcAft>
              <a:buClr>
                <a:schemeClr val="lt1"/>
              </a:buClr>
              <a:buSzPts val="350"/>
              <a:buFont typeface="Trebuchet MS"/>
              <a:buNone/>
            </a:pPr>
            <a:r>
              <a:rPr lang="en-US">
                <a:solidFill>
                  <a:schemeClr val="lt1"/>
                </a:solidFill>
                <a:latin typeface="Trebuchet MS"/>
                <a:ea typeface="Trebuchet MS"/>
                <a:cs typeface="Trebuchet MS"/>
                <a:sym typeface="Trebuchet MS"/>
              </a:rPr>
              <a:t>Follow Pap guidelines for natal females;  May defer if no history of genital sexual activity; Inform pathologist of current or prior testosterone use (cervical atrophy can mimic dysplasia).</a:t>
            </a:r>
            <a:endParaRPr>
              <a:solidFill>
                <a:srgbClr val="FFFFFF"/>
              </a:solidFill>
              <a:latin typeface="Trebuchet MS"/>
              <a:ea typeface="Trebuchet MS"/>
              <a:cs typeface="Trebuchet MS"/>
              <a:sym typeface="Trebuchet MS"/>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1043"/>
        <p:cNvGrpSpPr/>
        <p:nvPr/>
      </p:nvGrpSpPr>
      <p:grpSpPr>
        <a:xfrm>
          <a:off x="0" y="0"/>
          <a:ext cx="0" cy="0"/>
          <a:chOff x="0" y="0"/>
          <a:chExt cx="0" cy="0"/>
        </a:xfrm>
      </p:grpSpPr>
      <p:sp>
        <p:nvSpPr>
          <p:cNvPr id="1044" name="Google Shape;1044;p93"/>
          <p:cNvSpPr txBox="1"/>
          <p:nvPr/>
        </p:nvSpPr>
        <p:spPr>
          <a:xfrm>
            <a:off x="457200" y="1271575"/>
            <a:ext cx="8229600" cy="2412900"/>
          </a:xfrm>
          <a:prstGeom prst="rect">
            <a:avLst/>
          </a:prstGeom>
          <a:noFill/>
          <a:ln>
            <a:noFill/>
          </a:ln>
        </p:spPr>
        <p:txBody>
          <a:bodyPr spcFirstLastPara="1" wrap="square" lIns="91425" tIns="91425" rIns="91425" bIns="91425" anchor="t" anchorCtr="0">
            <a:noAutofit/>
          </a:bodyPr>
          <a:lstStyle/>
          <a:p>
            <a:pPr marL="342900" marR="0" lvl="0" indent="-336550" algn="l" rtl="0">
              <a:lnSpc>
                <a:spcPct val="100000"/>
              </a:lnSpc>
              <a:spcBef>
                <a:spcPts val="0"/>
              </a:spcBef>
              <a:spcAft>
                <a:spcPts val="0"/>
              </a:spcAft>
              <a:buClr>
                <a:srgbClr val="2CBDD9"/>
              </a:buClr>
              <a:buSzPts val="1500"/>
              <a:buFont typeface="Trebuchet MS"/>
              <a:buChar char="&gt;"/>
            </a:pPr>
            <a:r>
              <a:rPr lang="en-US" sz="1500" b="0" i="0" u="none" strike="noStrike" cap="none">
                <a:solidFill>
                  <a:schemeClr val="lt1"/>
                </a:solidFill>
                <a:latin typeface="Trebuchet MS"/>
                <a:ea typeface="Trebuchet MS"/>
                <a:cs typeface="Trebuchet MS"/>
                <a:sym typeface="Trebuchet MS"/>
              </a:rPr>
              <a:t>Transgender people who have not used cross-sex hormones require the same screening criteria as persons of their natal sex. Aggressively screen and treat for known cardiovascular risk factors. Consider daily aspirin therapy in patients at high risk for CAD.</a:t>
            </a:r>
            <a:endParaRPr sz="1500" b="0" i="0" u="none" strike="noStrike" cap="none">
              <a:solidFill>
                <a:srgbClr val="000000"/>
              </a:solidFill>
              <a:latin typeface="Arial"/>
              <a:ea typeface="Arial"/>
              <a:cs typeface="Arial"/>
              <a:sym typeface="Arial"/>
            </a:endParaRPr>
          </a:p>
          <a:p>
            <a:pPr marL="342900" marR="0" lvl="0" indent="-336550" algn="l" rtl="0">
              <a:lnSpc>
                <a:spcPct val="100000"/>
              </a:lnSpc>
              <a:spcBef>
                <a:spcPts val="600"/>
              </a:spcBef>
              <a:spcAft>
                <a:spcPts val="0"/>
              </a:spcAft>
              <a:buClr>
                <a:srgbClr val="2CBDD9"/>
              </a:buClr>
              <a:buSzPts val="1500"/>
              <a:buFont typeface="Trebuchet MS"/>
              <a:buChar char="&gt;"/>
            </a:pPr>
            <a:r>
              <a:rPr lang="en-US" sz="1500" b="0" i="0" u="none" strike="noStrike" cap="none">
                <a:solidFill>
                  <a:schemeClr val="lt1"/>
                </a:solidFill>
                <a:latin typeface="Trebuchet MS"/>
                <a:ea typeface="Trebuchet MS"/>
                <a:cs typeface="Trebuchet MS"/>
                <a:sym typeface="Trebuchet MS"/>
              </a:rPr>
              <a:t>Transwomen planning to start feminizing hormones within 1-3 years: try to bring BP to ≤130/90, and bring LDL cholesterol to ≤ 135</a:t>
            </a:r>
            <a:endParaRPr sz="1500" b="0" i="0" u="none" strike="noStrike" cap="none">
              <a:solidFill>
                <a:srgbClr val="000000"/>
              </a:solidFill>
              <a:latin typeface="Arial"/>
              <a:ea typeface="Arial"/>
              <a:cs typeface="Arial"/>
              <a:sym typeface="Arial"/>
            </a:endParaRPr>
          </a:p>
          <a:p>
            <a:pPr marL="342900" marR="0" lvl="0" indent="-336550" algn="l" rtl="0">
              <a:lnSpc>
                <a:spcPct val="100000"/>
              </a:lnSpc>
              <a:spcBef>
                <a:spcPts val="600"/>
              </a:spcBef>
              <a:spcAft>
                <a:spcPts val="0"/>
              </a:spcAft>
              <a:buClr>
                <a:srgbClr val="2CBDD9"/>
              </a:buClr>
              <a:buSzPts val="1500"/>
              <a:buFont typeface="Trebuchet MS"/>
              <a:buChar char="&gt;"/>
            </a:pPr>
            <a:r>
              <a:rPr lang="en-US" sz="1500" b="0" i="0" u="none" strike="noStrike" cap="none">
                <a:solidFill>
                  <a:schemeClr val="lt1"/>
                </a:solidFill>
                <a:latin typeface="Trebuchet MS"/>
                <a:ea typeface="Trebuchet MS"/>
                <a:cs typeface="Trebuchet MS"/>
                <a:sym typeface="Trebuchet MS"/>
              </a:rPr>
              <a:t>Transwomen currently taking estrogen:</a:t>
            </a:r>
            <a:endParaRPr sz="1500" b="0" i="0" u="none" strike="noStrike" cap="none">
              <a:solidFill>
                <a:srgbClr val="FFFFFF"/>
              </a:solidFill>
              <a:latin typeface="Trebuchet MS"/>
              <a:ea typeface="Trebuchet MS"/>
              <a:cs typeface="Trebuchet MS"/>
              <a:sym typeface="Trebuchet MS"/>
            </a:endParaRPr>
          </a:p>
        </p:txBody>
      </p:sp>
      <p:sp>
        <p:nvSpPr>
          <p:cNvPr id="1045" name="Google Shape;1045;p93"/>
          <p:cNvSpPr txBox="1"/>
          <p:nvPr/>
        </p:nvSpPr>
        <p:spPr>
          <a:xfrm>
            <a:off x="0" y="162825"/>
            <a:ext cx="9144000" cy="944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FFFFFF"/>
              </a:buClr>
              <a:buSzPts val="1250"/>
              <a:buFont typeface="Trebuchet MS"/>
              <a:buNone/>
            </a:pPr>
            <a:r>
              <a:rPr lang="en-US" sz="5000" b="0" i="0" u="none" strike="noStrike" cap="none">
                <a:solidFill>
                  <a:srgbClr val="FFFFFF"/>
                </a:solidFill>
                <a:latin typeface="Quattrocento Sans"/>
                <a:ea typeface="Quattrocento Sans"/>
                <a:cs typeface="Quattrocento Sans"/>
                <a:sym typeface="Quattrocento Sans"/>
              </a:rPr>
              <a:t>Cardiovascular Disease</a:t>
            </a:r>
            <a:endParaRPr sz="1400" b="0" i="0" u="none" strike="noStrike" cap="none">
              <a:solidFill>
                <a:srgbClr val="000000"/>
              </a:solidFill>
              <a:latin typeface="Arial"/>
              <a:ea typeface="Arial"/>
              <a:cs typeface="Arial"/>
              <a:sym typeface="Arial"/>
            </a:endParaRPr>
          </a:p>
        </p:txBody>
      </p:sp>
      <p:sp>
        <p:nvSpPr>
          <p:cNvPr id="1046" name="Google Shape;1046;p93"/>
          <p:cNvSpPr/>
          <p:nvPr/>
        </p:nvSpPr>
        <p:spPr>
          <a:xfrm>
            <a:off x="457200" y="2983675"/>
            <a:ext cx="5555700" cy="2466300"/>
          </a:xfrm>
          <a:prstGeom prst="rect">
            <a:avLst/>
          </a:prstGeom>
          <a:noFill/>
          <a:ln>
            <a:noFill/>
          </a:ln>
        </p:spPr>
        <p:txBody>
          <a:bodyPr spcFirstLastPara="1" wrap="square" lIns="91425" tIns="45700" rIns="91425" bIns="45700" anchor="t" anchorCtr="0">
            <a:noAutofit/>
          </a:bodyPr>
          <a:lstStyle/>
          <a:p>
            <a:pPr marL="857250" marR="0" lvl="1" indent="-285750" algn="l" rtl="0">
              <a:lnSpc>
                <a:spcPct val="123000"/>
              </a:lnSpc>
              <a:spcBef>
                <a:spcPts val="0"/>
              </a:spcBef>
              <a:spcAft>
                <a:spcPts val="0"/>
              </a:spcAft>
              <a:buClr>
                <a:srgbClr val="ACF2C4"/>
              </a:buClr>
              <a:buSzPts val="1500"/>
              <a:buFont typeface="Noto Sans Symbols"/>
              <a:buChar char="▪"/>
            </a:pPr>
            <a:r>
              <a:rPr lang="en-US" sz="1500" b="0" i="1" u="none" strike="noStrike" cap="none">
                <a:solidFill>
                  <a:srgbClr val="FFFFFF"/>
                </a:solidFill>
                <a:latin typeface="Trebuchet MS"/>
                <a:ea typeface="Trebuchet MS"/>
                <a:cs typeface="Trebuchet MS"/>
                <a:sym typeface="Trebuchet MS"/>
              </a:rPr>
              <a:t>CAD/Cerebro-vascular disease</a:t>
            </a:r>
            <a:r>
              <a:rPr lang="en-US" sz="1500" b="0" i="0" u="none" strike="noStrike" cap="none">
                <a:solidFill>
                  <a:srgbClr val="FFFFFF"/>
                </a:solidFill>
                <a:latin typeface="Trebuchet MS"/>
                <a:ea typeface="Trebuchet MS"/>
                <a:cs typeface="Trebuchet MS"/>
                <a:sym typeface="Trebuchet MS"/>
              </a:rPr>
              <a:t>: closely monitor for cardiac events or symptoms, especially during the first 1-2 years of hormone therapy; in patient at high risk (including pre-existing CAD) use transdermal estrogen, reduce estrogen dose, and omit progestin from the regimen. (Grade A, C)</a:t>
            </a:r>
            <a:endParaRPr sz="1500" b="0" i="0" u="none" strike="noStrike" cap="none">
              <a:solidFill>
                <a:srgbClr val="000000"/>
              </a:solidFill>
              <a:latin typeface="Arial"/>
              <a:ea typeface="Arial"/>
              <a:cs typeface="Arial"/>
              <a:sym typeface="Arial"/>
            </a:endParaRPr>
          </a:p>
          <a:p>
            <a:pPr marL="857250" marR="0" lvl="1" indent="-285750" algn="l" rtl="0">
              <a:lnSpc>
                <a:spcPct val="123000"/>
              </a:lnSpc>
              <a:spcBef>
                <a:spcPts val="800"/>
              </a:spcBef>
              <a:spcAft>
                <a:spcPts val="0"/>
              </a:spcAft>
              <a:buClr>
                <a:srgbClr val="ACF2C4"/>
              </a:buClr>
              <a:buSzPts val="1500"/>
              <a:buFont typeface="Noto Sans Symbols"/>
              <a:buChar char="▪"/>
            </a:pPr>
            <a:r>
              <a:rPr lang="en-US" sz="1500" b="0" i="1" u="none" strike="noStrike" cap="none">
                <a:solidFill>
                  <a:srgbClr val="FFFFFF"/>
                </a:solidFill>
                <a:latin typeface="Trebuchet MS"/>
                <a:ea typeface="Trebuchet MS"/>
                <a:cs typeface="Trebuchet MS"/>
                <a:sym typeface="Trebuchet MS"/>
              </a:rPr>
              <a:t>Hypertension</a:t>
            </a:r>
            <a:r>
              <a:rPr lang="en-US" sz="1500" b="0" i="0" u="none" strike="noStrike" cap="none">
                <a:solidFill>
                  <a:srgbClr val="FFFFFF"/>
                </a:solidFill>
                <a:latin typeface="Trebuchet MS"/>
                <a:ea typeface="Trebuchet MS"/>
                <a:cs typeface="Trebuchet MS"/>
                <a:sym typeface="Trebuchet MS"/>
              </a:rPr>
              <a:t>: monitor blood pressure every 1-3 months: goal BP ≤ 130/90; </a:t>
            </a:r>
            <a:r>
              <a:rPr lang="en-US" sz="1500" b="0" i="0" u="none" strike="noStrike" cap="none">
                <a:solidFill>
                  <a:schemeClr val="accent1"/>
                </a:solidFill>
                <a:latin typeface="Trebuchet MS"/>
                <a:ea typeface="Trebuchet MS"/>
                <a:cs typeface="Trebuchet MS"/>
                <a:sym typeface="Trebuchet MS"/>
              </a:rPr>
              <a:t>consider using spironolactone as part of antihypertensive regimen</a:t>
            </a:r>
            <a:r>
              <a:rPr lang="en-US" sz="1500" b="0" i="0" u="none" strike="noStrike" cap="none">
                <a:solidFill>
                  <a:srgbClr val="FFFFFF"/>
                </a:solidFill>
                <a:latin typeface="Trebuchet MS"/>
                <a:ea typeface="Trebuchet MS"/>
                <a:cs typeface="Trebuchet MS"/>
                <a:sym typeface="Trebuchet MS"/>
              </a:rPr>
              <a:t>.</a:t>
            </a:r>
            <a:endParaRPr sz="1500" b="0" i="0" u="none" strike="noStrike" cap="none">
              <a:solidFill>
                <a:srgbClr val="000000"/>
              </a:solidFill>
              <a:latin typeface="Arial"/>
              <a:ea typeface="Arial"/>
              <a:cs typeface="Arial"/>
              <a:sym typeface="Arial"/>
            </a:endParaRPr>
          </a:p>
        </p:txBody>
      </p:sp>
      <p:sp>
        <p:nvSpPr>
          <p:cNvPr id="1047" name="Google Shape;1047;p93"/>
          <p:cNvSpPr/>
          <p:nvPr/>
        </p:nvSpPr>
        <p:spPr>
          <a:xfrm rot="570416">
            <a:off x="6382617" y="3252432"/>
            <a:ext cx="2470227" cy="1615171"/>
          </a:xfrm>
          <a:prstGeom prst="wedgeRoundRectCallout">
            <a:avLst>
              <a:gd name="adj1" fmla="val 2128"/>
              <a:gd name="adj2" fmla="val 73336"/>
              <a:gd name="adj3" fmla="val 16667"/>
            </a:avLst>
          </a:prstGeom>
          <a:solidFill>
            <a:schemeClr val="accent1"/>
          </a:solidFill>
          <a:ln w="15875" cap="rnd" cmpd="sng">
            <a:solidFill>
              <a:srgbClr val="00908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0000"/>
              </a:buClr>
              <a:buSzPts val="400"/>
              <a:buFont typeface="Trebuchet MS"/>
              <a:buNone/>
            </a:pPr>
            <a:r>
              <a:rPr lang="en-US" sz="1600" b="1" i="0" u="none" strike="noStrike" cap="none">
                <a:solidFill>
                  <a:srgbClr val="363636"/>
                </a:solidFill>
                <a:latin typeface="Trebuchet MS"/>
                <a:ea typeface="Trebuchet MS"/>
                <a:cs typeface="Trebuchet MS"/>
                <a:sym typeface="Trebuchet MS"/>
              </a:rPr>
              <a:t>TLDR: Screen per natal sex, consider that hormones increase CAD risk. Maybe screen extra as a result. </a:t>
            </a:r>
            <a:endParaRPr sz="1400" b="0" i="0" u="none" strike="noStrike" cap="none">
              <a:solidFill>
                <a:srgbClr val="000000"/>
              </a:solidFill>
              <a:latin typeface="Arial"/>
              <a:ea typeface="Arial"/>
              <a:cs typeface="Arial"/>
              <a:sym typeface="Arial"/>
            </a:endParaRPr>
          </a:p>
        </p:txBody>
      </p:sp>
      <p:sp>
        <p:nvSpPr>
          <p:cNvPr id="1048" name="Google Shape;1048;p93"/>
          <p:cNvSpPr/>
          <p:nvPr/>
        </p:nvSpPr>
        <p:spPr>
          <a:xfrm>
            <a:off x="457200" y="5729475"/>
            <a:ext cx="8168100" cy="944100"/>
          </a:xfrm>
          <a:prstGeom prst="rect">
            <a:avLst/>
          </a:prstGeom>
          <a:noFill/>
          <a:ln>
            <a:noFill/>
          </a:ln>
        </p:spPr>
        <p:txBody>
          <a:bodyPr spcFirstLastPara="1" wrap="square" lIns="91425" tIns="45700" rIns="91425" bIns="45700" anchor="t" anchorCtr="0">
            <a:noAutofit/>
          </a:bodyPr>
          <a:lstStyle/>
          <a:p>
            <a:pPr marL="857250" marR="0" lvl="1" indent="-285750" algn="l" rtl="0">
              <a:lnSpc>
                <a:spcPct val="123000"/>
              </a:lnSpc>
              <a:spcBef>
                <a:spcPts val="0"/>
              </a:spcBef>
              <a:spcAft>
                <a:spcPts val="0"/>
              </a:spcAft>
              <a:buClr>
                <a:srgbClr val="ACF2C4"/>
              </a:buClr>
              <a:buSzPts val="1500"/>
              <a:buFont typeface="Noto Sans Symbols"/>
              <a:buChar char="▪"/>
            </a:pPr>
            <a:r>
              <a:rPr lang="en-US" sz="1500" b="0" i="1" u="none" strike="noStrike" cap="none">
                <a:solidFill>
                  <a:srgbClr val="FFFFFF"/>
                </a:solidFill>
                <a:latin typeface="Trebuchet MS"/>
                <a:ea typeface="Trebuchet MS"/>
                <a:cs typeface="Trebuchet MS"/>
                <a:sym typeface="Trebuchet MS"/>
              </a:rPr>
              <a:t>Lipids</a:t>
            </a:r>
            <a:r>
              <a:rPr lang="en-US" sz="1500" b="0" i="0" u="none" strike="noStrike" cap="none">
                <a:solidFill>
                  <a:srgbClr val="FFFFFF"/>
                </a:solidFill>
                <a:latin typeface="Trebuchet MS"/>
                <a:ea typeface="Trebuchet MS"/>
                <a:cs typeface="Trebuchet MS"/>
                <a:sym typeface="Trebuchet MS"/>
              </a:rPr>
              <a:t>: annual fasting lipid profile; treat high cholesterol to LDL goal of to ≤ 135 mg/dL (3.5 mmol/L) for low-moderate risk patients, and to ≤ 96 mg/dL (2.5 mmol/L) for high risk patients.</a:t>
            </a:r>
            <a:endParaRPr sz="1500" b="0" i="0" u="none" strike="noStrike" cap="none">
              <a:solidFill>
                <a:srgbClr val="000000"/>
              </a:solidFill>
              <a:latin typeface="Arial"/>
              <a:ea typeface="Arial"/>
              <a:cs typeface="Arial"/>
              <a:sym typeface="Arial"/>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1052"/>
        <p:cNvGrpSpPr/>
        <p:nvPr/>
      </p:nvGrpSpPr>
      <p:grpSpPr>
        <a:xfrm>
          <a:off x="0" y="0"/>
          <a:ext cx="0" cy="0"/>
          <a:chOff x="0" y="0"/>
          <a:chExt cx="0" cy="0"/>
        </a:xfrm>
      </p:grpSpPr>
      <p:sp>
        <p:nvSpPr>
          <p:cNvPr id="1053" name="Google Shape;1053;p94"/>
          <p:cNvSpPr txBox="1"/>
          <p:nvPr/>
        </p:nvSpPr>
        <p:spPr>
          <a:xfrm>
            <a:off x="0" y="162825"/>
            <a:ext cx="9144000" cy="9072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FFFFFF"/>
              </a:buClr>
              <a:buSzPts val="1250"/>
              <a:buFont typeface="Trebuchet MS"/>
              <a:buNone/>
            </a:pPr>
            <a:r>
              <a:rPr lang="en-US" sz="5000" b="0" i="0" u="none" strike="noStrike" cap="none">
                <a:solidFill>
                  <a:srgbClr val="FFFFFF"/>
                </a:solidFill>
                <a:latin typeface="Quattrocento Sans"/>
                <a:ea typeface="Quattrocento Sans"/>
                <a:cs typeface="Quattrocento Sans"/>
                <a:sym typeface="Quattrocento Sans"/>
              </a:rPr>
              <a:t>Cardiovascular Disease</a:t>
            </a:r>
            <a:endParaRPr sz="1400" b="0" i="0" u="none" strike="noStrike" cap="none">
              <a:solidFill>
                <a:srgbClr val="000000"/>
              </a:solidFill>
              <a:latin typeface="Arial"/>
              <a:ea typeface="Arial"/>
              <a:cs typeface="Arial"/>
              <a:sym typeface="Arial"/>
            </a:endParaRPr>
          </a:p>
        </p:txBody>
      </p:sp>
      <p:sp>
        <p:nvSpPr>
          <p:cNvPr id="1054" name="Google Shape;1054;p94"/>
          <p:cNvSpPr txBox="1"/>
          <p:nvPr/>
        </p:nvSpPr>
        <p:spPr>
          <a:xfrm>
            <a:off x="457200" y="1271575"/>
            <a:ext cx="8229600" cy="5001000"/>
          </a:xfrm>
          <a:prstGeom prst="rect">
            <a:avLst/>
          </a:prstGeom>
          <a:noFill/>
          <a:ln>
            <a:noFill/>
          </a:ln>
        </p:spPr>
        <p:txBody>
          <a:bodyPr spcFirstLastPara="1" wrap="square" lIns="91425" tIns="91425" rIns="91425" bIns="91425" anchor="t" anchorCtr="0">
            <a:noAutofit/>
          </a:bodyPr>
          <a:lstStyle/>
          <a:p>
            <a:pPr marL="342900" marR="0" lvl="0" indent="-342900" algn="l" rtl="0">
              <a:lnSpc>
                <a:spcPct val="100000"/>
              </a:lnSpc>
              <a:spcBef>
                <a:spcPts val="0"/>
              </a:spcBef>
              <a:spcAft>
                <a:spcPts val="0"/>
              </a:spcAft>
              <a:buClr>
                <a:srgbClr val="2CBDD9"/>
              </a:buClr>
              <a:buSzPts val="2000"/>
              <a:buFont typeface="Trebuchet MS"/>
              <a:buChar char="&gt;"/>
            </a:pPr>
            <a:r>
              <a:rPr lang="en-US" sz="2000" b="0" i="0" u="none" strike="noStrike" cap="none">
                <a:solidFill>
                  <a:schemeClr val="lt1"/>
                </a:solidFill>
                <a:latin typeface="Trebuchet MS"/>
                <a:ea typeface="Trebuchet MS"/>
                <a:cs typeface="Trebuchet MS"/>
                <a:sym typeface="Trebuchet MS"/>
              </a:rPr>
              <a:t>Transmen not currently taking testosterone: screen and treat hyperlipidemia as with non-transgender patients.</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600"/>
              </a:spcBef>
              <a:spcAft>
                <a:spcPts val="0"/>
              </a:spcAft>
              <a:buClr>
                <a:srgbClr val="2CBDD9"/>
              </a:buClr>
              <a:buSzPts val="2000"/>
              <a:buFont typeface="Trebuchet MS"/>
              <a:buNone/>
            </a:pPr>
            <a:endParaRPr sz="2000" b="0" i="0" u="none" strike="noStrike" cap="none">
              <a:solidFill>
                <a:schemeClr val="lt1"/>
              </a:solidFill>
              <a:latin typeface="Trebuchet MS"/>
              <a:ea typeface="Trebuchet MS"/>
              <a:cs typeface="Trebuchet MS"/>
              <a:sym typeface="Trebuchet MS"/>
            </a:endParaRPr>
          </a:p>
          <a:p>
            <a:pPr marL="342900" marR="0" lvl="0" indent="-342900" algn="l" rtl="0">
              <a:lnSpc>
                <a:spcPct val="100000"/>
              </a:lnSpc>
              <a:spcBef>
                <a:spcPts val="600"/>
              </a:spcBef>
              <a:spcAft>
                <a:spcPts val="0"/>
              </a:spcAft>
              <a:buClr>
                <a:srgbClr val="2CBDD9"/>
              </a:buClr>
              <a:buSzPts val="2000"/>
              <a:buFont typeface="Trebuchet MS"/>
              <a:buChar char="&gt;"/>
            </a:pPr>
            <a:r>
              <a:rPr lang="en-US" sz="2000" b="0" i="0" u="none" strike="noStrike" cap="none">
                <a:solidFill>
                  <a:schemeClr val="lt1"/>
                </a:solidFill>
                <a:latin typeface="Trebuchet MS"/>
                <a:ea typeface="Trebuchet MS"/>
                <a:cs typeface="Trebuchet MS"/>
                <a:sym typeface="Trebuchet MS"/>
              </a:rPr>
              <a:t>Transmen planning to start masculinizing hormones within 1-3 years: try to bring systolic pressure 130/90, and bring LDL to ≤ 135 </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600"/>
              </a:spcBef>
              <a:spcAft>
                <a:spcPts val="0"/>
              </a:spcAft>
              <a:buClr>
                <a:srgbClr val="2CBDD9"/>
              </a:buClr>
              <a:buSzPts val="2000"/>
              <a:buFont typeface="Trebuchet MS"/>
              <a:buNone/>
            </a:pPr>
            <a:endParaRPr sz="2000" b="0" i="0" u="none" strike="noStrike" cap="none">
              <a:solidFill>
                <a:schemeClr val="lt1"/>
              </a:solidFill>
              <a:latin typeface="Trebuchet MS"/>
              <a:ea typeface="Trebuchet MS"/>
              <a:cs typeface="Trebuchet MS"/>
              <a:sym typeface="Trebuchet MS"/>
            </a:endParaRPr>
          </a:p>
          <a:p>
            <a:pPr marL="342900" marR="0" lvl="0" indent="-342900" algn="l" rtl="0">
              <a:lnSpc>
                <a:spcPct val="100000"/>
              </a:lnSpc>
              <a:spcBef>
                <a:spcPts val="600"/>
              </a:spcBef>
              <a:spcAft>
                <a:spcPts val="0"/>
              </a:spcAft>
              <a:buClr>
                <a:srgbClr val="2CBDD9"/>
              </a:buClr>
              <a:buSzPts val="2000"/>
              <a:buFont typeface="Trebuchet MS"/>
              <a:buChar char="&gt;"/>
            </a:pPr>
            <a:r>
              <a:rPr lang="en-US" sz="2000" b="0" i="0" u="none" strike="noStrike" cap="none">
                <a:solidFill>
                  <a:schemeClr val="lt1"/>
                </a:solidFill>
                <a:latin typeface="Trebuchet MS"/>
                <a:ea typeface="Trebuchet MS"/>
                <a:cs typeface="Trebuchet MS"/>
                <a:sym typeface="Trebuchet MS"/>
              </a:rPr>
              <a:t>Transmen currently taking testosterone: Same as for transwomen taking estrogen, except with respect to lipids. Annual fasting lipid profile; if hyperlipidemia, avoid supra-physiologic testosterone levels; daily topical or weekly IM testosterone regimens are preferable to biweekly IM injection. LDL goal of to ≤ 135 mg/dL (3.5 mmol/L) for low-moderate risk patients, and to ≤ 96 mg/dL (2.5 mmol/L) for high risk patients.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1400"/>
              </a:spcBef>
              <a:spcAft>
                <a:spcPts val="0"/>
              </a:spcAft>
              <a:buClr>
                <a:srgbClr val="000000"/>
              </a:buClr>
              <a:buSzPts val="1800"/>
              <a:buFont typeface="Arial"/>
              <a:buNone/>
            </a:pPr>
            <a:endParaRPr sz="1800" b="0" i="0" u="none" strike="noStrike" cap="none">
              <a:solidFill>
                <a:srgbClr val="FFFFFF"/>
              </a:solidFill>
              <a:latin typeface="Trebuchet MS"/>
              <a:ea typeface="Trebuchet MS"/>
              <a:cs typeface="Trebuchet MS"/>
              <a:sym typeface="Trebuchet MS"/>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1059"/>
        <p:cNvGrpSpPr/>
        <p:nvPr/>
      </p:nvGrpSpPr>
      <p:grpSpPr>
        <a:xfrm>
          <a:off x="0" y="0"/>
          <a:ext cx="0" cy="0"/>
          <a:chOff x="0" y="0"/>
          <a:chExt cx="0" cy="0"/>
        </a:xfrm>
      </p:grpSpPr>
      <p:sp>
        <p:nvSpPr>
          <p:cNvPr id="1060" name="Google Shape;1060;p95"/>
          <p:cNvSpPr txBox="1"/>
          <p:nvPr/>
        </p:nvSpPr>
        <p:spPr>
          <a:xfrm>
            <a:off x="125" y="162825"/>
            <a:ext cx="9144000" cy="9519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FFFFFF"/>
              </a:buClr>
              <a:buSzPts val="1250"/>
              <a:buFont typeface="Quattrocento Sans"/>
              <a:buNone/>
            </a:pPr>
            <a:r>
              <a:rPr lang="en-US" sz="5000" b="0" i="0" u="none" strike="noStrike" cap="none">
                <a:solidFill>
                  <a:srgbClr val="FFFFFF"/>
                </a:solidFill>
                <a:latin typeface="Quattrocento Sans"/>
                <a:ea typeface="Quattrocento Sans"/>
                <a:cs typeface="Quattrocento Sans"/>
                <a:sym typeface="Quattrocento Sans"/>
              </a:rPr>
              <a:t>Diabetes Mellitus</a:t>
            </a:r>
            <a:r>
              <a:rPr lang="en-US" sz="5000" b="0" i="0" u="none" strike="noStrike" cap="none">
                <a:solidFill>
                  <a:srgbClr val="FFFFFF"/>
                </a:solidFill>
                <a:latin typeface="PT Sans"/>
                <a:ea typeface="PT Sans"/>
                <a:cs typeface="PT Sans"/>
                <a:sym typeface="PT Sans"/>
              </a:rPr>
              <a:t>	</a:t>
            </a:r>
            <a:endParaRPr sz="5000" b="0" i="0" u="none" strike="noStrike" cap="none">
              <a:solidFill>
                <a:srgbClr val="000000"/>
              </a:solidFill>
              <a:latin typeface="Arial"/>
              <a:ea typeface="Arial"/>
              <a:cs typeface="Arial"/>
              <a:sym typeface="Arial"/>
            </a:endParaRPr>
          </a:p>
        </p:txBody>
      </p:sp>
      <p:sp>
        <p:nvSpPr>
          <p:cNvPr id="1061" name="Google Shape;1061;p95"/>
          <p:cNvSpPr txBox="1"/>
          <p:nvPr/>
        </p:nvSpPr>
        <p:spPr>
          <a:xfrm>
            <a:off x="2991925" y="1271575"/>
            <a:ext cx="5694900" cy="3888300"/>
          </a:xfrm>
          <a:prstGeom prst="rect">
            <a:avLst/>
          </a:prstGeom>
          <a:noFill/>
          <a:ln>
            <a:noFill/>
          </a:ln>
        </p:spPr>
        <p:txBody>
          <a:bodyPr spcFirstLastPara="1" wrap="square" lIns="91425" tIns="91425" rIns="91425" bIns="91425" anchor="t" anchorCtr="0">
            <a:noAutofit/>
          </a:bodyPr>
          <a:lstStyle/>
          <a:p>
            <a:pPr marL="342900" marR="0" lvl="0" indent="-342900" algn="l" rtl="0">
              <a:lnSpc>
                <a:spcPct val="100000"/>
              </a:lnSpc>
              <a:spcBef>
                <a:spcPts val="0"/>
              </a:spcBef>
              <a:spcAft>
                <a:spcPts val="0"/>
              </a:spcAft>
              <a:buClr>
                <a:srgbClr val="2CBDD9"/>
              </a:buClr>
              <a:buSzPts val="1801"/>
              <a:buFont typeface="Trebuchet MS"/>
              <a:buChar char="&gt;"/>
            </a:pPr>
            <a:r>
              <a:rPr lang="en-US" sz="1850" i="0" u="none" strike="noStrike" cap="none">
                <a:solidFill>
                  <a:schemeClr val="lt1"/>
                </a:solidFill>
                <a:latin typeface="Trebuchet MS"/>
                <a:ea typeface="Trebuchet MS"/>
                <a:cs typeface="Trebuchet MS"/>
                <a:sym typeface="Trebuchet MS"/>
              </a:rPr>
              <a:t>Transwomen currently taking estrogen: consider annual fasting glucose test, esp. if family history of diabetes and/or &gt; 12 pounds weight gain.</a:t>
            </a:r>
            <a:endParaRPr sz="1400" i="0" u="none" strike="noStrike" cap="none">
              <a:solidFill>
                <a:srgbClr val="000000"/>
              </a:solidFill>
            </a:endParaRPr>
          </a:p>
          <a:p>
            <a:pPr marL="741362" marR="0" lvl="1" indent="-347662" algn="l" rtl="0">
              <a:lnSpc>
                <a:spcPct val="100000"/>
              </a:lnSpc>
              <a:spcBef>
                <a:spcPts val="1200"/>
              </a:spcBef>
              <a:spcAft>
                <a:spcPts val="0"/>
              </a:spcAft>
              <a:buClr>
                <a:srgbClr val="C3F7D8"/>
              </a:buClr>
              <a:buSzPts val="1800"/>
              <a:buFont typeface="Noto Sans Symbols"/>
              <a:buChar char="▪"/>
            </a:pPr>
            <a:r>
              <a:rPr lang="en-US" sz="1800" i="0" u="none" strike="noStrike" cap="none">
                <a:solidFill>
                  <a:schemeClr val="lt1"/>
                </a:solidFill>
                <a:latin typeface="Trebuchet MS"/>
                <a:ea typeface="Trebuchet MS"/>
                <a:cs typeface="Trebuchet MS"/>
                <a:sym typeface="Trebuchet MS"/>
              </a:rPr>
              <a:t>Consider glucose tolerance testing and/or A1C test if evidence of impaired glucose tolerance without diabetes. </a:t>
            </a:r>
            <a:endParaRPr sz="1400" i="0" u="none" strike="noStrike" cap="none">
              <a:solidFill>
                <a:srgbClr val="000000"/>
              </a:solidFill>
            </a:endParaRPr>
          </a:p>
          <a:p>
            <a:pPr marL="741362" marR="0" lvl="1" indent="-347662" algn="l" rtl="0">
              <a:lnSpc>
                <a:spcPct val="100000"/>
              </a:lnSpc>
              <a:spcBef>
                <a:spcPts val="300"/>
              </a:spcBef>
              <a:spcAft>
                <a:spcPts val="0"/>
              </a:spcAft>
              <a:buClr>
                <a:srgbClr val="C3F7D8"/>
              </a:buClr>
              <a:buSzPts val="1800"/>
              <a:buFont typeface="Noto Sans Symbols"/>
              <a:buChar char="▪"/>
            </a:pPr>
            <a:r>
              <a:rPr lang="en-US" sz="1800" i="0" u="none" strike="noStrike" cap="none">
                <a:solidFill>
                  <a:schemeClr val="lt1"/>
                </a:solidFill>
                <a:latin typeface="Trebuchet MS"/>
                <a:ea typeface="Trebuchet MS"/>
                <a:cs typeface="Trebuchet MS"/>
                <a:sym typeface="Trebuchet MS"/>
              </a:rPr>
              <a:t>Treat diabetes according to guidelines for non-transgender patients; if medications are indicated, include insulin sensitizing agent. Consider decreasing estrogen if glucose is difficult to control or patient is unable to lose weight. (Grade C)</a:t>
            </a:r>
            <a:endParaRPr sz="1400" i="0" u="none" strike="noStrike" cap="none">
              <a:solidFill>
                <a:srgbClr val="000000"/>
              </a:solidFill>
            </a:endParaRPr>
          </a:p>
          <a:p>
            <a:pPr marL="342900" marR="0" lvl="0" indent="-342900" algn="l" rtl="0">
              <a:lnSpc>
                <a:spcPct val="100000"/>
              </a:lnSpc>
              <a:spcBef>
                <a:spcPts val="300"/>
              </a:spcBef>
              <a:spcAft>
                <a:spcPts val="0"/>
              </a:spcAft>
              <a:buClr>
                <a:srgbClr val="2CBDD9"/>
              </a:buClr>
              <a:buSzPts val="1800"/>
              <a:buFont typeface="Trebuchet MS"/>
              <a:buNone/>
            </a:pPr>
            <a:endParaRPr sz="1800" i="0" u="none" strike="noStrike" cap="none">
              <a:solidFill>
                <a:schemeClr val="lt1"/>
              </a:solidFill>
              <a:latin typeface="Trebuchet MS"/>
              <a:ea typeface="Trebuchet MS"/>
              <a:cs typeface="Trebuchet MS"/>
              <a:sym typeface="Trebuchet MS"/>
            </a:endParaRPr>
          </a:p>
        </p:txBody>
      </p:sp>
      <p:sp>
        <p:nvSpPr>
          <p:cNvPr id="1062" name="Google Shape;1062;p95"/>
          <p:cNvSpPr/>
          <p:nvPr/>
        </p:nvSpPr>
        <p:spPr>
          <a:xfrm rot="-479861">
            <a:off x="443641" y="2603399"/>
            <a:ext cx="2680168" cy="1281451"/>
          </a:xfrm>
          <a:prstGeom prst="wedgeRoundRectCallout">
            <a:avLst>
              <a:gd name="adj1" fmla="val -1505"/>
              <a:gd name="adj2" fmla="val 76268"/>
              <a:gd name="adj3" fmla="val 16667"/>
            </a:avLst>
          </a:prstGeom>
          <a:solidFill>
            <a:schemeClr val="accent1"/>
          </a:solidFill>
          <a:ln w="15875" cap="rnd" cmpd="sng">
            <a:solidFill>
              <a:srgbClr val="009088"/>
            </a:solidFill>
            <a:prstDash val="solid"/>
            <a:round/>
            <a:headEnd type="none" w="sm" len="sm"/>
            <a:tailEnd type="none" w="sm" len="sm"/>
          </a:ln>
        </p:spPr>
        <p:txBody>
          <a:bodyPr spcFirstLastPara="1" wrap="square" lIns="91425" tIns="45700" rIns="91425" bIns="45700" anchor="ctr" anchorCtr="0">
            <a:noAutofit/>
          </a:bodyPr>
          <a:lstStyle/>
          <a:p>
            <a:pPr marL="914400" marR="0" lvl="2" indent="0" algn="ctr" rtl="0">
              <a:lnSpc>
                <a:spcPct val="100000"/>
              </a:lnSpc>
              <a:spcBef>
                <a:spcPts val="0"/>
              </a:spcBef>
              <a:spcAft>
                <a:spcPts val="0"/>
              </a:spcAft>
              <a:buClr>
                <a:srgbClr val="2CBDD9"/>
              </a:buClr>
              <a:buSzPts val="375"/>
              <a:buFont typeface="Trebuchet MS"/>
              <a:buNone/>
            </a:pPr>
            <a:endParaRPr sz="1500" b="1" i="0" u="none" strike="noStrike" cap="none">
              <a:solidFill>
                <a:schemeClr val="lt1"/>
              </a:solidFill>
              <a:latin typeface="Trebuchet MS"/>
              <a:ea typeface="Trebuchet MS"/>
              <a:cs typeface="Trebuchet MS"/>
              <a:sym typeface="Trebuchet MS"/>
            </a:endParaRPr>
          </a:p>
        </p:txBody>
      </p:sp>
      <p:sp>
        <p:nvSpPr>
          <p:cNvPr id="1063" name="Google Shape;1063;p95"/>
          <p:cNvSpPr/>
          <p:nvPr/>
        </p:nvSpPr>
        <p:spPr>
          <a:xfrm>
            <a:off x="415925" y="5234383"/>
            <a:ext cx="8312149" cy="1231106"/>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rgbClr val="2CBDD9"/>
              </a:buClr>
              <a:buSzPts val="1801"/>
              <a:buFont typeface="Wingdings" pitchFamily="2" charset="2"/>
              <a:buChar char="§"/>
            </a:pPr>
            <a:r>
              <a:rPr lang="en-US" sz="1850" i="0" u="none" strike="noStrike" cap="none" dirty="0" err="1">
                <a:solidFill>
                  <a:schemeClr val="lt1"/>
                </a:solidFill>
                <a:latin typeface="Trebuchet MS"/>
                <a:ea typeface="Trebuchet MS"/>
                <a:cs typeface="Trebuchet MS"/>
                <a:sym typeface="Trebuchet MS"/>
              </a:rPr>
              <a:t>Transmen</a:t>
            </a:r>
            <a:r>
              <a:rPr lang="en-US" sz="1850" i="0" u="none" strike="noStrike" cap="none" dirty="0">
                <a:solidFill>
                  <a:schemeClr val="lt1"/>
                </a:solidFill>
                <a:latin typeface="Trebuchet MS"/>
                <a:ea typeface="Trebuchet MS"/>
                <a:cs typeface="Trebuchet MS"/>
                <a:sym typeface="Trebuchet MS"/>
              </a:rPr>
              <a:t> currently taking testosterone: screen and treat as with </a:t>
            </a:r>
            <a:endParaRPr sz="1400" i="0" u="none" strike="noStrike" cap="none" dirty="0">
              <a:solidFill>
                <a:srgbClr val="000000"/>
              </a:solidFill>
            </a:endParaRPr>
          </a:p>
          <a:p>
            <a:pPr marR="0" lvl="0" algn="l" rtl="0">
              <a:lnSpc>
                <a:spcPct val="100000"/>
              </a:lnSpc>
              <a:spcBef>
                <a:spcPts val="0"/>
              </a:spcBef>
              <a:spcAft>
                <a:spcPts val="0"/>
              </a:spcAft>
              <a:buClr>
                <a:srgbClr val="2CBDD9"/>
              </a:buClr>
              <a:buSzPts val="1801"/>
            </a:pPr>
            <a:r>
              <a:rPr lang="en-US" sz="1850" i="0" u="none" strike="noStrike" cap="none" dirty="0">
                <a:solidFill>
                  <a:schemeClr val="lt1"/>
                </a:solidFill>
                <a:latin typeface="Trebuchet MS"/>
                <a:ea typeface="Trebuchet MS"/>
                <a:cs typeface="Trebuchet MS"/>
                <a:sym typeface="Trebuchet MS"/>
              </a:rPr>
              <a:t>cisgender patients. </a:t>
            </a:r>
            <a:r>
              <a:rPr lang="en-US" sz="1850" i="0" u="none" strike="noStrike" cap="none" dirty="0">
                <a:solidFill>
                  <a:schemeClr val="accent1"/>
                </a:solidFill>
                <a:latin typeface="Trebuchet MS"/>
                <a:ea typeface="Trebuchet MS"/>
                <a:cs typeface="Trebuchet MS"/>
                <a:sym typeface="Trebuchet MS"/>
              </a:rPr>
              <a:t>Consider screening (by patient history) for polycystic ovarian syndrome (PCOS); diabetes screening is indicated if PCOS </a:t>
            </a:r>
            <a:r>
              <a:rPr lang="en-US" sz="1850" i="0" u="none" strike="noStrike" cap="none" dirty="0" smtClean="0">
                <a:solidFill>
                  <a:schemeClr val="accent1"/>
                </a:solidFill>
                <a:latin typeface="Trebuchet MS"/>
                <a:ea typeface="Trebuchet MS"/>
                <a:cs typeface="Trebuchet MS"/>
                <a:sym typeface="Trebuchet MS"/>
              </a:rPr>
              <a:t>is present</a:t>
            </a:r>
            <a:r>
              <a:rPr lang="en-US" sz="1850" i="0" u="none" strike="noStrike" cap="none" dirty="0">
                <a:solidFill>
                  <a:schemeClr val="accent1"/>
                </a:solidFill>
                <a:latin typeface="Trebuchet MS"/>
                <a:ea typeface="Trebuchet MS"/>
                <a:cs typeface="Trebuchet MS"/>
                <a:sym typeface="Trebuchet MS"/>
              </a:rPr>
              <a:t>. PCOS is common in </a:t>
            </a:r>
            <a:r>
              <a:rPr lang="en-US" sz="1850" i="0" u="none" strike="noStrike" cap="none" dirty="0" smtClean="0">
                <a:solidFill>
                  <a:schemeClr val="accent1"/>
                </a:solidFill>
                <a:latin typeface="Trebuchet MS"/>
                <a:ea typeface="Trebuchet MS"/>
                <a:cs typeface="Trebuchet MS"/>
                <a:sym typeface="Trebuchet MS"/>
              </a:rPr>
              <a:t>Trans-Men as are other </a:t>
            </a:r>
            <a:r>
              <a:rPr lang="en-US" sz="1850" i="0" u="none" strike="noStrike" cap="none" dirty="0" err="1" smtClean="0">
                <a:solidFill>
                  <a:schemeClr val="accent1"/>
                </a:solidFill>
                <a:latin typeface="Trebuchet MS"/>
                <a:ea typeface="Trebuchet MS"/>
                <a:cs typeface="Trebuchet MS"/>
                <a:sym typeface="Trebuchet MS"/>
              </a:rPr>
              <a:t>virilizi</a:t>
            </a:r>
            <a:r>
              <a:rPr lang="en-US" sz="1850" dirty="0" err="1">
                <a:solidFill>
                  <a:schemeClr val="accent1"/>
                </a:solidFill>
                <a:latin typeface="Trebuchet MS"/>
                <a:ea typeface="Trebuchet MS"/>
                <a:cs typeface="Trebuchet MS"/>
                <a:sym typeface="Trebuchet MS"/>
              </a:rPr>
              <a:t>Q</a:t>
            </a:r>
            <a:r>
              <a:rPr lang="en-US" sz="1850" i="0" u="none" strike="noStrike" cap="none" dirty="0" err="1" smtClean="0">
                <a:solidFill>
                  <a:schemeClr val="accent1"/>
                </a:solidFill>
                <a:latin typeface="Trebuchet MS"/>
                <a:ea typeface="Trebuchet MS"/>
                <a:cs typeface="Trebuchet MS"/>
                <a:sym typeface="Trebuchet MS"/>
              </a:rPr>
              <a:t>ng</a:t>
            </a:r>
            <a:r>
              <a:rPr lang="en-US" sz="1850" i="0" u="none" strike="noStrike" cap="none" dirty="0" smtClean="0">
                <a:solidFill>
                  <a:schemeClr val="accent1"/>
                </a:solidFill>
                <a:latin typeface="Trebuchet MS"/>
                <a:ea typeface="Trebuchet MS"/>
                <a:cs typeface="Trebuchet MS"/>
                <a:sym typeface="Trebuchet MS"/>
              </a:rPr>
              <a:t> disorders.</a:t>
            </a:r>
            <a:endParaRPr sz="1400" i="0" u="none" strike="noStrike" cap="none" dirty="0">
              <a:solidFill>
                <a:srgbClr val="000000"/>
              </a:solidFill>
            </a:endParaRPr>
          </a:p>
        </p:txBody>
      </p:sp>
      <p:sp>
        <p:nvSpPr>
          <p:cNvPr id="1064" name="Google Shape;1064;p95"/>
          <p:cNvSpPr txBox="1"/>
          <p:nvPr/>
        </p:nvSpPr>
        <p:spPr>
          <a:xfrm rot="-492929">
            <a:off x="563991" y="2685067"/>
            <a:ext cx="2590687" cy="138492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400"/>
              <a:buFont typeface="Trebuchet MS"/>
              <a:buNone/>
            </a:pPr>
            <a:r>
              <a:rPr lang="en-US" sz="1400" b="1" i="0" u="none" strike="noStrike" cap="none">
                <a:solidFill>
                  <a:schemeClr val="dk1"/>
                </a:solidFill>
                <a:latin typeface="Trebuchet MS"/>
                <a:ea typeface="Trebuchet MS"/>
                <a:cs typeface="Trebuchet MS"/>
                <a:sym typeface="Trebuchet MS"/>
              </a:rPr>
              <a:t>Transgender people who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400"/>
              <a:buFont typeface="Trebuchet MS"/>
              <a:buNone/>
            </a:pPr>
            <a:r>
              <a:rPr lang="en-US" sz="1400" b="1" i="0" u="none" strike="noStrike" cap="none">
                <a:solidFill>
                  <a:schemeClr val="dk1"/>
                </a:solidFill>
                <a:latin typeface="Trebuchet MS"/>
                <a:ea typeface="Trebuchet MS"/>
                <a:cs typeface="Trebuchet MS"/>
                <a:sym typeface="Trebuchet MS"/>
              </a:rPr>
              <a:t>have not used cross-sex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400"/>
              <a:buFont typeface="Trebuchet MS"/>
              <a:buNone/>
            </a:pPr>
            <a:r>
              <a:rPr lang="en-US" sz="1400" b="1" i="0" u="none" strike="noStrike" cap="none">
                <a:solidFill>
                  <a:schemeClr val="dk1"/>
                </a:solidFill>
                <a:latin typeface="Trebuchet MS"/>
                <a:ea typeface="Trebuchet MS"/>
                <a:cs typeface="Trebuchet MS"/>
                <a:sym typeface="Trebuchet MS"/>
              </a:rPr>
              <a:t>hormones require the same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400"/>
              <a:buFont typeface="Trebuchet MS"/>
              <a:buNone/>
            </a:pPr>
            <a:r>
              <a:rPr lang="en-US" sz="1400" b="1" i="0" u="none" strike="noStrike" cap="none">
                <a:solidFill>
                  <a:schemeClr val="dk1"/>
                </a:solidFill>
                <a:latin typeface="Trebuchet MS"/>
                <a:ea typeface="Trebuchet MS"/>
                <a:cs typeface="Trebuchet MS"/>
                <a:sym typeface="Trebuchet MS"/>
              </a:rPr>
              <a:t>screening criteria as persons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400"/>
              <a:buFont typeface="Trebuchet MS"/>
              <a:buNone/>
            </a:pPr>
            <a:r>
              <a:rPr lang="en-US" sz="1400" b="1" i="0" u="none" strike="noStrike" cap="none">
                <a:solidFill>
                  <a:schemeClr val="dk1"/>
                </a:solidFill>
                <a:latin typeface="Trebuchet MS"/>
                <a:ea typeface="Trebuchet MS"/>
                <a:cs typeface="Trebuchet MS"/>
                <a:sym typeface="Trebuchet MS"/>
              </a:rPr>
              <a:t> of their natal sex.</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1068"/>
        <p:cNvGrpSpPr/>
        <p:nvPr/>
      </p:nvGrpSpPr>
      <p:grpSpPr>
        <a:xfrm>
          <a:off x="0" y="0"/>
          <a:ext cx="0" cy="0"/>
          <a:chOff x="0" y="0"/>
          <a:chExt cx="0" cy="0"/>
        </a:xfrm>
      </p:grpSpPr>
      <p:sp>
        <p:nvSpPr>
          <p:cNvPr id="1069" name="Google Shape;1069;p96"/>
          <p:cNvSpPr txBox="1"/>
          <p:nvPr/>
        </p:nvSpPr>
        <p:spPr>
          <a:xfrm>
            <a:off x="0" y="162825"/>
            <a:ext cx="9144000" cy="9228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FFFFFF"/>
              </a:buClr>
              <a:buSzPts val="1375"/>
              <a:buFont typeface="Quattrocento Sans"/>
              <a:buNone/>
            </a:pPr>
            <a:r>
              <a:rPr lang="en-US" sz="5000" b="0" i="0" u="none" strike="noStrike" cap="none">
                <a:solidFill>
                  <a:srgbClr val="FFFFFF"/>
                </a:solidFill>
                <a:latin typeface="Quattrocento Sans"/>
                <a:ea typeface="Quattrocento Sans"/>
                <a:cs typeface="Quattrocento Sans"/>
                <a:sym typeface="Quattrocento Sans"/>
              </a:rPr>
              <a:t>Diet and Lifestyle</a:t>
            </a:r>
            <a:endParaRPr sz="5000" b="0" i="0" u="none" strike="noStrike" cap="none">
              <a:solidFill>
                <a:srgbClr val="000000"/>
              </a:solidFill>
              <a:latin typeface="Arial"/>
              <a:ea typeface="Arial"/>
              <a:cs typeface="Arial"/>
              <a:sym typeface="Arial"/>
            </a:endParaRPr>
          </a:p>
        </p:txBody>
      </p:sp>
      <p:sp>
        <p:nvSpPr>
          <p:cNvPr id="1070" name="Google Shape;1070;p96"/>
          <p:cNvSpPr txBox="1"/>
          <p:nvPr/>
        </p:nvSpPr>
        <p:spPr>
          <a:xfrm>
            <a:off x="457200" y="1271575"/>
            <a:ext cx="8229600" cy="4039500"/>
          </a:xfrm>
          <a:prstGeom prst="rect">
            <a:avLst/>
          </a:prstGeom>
          <a:noFill/>
          <a:ln>
            <a:noFill/>
          </a:ln>
        </p:spPr>
        <p:txBody>
          <a:bodyPr spcFirstLastPara="1" wrap="square" lIns="91425" tIns="91425" rIns="91425" bIns="91425" anchor="t" anchorCtr="0">
            <a:noAutofit/>
          </a:bodyPr>
          <a:lstStyle/>
          <a:p>
            <a:pPr marL="457200" marR="0" lvl="0" indent="-304800" algn="l" rtl="0">
              <a:lnSpc>
                <a:spcPct val="100000"/>
              </a:lnSpc>
              <a:spcBef>
                <a:spcPts val="0"/>
              </a:spcBef>
              <a:spcAft>
                <a:spcPts val="0"/>
              </a:spcAft>
              <a:buClr>
                <a:schemeClr val="lt1"/>
              </a:buClr>
              <a:buSzPts val="1700"/>
              <a:buFont typeface="Noto Sans Symbols"/>
              <a:buChar char="▪"/>
            </a:pPr>
            <a:r>
              <a:rPr lang="en-US" sz="1700" b="1" i="0" u="none" strike="noStrike" cap="none">
                <a:solidFill>
                  <a:srgbClr val="FFFFFF"/>
                </a:solidFill>
                <a:latin typeface="Trebuchet MS"/>
                <a:ea typeface="Trebuchet MS"/>
                <a:cs typeface="Trebuchet MS"/>
                <a:sym typeface="Trebuchet MS"/>
              </a:rPr>
              <a:t>Transmen</a:t>
            </a:r>
            <a:r>
              <a:rPr lang="en-US" sz="1700" b="0" i="0" u="none" strike="noStrike" cap="none">
                <a:solidFill>
                  <a:srgbClr val="FFFFFF"/>
                </a:solidFill>
                <a:latin typeface="Trebuchet MS"/>
                <a:ea typeface="Trebuchet MS"/>
                <a:cs typeface="Trebuchet MS"/>
                <a:sym typeface="Trebuchet MS"/>
              </a:rPr>
              <a:t> who have not had top surgery may intentionally carry extra weight to obscure breast and hip appearance. Some transmen with larger breasts may be hesitant to exercise due to physical discomfort or feeling uncomfortable in tight-fitting athletic apparel. Conversely, some transmen may not realize the increased metabolic demands when taking testosterone. Patients having difficulty gaining weight or muscle mass, with fatigue or anxiety should be screened for dietary protein, calorie and micronutrient/vitamin deficits. Appropriate intake should be adjusted to appropriate male age/activity levels.</a:t>
            </a:r>
            <a:endParaRPr sz="1400" b="0" i="0" u="none" strike="noStrike" cap="none">
              <a:solidFill>
                <a:srgbClr val="000000"/>
              </a:solidFill>
              <a:latin typeface="Arial"/>
              <a:ea typeface="Arial"/>
              <a:cs typeface="Arial"/>
              <a:sym typeface="Arial"/>
            </a:endParaRPr>
          </a:p>
          <a:p>
            <a:pPr marL="457200" marR="0" lvl="0" indent="-304800" algn="l" rtl="0">
              <a:lnSpc>
                <a:spcPct val="100000"/>
              </a:lnSpc>
              <a:spcBef>
                <a:spcPts val="800"/>
              </a:spcBef>
              <a:spcAft>
                <a:spcPts val="0"/>
              </a:spcAft>
              <a:buClr>
                <a:schemeClr val="lt1"/>
              </a:buClr>
              <a:buSzPts val="1700"/>
              <a:buFont typeface="Noto Sans Symbols"/>
              <a:buChar char="▪"/>
            </a:pPr>
            <a:r>
              <a:rPr lang="en-US" sz="1700" b="1" i="0" u="none" strike="noStrike" cap="none">
                <a:solidFill>
                  <a:srgbClr val="FFFFFF"/>
                </a:solidFill>
                <a:latin typeface="Trebuchet MS"/>
                <a:ea typeface="Trebuchet MS"/>
                <a:cs typeface="Trebuchet MS"/>
                <a:sym typeface="Trebuchet MS"/>
              </a:rPr>
              <a:t>Transwomen</a:t>
            </a:r>
            <a:r>
              <a:rPr lang="en-US" sz="1700" b="0" i="0" u="none" strike="noStrike" cap="none">
                <a:solidFill>
                  <a:srgbClr val="FFFFFF"/>
                </a:solidFill>
                <a:latin typeface="Trebuchet MS"/>
                <a:ea typeface="Trebuchet MS"/>
                <a:cs typeface="Trebuchet MS"/>
                <a:sym typeface="Trebuchet MS"/>
              </a:rPr>
              <a:t> may have eating disorders such as anorexia or may intentionally take in fewer calories than necessary in order to maintain a slight build. Some transwomen might feel that exercise is a more masculine trait and therefore avoid it. Remind transwomen that exercise does not have to involve bodybuilding and that many non-transgender women exercise regularly.</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700"/>
              <a:buFont typeface="Arial"/>
              <a:buNone/>
            </a:pPr>
            <a:endParaRPr sz="1700" b="0" i="0" u="none" strike="noStrike" cap="none">
              <a:solidFill>
                <a:srgbClr val="FFFFFF"/>
              </a:solidFill>
              <a:latin typeface="Trebuchet MS"/>
              <a:ea typeface="Trebuchet MS"/>
              <a:cs typeface="Trebuchet MS"/>
              <a:sym typeface="Trebuchet MS"/>
            </a:endParaRPr>
          </a:p>
        </p:txBody>
      </p:sp>
      <p:sp>
        <p:nvSpPr>
          <p:cNvPr id="1071" name="Google Shape;1071;p96"/>
          <p:cNvSpPr txBox="1"/>
          <p:nvPr/>
        </p:nvSpPr>
        <p:spPr>
          <a:xfrm>
            <a:off x="928049" y="5655500"/>
            <a:ext cx="7328700" cy="8304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FF0000"/>
              </a:buClr>
              <a:buSzPts val="400"/>
              <a:buFont typeface="Trebuchet MS"/>
              <a:buNone/>
            </a:pPr>
            <a:r>
              <a:rPr lang="en-US" sz="1600" b="1" i="1" u="none" strike="noStrike" cap="none">
                <a:solidFill>
                  <a:schemeClr val="accent1"/>
                </a:solidFill>
                <a:latin typeface="Trebuchet MS"/>
                <a:ea typeface="Trebuchet MS"/>
                <a:cs typeface="Trebuchet MS"/>
                <a:sym typeface="Trebuchet MS"/>
              </a:rPr>
              <a:t>TLDR: Being transgender is not a license to not eat well or not exercise. Bodies still need to be treated well! </a:t>
            </a:r>
            <a:endParaRPr sz="1400" b="0" i="0" u="none" strike="noStrike" cap="none">
              <a:solidFill>
                <a:schemeClr val="accent1"/>
              </a:solidFill>
              <a:latin typeface="Arial"/>
              <a:ea typeface="Arial"/>
              <a:cs typeface="Arial"/>
              <a:sym typeface="Arial"/>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1075"/>
        <p:cNvGrpSpPr/>
        <p:nvPr/>
      </p:nvGrpSpPr>
      <p:grpSpPr>
        <a:xfrm>
          <a:off x="0" y="0"/>
          <a:ext cx="0" cy="0"/>
          <a:chOff x="0" y="0"/>
          <a:chExt cx="0" cy="0"/>
        </a:xfrm>
      </p:grpSpPr>
      <p:sp>
        <p:nvSpPr>
          <p:cNvPr id="1076" name="Google Shape;1076;p97"/>
          <p:cNvSpPr txBox="1"/>
          <p:nvPr/>
        </p:nvSpPr>
        <p:spPr>
          <a:xfrm>
            <a:off x="0" y="162825"/>
            <a:ext cx="9144000" cy="752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FFFFFF"/>
              </a:buClr>
              <a:buSzPts val="1375"/>
              <a:buFont typeface="Quattrocento Sans"/>
              <a:buNone/>
            </a:pPr>
            <a:r>
              <a:rPr lang="en-US" sz="5000" b="0" i="0" u="none" strike="noStrike" cap="none">
                <a:solidFill>
                  <a:srgbClr val="FFFFFF"/>
                </a:solidFill>
                <a:latin typeface="Quattrocento Sans"/>
                <a:ea typeface="Quattrocento Sans"/>
                <a:cs typeface="Quattrocento Sans"/>
                <a:sym typeface="Quattrocento Sans"/>
              </a:rPr>
              <a:t>Clothing</a:t>
            </a:r>
            <a:endParaRPr sz="5000" b="0" i="0" u="none" strike="noStrike" cap="none">
              <a:solidFill>
                <a:srgbClr val="000000"/>
              </a:solidFill>
              <a:latin typeface="Arial"/>
              <a:ea typeface="Arial"/>
              <a:cs typeface="Arial"/>
              <a:sym typeface="Arial"/>
            </a:endParaRPr>
          </a:p>
        </p:txBody>
      </p:sp>
      <p:sp>
        <p:nvSpPr>
          <p:cNvPr id="1077" name="Google Shape;1077;p97"/>
          <p:cNvSpPr txBox="1"/>
          <p:nvPr/>
        </p:nvSpPr>
        <p:spPr>
          <a:xfrm>
            <a:off x="457200" y="1098868"/>
            <a:ext cx="8229600" cy="4085400"/>
          </a:xfrm>
          <a:prstGeom prst="rect">
            <a:avLst/>
          </a:prstGeom>
          <a:noFill/>
          <a:ln>
            <a:noFill/>
          </a:ln>
        </p:spPr>
        <p:txBody>
          <a:bodyPr spcFirstLastPara="1" wrap="square" lIns="91425" tIns="91425" rIns="91425" bIns="91425" anchor="t" anchorCtr="0">
            <a:noAutofit/>
          </a:bodyPr>
          <a:lstStyle/>
          <a:p>
            <a:pPr marL="292100" marR="0" lvl="0" indent="-285750" algn="l" rtl="0">
              <a:lnSpc>
                <a:spcPct val="100000"/>
              </a:lnSpc>
              <a:spcBef>
                <a:spcPts val="0"/>
              </a:spcBef>
              <a:spcAft>
                <a:spcPts val="0"/>
              </a:spcAft>
              <a:buClr>
                <a:schemeClr val="accent1">
                  <a:lumMod val="60000"/>
                  <a:lumOff val="40000"/>
                </a:schemeClr>
              </a:buClr>
              <a:buSzPts val="1600"/>
              <a:buFont typeface="Wingdings" pitchFamily="2" charset="2"/>
              <a:buChar char="§"/>
            </a:pPr>
            <a:r>
              <a:rPr lang="en-US" sz="1600" b="0" i="0" u="none" strike="noStrike" cap="none" dirty="0">
                <a:solidFill>
                  <a:srgbClr val="FFFFFF"/>
                </a:solidFill>
                <a:latin typeface="Trebuchet MS"/>
                <a:ea typeface="Trebuchet MS"/>
                <a:cs typeface="Trebuchet MS"/>
                <a:sym typeface="Trebuchet MS"/>
              </a:rPr>
              <a:t>Transgender Men often will wear a “binder”. A type of inverse corset that crushes down the breast tissue. These can be extremely tight and cause significant MSK pathology. </a:t>
            </a:r>
            <a:endParaRPr sz="1600" b="0" i="0" u="none" strike="noStrike" cap="none" dirty="0">
              <a:solidFill>
                <a:srgbClr val="000000"/>
              </a:solidFill>
              <a:latin typeface="Arial"/>
              <a:ea typeface="Arial"/>
              <a:cs typeface="Arial"/>
              <a:sym typeface="Arial"/>
            </a:endParaRPr>
          </a:p>
          <a:p>
            <a:pPr marL="292100" marR="0" lvl="0" indent="-285750" algn="l" rtl="0">
              <a:lnSpc>
                <a:spcPct val="100000"/>
              </a:lnSpc>
              <a:spcBef>
                <a:spcPts val="800"/>
              </a:spcBef>
              <a:spcAft>
                <a:spcPts val="0"/>
              </a:spcAft>
              <a:buClr>
                <a:schemeClr val="accent1">
                  <a:lumMod val="60000"/>
                  <a:lumOff val="40000"/>
                </a:schemeClr>
              </a:buClr>
              <a:buSzPts val="1600"/>
              <a:buFont typeface="Wingdings" pitchFamily="2" charset="2"/>
              <a:buChar char="§"/>
            </a:pPr>
            <a:r>
              <a:rPr lang="en-US" sz="1600" b="0" i="0" u="none" strike="noStrike" cap="none" dirty="0">
                <a:solidFill>
                  <a:srgbClr val="FFFFFF"/>
                </a:solidFill>
                <a:latin typeface="Trebuchet MS"/>
                <a:ea typeface="Trebuchet MS"/>
                <a:cs typeface="Trebuchet MS"/>
                <a:sym typeface="Trebuchet MS"/>
              </a:rPr>
              <a:t>I developed the “Powers binder test” where I will place my hand with 4 fingers aligned under the </a:t>
            </a:r>
            <a:r>
              <a:rPr lang="en-US" sz="1600" b="0" i="0" u="none" strike="noStrike" cap="none" dirty="0" smtClean="0">
                <a:solidFill>
                  <a:srgbClr val="FFFFFF"/>
                </a:solidFill>
                <a:latin typeface="Trebuchet MS"/>
                <a:ea typeface="Trebuchet MS"/>
                <a:cs typeface="Trebuchet MS"/>
                <a:sym typeface="Trebuchet MS"/>
              </a:rPr>
              <a:t>axilla at around the 5</a:t>
            </a:r>
            <a:r>
              <a:rPr lang="en-US" sz="1600" b="0" i="0" u="none" strike="noStrike" cap="none" baseline="30000" dirty="0" smtClean="0">
                <a:solidFill>
                  <a:srgbClr val="FFFFFF"/>
                </a:solidFill>
                <a:latin typeface="Trebuchet MS"/>
                <a:ea typeface="Trebuchet MS"/>
                <a:cs typeface="Trebuchet MS"/>
                <a:sym typeface="Trebuchet MS"/>
              </a:rPr>
              <a:t>th</a:t>
            </a:r>
            <a:r>
              <a:rPr lang="en-US" sz="1600" b="0" i="0" u="none" strike="noStrike" cap="none" dirty="0" smtClean="0">
                <a:solidFill>
                  <a:srgbClr val="FFFFFF"/>
                </a:solidFill>
                <a:latin typeface="Trebuchet MS"/>
                <a:ea typeface="Trebuchet MS"/>
                <a:cs typeface="Trebuchet MS"/>
                <a:sym typeface="Trebuchet MS"/>
              </a:rPr>
              <a:t> to the 8</a:t>
            </a:r>
            <a:r>
              <a:rPr lang="en-US" sz="1600" b="0" i="0" u="none" strike="noStrike" cap="none" baseline="30000" dirty="0" smtClean="0">
                <a:solidFill>
                  <a:srgbClr val="FFFFFF"/>
                </a:solidFill>
                <a:latin typeface="Trebuchet MS"/>
                <a:ea typeface="Trebuchet MS"/>
                <a:cs typeface="Trebuchet MS"/>
                <a:sym typeface="Trebuchet MS"/>
              </a:rPr>
              <a:t>th</a:t>
            </a:r>
            <a:r>
              <a:rPr lang="en-US" sz="1600" b="0" i="0" u="none" strike="noStrike" cap="none" dirty="0" smtClean="0">
                <a:solidFill>
                  <a:srgbClr val="FFFFFF"/>
                </a:solidFill>
                <a:latin typeface="Trebuchet MS"/>
                <a:ea typeface="Trebuchet MS"/>
                <a:cs typeface="Trebuchet MS"/>
                <a:sym typeface="Trebuchet MS"/>
              </a:rPr>
              <a:t> ribs on the lateral aspect of the body. </a:t>
            </a:r>
            <a:r>
              <a:rPr lang="en-US" sz="1600" b="0" i="0" u="none" strike="noStrike" cap="none" dirty="0">
                <a:solidFill>
                  <a:srgbClr val="FFFFFF"/>
                </a:solidFill>
                <a:latin typeface="Trebuchet MS"/>
                <a:ea typeface="Trebuchet MS"/>
                <a:cs typeface="Trebuchet MS"/>
                <a:sym typeface="Trebuchet MS"/>
              </a:rPr>
              <a:t>If I can keep them aligned in a row, this binder is not too tight. If they collapse onto each other, it needs to be refitted. Invariably whenever a patient fails this test they also report chest pain, respiratory difficulties or other complications from wearing it.  </a:t>
            </a:r>
            <a:endParaRPr sz="1600" b="0" i="0" u="none" strike="noStrike" cap="none" dirty="0">
              <a:solidFill>
                <a:srgbClr val="000000"/>
              </a:solidFill>
              <a:latin typeface="Arial"/>
              <a:ea typeface="Arial"/>
              <a:cs typeface="Arial"/>
              <a:sym typeface="Arial"/>
            </a:endParaRPr>
          </a:p>
          <a:p>
            <a:pPr marL="292100" marR="0" lvl="0" indent="-285750" algn="l" rtl="0">
              <a:lnSpc>
                <a:spcPct val="100000"/>
              </a:lnSpc>
              <a:spcBef>
                <a:spcPts val="800"/>
              </a:spcBef>
              <a:spcAft>
                <a:spcPts val="0"/>
              </a:spcAft>
              <a:buClr>
                <a:schemeClr val="accent1">
                  <a:lumMod val="60000"/>
                  <a:lumOff val="40000"/>
                </a:schemeClr>
              </a:buClr>
              <a:buSzPts val="1600"/>
              <a:buFont typeface="Wingdings" pitchFamily="2" charset="2"/>
              <a:buChar char="§"/>
            </a:pPr>
            <a:r>
              <a:rPr lang="en-US" sz="1600" b="0" i="0" u="none" strike="noStrike" cap="none" dirty="0">
                <a:solidFill>
                  <a:srgbClr val="FFFFFF"/>
                </a:solidFill>
                <a:latin typeface="Trebuchet MS"/>
                <a:ea typeface="Trebuchet MS"/>
                <a:cs typeface="Trebuchet MS"/>
                <a:sym typeface="Trebuchet MS"/>
              </a:rPr>
              <a:t>Transgender Men will also “pack” wearing penile prostheses. This can literally be a sock, or something more complicated like a “Stand to Pee” or STP packer. Be sure to ask if they are being properly cleaned and cared for as they are placed directly against the external vagina and are notorious for causing UTI/Candidiasis/BV</a:t>
            </a:r>
            <a:endParaRPr sz="1600" b="0" i="0" u="none" strike="noStrike" cap="none" dirty="0">
              <a:solidFill>
                <a:srgbClr val="000000"/>
              </a:solidFill>
              <a:latin typeface="Arial"/>
              <a:ea typeface="Arial"/>
              <a:cs typeface="Arial"/>
              <a:sym typeface="Arial"/>
            </a:endParaRPr>
          </a:p>
          <a:p>
            <a:pPr marL="292100" marR="0" lvl="0" indent="-285750" algn="l" rtl="0">
              <a:lnSpc>
                <a:spcPct val="100000"/>
              </a:lnSpc>
              <a:spcBef>
                <a:spcPts val="800"/>
              </a:spcBef>
              <a:spcAft>
                <a:spcPts val="0"/>
              </a:spcAft>
              <a:buClr>
                <a:schemeClr val="accent1">
                  <a:lumMod val="60000"/>
                  <a:lumOff val="40000"/>
                </a:schemeClr>
              </a:buClr>
              <a:buSzPts val="1600"/>
              <a:buFont typeface="Wingdings" pitchFamily="2" charset="2"/>
              <a:buChar char="§"/>
            </a:pPr>
            <a:r>
              <a:rPr lang="en-US" sz="1600" b="0" i="0" u="none" strike="noStrike" cap="none" dirty="0">
                <a:solidFill>
                  <a:srgbClr val="FFFFFF"/>
                </a:solidFill>
                <a:latin typeface="Trebuchet MS"/>
                <a:ea typeface="Trebuchet MS"/>
                <a:cs typeface="Trebuchet MS"/>
                <a:sym typeface="Trebuchet MS"/>
              </a:rPr>
              <a:t>The most complicated form of STP is a 4-1 used for “Packing, pleasure, peeing and playing” which has internals to allow it to become erect as well as to urinate.</a:t>
            </a:r>
            <a:endParaRPr sz="1600" b="0" i="0" u="none" strike="noStrike" cap="none" dirty="0">
              <a:solidFill>
                <a:srgbClr val="FFFFFF"/>
              </a:solidFill>
              <a:latin typeface="Trebuchet MS"/>
              <a:ea typeface="Trebuchet MS"/>
              <a:cs typeface="Trebuchet MS"/>
              <a:sym typeface="Trebuchet MS"/>
            </a:endParaRPr>
          </a:p>
        </p:txBody>
      </p:sp>
      <p:pic>
        <p:nvPicPr>
          <p:cNvPr id="1078" name="Google Shape;1078;p97" descr="Image result for stp packer"/>
          <p:cNvPicPr preferRelativeResize="0"/>
          <p:nvPr/>
        </p:nvPicPr>
        <p:blipFill rotWithShape="1">
          <a:blip r:embed="rId3">
            <a:alphaModFix/>
          </a:blip>
          <a:srcRect/>
          <a:stretch/>
        </p:blipFill>
        <p:spPr>
          <a:xfrm>
            <a:off x="2555312" y="5278056"/>
            <a:ext cx="1495827" cy="1522044"/>
          </a:xfrm>
          <a:prstGeom prst="rect">
            <a:avLst/>
          </a:prstGeom>
          <a:noFill/>
          <a:ln>
            <a:noFill/>
          </a:ln>
        </p:spPr>
      </p:pic>
      <p:pic>
        <p:nvPicPr>
          <p:cNvPr id="1079" name="Google Shape;1079;p97"/>
          <p:cNvPicPr preferRelativeResize="0"/>
          <p:nvPr/>
        </p:nvPicPr>
        <p:blipFill rotWithShape="1">
          <a:blip r:embed="rId4">
            <a:alphaModFix/>
          </a:blip>
          <a:srcRect/>
          <a:stretch/>
        </p:blipFill>
        <p:spPr>
          <a:xfrm>
            <a:off x="4514126" y="5293687"/>
            <a:ext cx="2928337" cy="1506413"/>
          </a:xfrm>
          <a:prstGeom prst="rect">
            <a:avLst/>
          </a:prstGeom>
          <a:noFill/>
          <a:ln>
            <a:noFill/>
          </a:ln>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1083"/>
        <p:cNvGrpSpPr/>
        <p:nvPr/>
      </p:nvGrpSpPr>
      <p:grpSpPr>
        <a:xfrm>
          <a:off x="0" y="0"/>
          <a:ext cx="0" cy="0"/>
          <a:chOff x="0" y="0"/>
          <a:chExt cx="0" cy="0"/>
        </a:xfrm>
      </p:grpSpPr>
      <p:sp>
        <p:nvSpPr>
          <p:cNvPr id="1084" name="Google Shape;1084;p98"/>
          <p:cNvSpPr txBox="1"/>
          <p:nvPr/>
        </p:nvSpPr>
        <p:spPr>
          <a:xfrm>
            <a:off x="0" y="162825"/>
            <a:ext cx="9144000" cy="8568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FFFFFF"/>
              </a:buClr>
              <a:buSzPts val="1375"/>
              <a:buFont typeface="Quattrocento Sans"/>
              <a:buNone/>
            </a:pPr>
            <a:r>
              <a:rPr lang="en-US" sz="5000" b="0" i="0" u="none" strike="noStrike" cap="none">
                <a:solidFill>
                  <a:srgbClr val="FFFFFF"/>
                </a:solidFill>
                <a:latin typeface="Quattrocento Sans"/>
                <a:ea typeface="Quattrocento Sans"/>
                <a:cs typeface="Quattrocento Sans"/>
                <a:sym typeface="Quattrocento Sans"/>
              </a:rPr>
              <a:t>Clothing</a:t>
            </a:r>
            <a:endParaRPr sz="5000" b="0" i="0" u="none" strike="noStrike" cap="none">
              <a:solidFill>
                <a:srgbClr val="000000"/>
              </a:solidFill>
              <a:latin typeface="Arial"/>
              <a:ea typeface="Arial"/>
              <a:cs typeface="Arial"/>
              <a:sym typeface="Arial"/>
            </a:endParaRPr>
          </a:p>
        </p:txBody>
      </p:sp>
      <p:sp>
        <p:nvSpPr>
          <p:cNvPr id="1085" name="Google Shape;1085;p98"/>
          <p:cNvSpPr txBox="1"/>
          <p:nvPr/>
        </p:nvSpPr>
        <p:spPr>
          <a:xfrm>
            <a:off x="457200" y="1271575"/>
            <a:ext cx="8229600" cy="2167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FFFFFF"/>
              </a:buClr>
              <a:buSzPts val="425"/>
              <a:buFont typeface="Trebuchet MS"/>
              <a:buNone/>
            </a:pPr>
            <a:r>
              <a:rPr lang="en-US" sz="1700" b="0" i="0" u="none" strike="noStrike" cap="none">
                <a:solidFill>
                  <a:srgbClr val="FFFFFF"/>
                </a:solidFill>
                <a:latin typeface="Trebuchet MS"/>
                <a:ea typeface="Trebuchet MS"/>
                <a:cs typeface="Trebuchet MS"/>
                <a:sym typeface="Trebuchet MS"/>
              </a:rPr>
              <a:t>Transgender Women early in transition will sometimes wear “forms” which are silicone or other shaped forms which are worn under clothing to give their body a more feminine shape.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FFFFFF"/>
              </a:buClr>
              <a:buSzPts val="425"/>
              <a:buFont typeface="Trebuchet MS"/>
              <a:buNone/>
            </a:pPr>
            <a:r>
              <a:rPr lang="en-US" sz="1700" b="0" i="0" u="none" strike="noStrike" cap="none">
                <a:solidFill>
                  <a:srgbClr val="FFFFFF"/>
                </a:solidFill>
                <a:latin typeface="Trebuchet MS"/>
                <a:ea typeface="Trebuchet MS"/>
                <a:cs typeface="Trebuchet MS"/>
                <a:sym typeface="Trebuchet MS"/>
              </a:rPr>
              <a:t>Breast forms are often very exaggerated and large and therefore heavy. This can cause significant problems with back pain and other related MSK issues to to a constantly changing center of gravity when worn intermittently by the patient.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700"/>
              <a:buFont typeface="Arial"/>
              <a:buNone/>
            </a:pPr>
            <a:endParaRPr sz="1700" b="0" i="0" u="none" strike="noStrike" cap="none">
              <a:solidFill>
                <a:srgbClr val="FFFFFF"/>
              </a:solidFill>
              <a:latin typeface="Trebuchet MS"/>
              <a:ea typeface="Trebuchet MS"/>
              <a:cs typeface="Trebuchet MS"/>
              <a:sym typeface="Trebuchet MS"/>
            </a:endParaRPr>
          </a:p>
        </p:txBody>
      </p:sp>
      <p:pic>
        <p:nvPicPr>
          <p:cNvPr id="1086" name="Google Shape;1086;p98" descr="Image result for MTF breast form"/>
          <p:cNvPicPr preferRelativeResize="0"/>
          <p:nvPr/>
        </p:nvPicPr>
        <p:blipFill rotWithShape="1">
          <a:blip r:embed="rId3">
            <a:alphaModFix/>
          </a:blip>
          <a:srcRect/>
          <a:stretch/>
        </p:blipFill>
        <p:spPr>
          <a:xfrm>
            <a:off x="457200" y="3735975"/>
            <a:ext cx="4723706" cy="2657101"/>
          </a:xfrm>
          <a:prstGeom prst="rect">
            <a:avLst/>
          </a:prstGeom>
          <a:noFill/>
          <a:ln>
            <a:noFill/>
          </a:ln>
        </p:spPr>
      </p:pic>
      <p:pic>
        <p:nvPicPr>
          <p:cNvPr id="1087" name="Google Shape;1087;p98" descr="https://images-na.ssl-images-amazon.com/images/I/31sISUxT2lL._SX355_.jpg"/>
          <p:cNvPicPr preferRelativeResize="0"/>
          <p:nvPr/>
        </p:nvPicPr>
        <p:blipFill rotWithShape="1">
          <a:blip r:embed="rId4">
            <a:alphaModFix/>
          </a:blip>
          <a:srcRect/>
          <a:stretch/>
        </p:blipFill>
        <p:spPr>
          <a:xfrm>
            <a:off x="5377075" y="3735975"/>
            <a:ext cx="3309725" cy="2657100"/>
          </a:xfrm>
          <a:prstGeom prst="rect">
            <a:avLst/>
          </a:prstGeom>
          <a:noFill/>
          <a:ln>
            <a:noFill/>
          </a:ln>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1091"/>
        <p:cNvGrpSpPr/>
        <p:nvPr/>
      </p:nvGrpSpPr>
      <p:grpSpPr>
        <a:xfrm>
          <a:off x="0" y="0"/>
          <a:ext cx="0" cy="0"/>
          <a:chOff x="0" y="0"/>
          <a:chExt cx="0" cy="0"/>
        </a:xfrm>
      </p:grpSpPr>
      <p:sp>
        <p:nvSpPr>
          <p:cNvPr id="1092" name="Google Shape;1092;p99"/>
          <p:cNvSpPr txBox="1"/>
          <p:nvPr/>
        </p:nvSpPr>
        <p:spPr>
          <a:xfrm>
            <a:off x="1075972" y="4608636"/>
            <a:ext cx="6346208" cy="2324454"/>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2CBDD9"/>
              </a:buClr>
              <a:buSzPts val="2000"/>
              <a:buFont typeface="Arial"/>
              <a:buNone/>
            </a:pPr>
            <a:endParaRPr sz="2000" b="0" i="0" u="none" strike="noStrike" cap="none">
              <a:solidFill>
                <a:schemeClr val="lt1"/>
              </a:solidFill>
              <a:latin typeface="Trebuchet MS"/>
              <a:ea typeface="Trebuchet MS"/>
              <a:cs typeface="Trebuchet MS"/>
              <a:sym typeface="Trebuchet MS"/>
            </a:endParaRPr>
          </a:p>
          <a:p>
            <a:pPr marL="914400" marR="0" lvl="2" indent="0" algn="ctr" rtl="0">
              <a:lnSpc>
                <a:spcPct val="100000"/>
              </a:lnSpc>
              <a:spcBef>
                <a:spcPts val="600"/>
              </a:spcBef>
              <a:spcAft>
                <a:spcPts val="0"/>
              </a:spcAft>
              <a:buClr>
                <a:srgbClr val="FF0000"/>
              </a:buClr>
              <a:buSzPts val="400"/>
              <a:buFont typeface="Trebuchet MS"/>
              <a:buNone/>
            </a:pPr>
            <a:r>
              <a:rPr lang="en-US" sz="1600" b="1" i="1" u="none" strike="noStrike" cap="none">
                <a:solidFill>
                  <a:schemeClr val="accent1"/>
                </a:solidFill>
                <a:latin typeface="Trebuchet MS"/>
                <a:ea typeface="Trebuchet MS"/>
                <a:cs typeface="Trebuchet MS"/>
                <a:sym typeface="Trebuchet MS"/>
              </a:rPr>
              <a:t>TLDR: Being transgender isn’t a mental illness, but transgender people have mental illness more than the general population (as historically have many “second class citizens” or groups heavily discriminated against). Make sure you refer them to a welcoming provider. </a:t>
            </a:r>
            <a:endParaRPr sz="1400" b="0" i="0" u="none" strike="noStrike" cap="none">
              <a:solidFill>
                <a:schemeClr val="accent1"/>
              </a:solidFill>
              <a:latin typeface="Arial"/>
              <a:ea typeface="Arial"/>
              <a:cs typeface="Arial"/>
              <a:sym typeface="Arial"/>
            </a:endParaRPr>
          </a:p>
          <a:p>
            <a:pPr marL="0" marR="0" lvl="0" indent="0" algn="ctr" rtl="0">
              <a:lnSpc>
                <a:spcPct val="100000"/>
              </a:lnSpc>
              <a:spcBef>
                <a:spcPts val="0"/>
              </a:spcBef>
              <a:spcAft>
                <a:spcPts val="0"/>
              </a:spcAft>
              <a:buClr>
                <a:srgbClr val="FF0000"/>
              </a:buClr>
              <a:buSzPts val="1600"/>
              <a:buFont typeface="Arial"/>
              <a:buNone/>
            </a:pPr>
            <a:endParaRPr sz="1600" b="1" i="1" u="none" strike="noStrike" cap="none">
              <a:solidFill>
                <a:srgbClr val="D81624"/>
              </a:solidFill>
              <a:latin typeface="Trebuchet MS"/>
              <a:ea typeface="Trebuchet MS"/>
              <a:cs typeface="Trebuchet MS"/>
              <a:sym typeface="Trebuchet MS"/>
            </a:endParaRPr>
          </a:p>
        </p:txBody>
      </p:sp>
      <p:sp>
        <p:nvSpPr>
          <p:cNvPr id="1093" name="Google Shape;1093;p99"/>
          <p:cNvSpPr txBox="1"/>
          <p:nvPr/>
        </p:nvSpPr>
        <p:spPr>
          <a:xfrm>
            <a:off x="0" y="162825"/>
            <a:ext cx="9144000" cy="8118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FFFFFF"/>
              </a:buClr>
              <a:buSzPts val="1375"/>
              <a:buFont typeface="Quattrocento Sans"/>
              <a:buNone/>
            </a:pPr>
            <a:r>
              <a:rPr lang="en-US" sz="5000" b="0" i="0" u="none" strike="noStrike" cap="none">
                <a:solidFill>
                  <a:srgbClr val="FFFFFF"/>
                </a:solidFill>
                <a:latin typeface="Quattrocento Sans"/>
                <a:ea typeface="Quattrocento Sans"/>
                <a:cs typeface="Quattrocento Sans"/>
                <a:sym typeface="Quattrocento Sans"/>
              </a:rPr>
              <a:t>Mental Health	</a:t>
            </a:r>
            <a:endParaRPr sz="5000" b="0" i="0" u="none" strike="noStrike" cap="none">
              <a:solidFill>
                <a:srgbClr val="000000"/>
              </a:solidFill>
              <a:latin typeface="Arial"/>
              <a:ea typeface="Arial"/>
              <a:cs typeface="Arial"/>
              <a:sym typeface="Arial"/>
            </a:endParaRPr>
          </a:p>
        </p:txBody>
      </p:sp>
      <p:pic>
        <p:nvPicPr>
          <p:cNvPr id="1094" name="Google Shape;1094;p99" descr="Image result for mental health icons"/>
          <p:cNvPicPr preferRelativeResize="0"/>
          <p:nvPr/>
        </p:nvPicPr>
        <p:blipFill rotWithShape="1">
          <a:blip r:embed="rId3">
            <a:alphaModFix/>
          </a:blip>
          <a:srcRect/>
          <a:stretch/>
        </p:blipFill>
        <p:spPr>
          <a:xfrm>
            <a:off x="6187885" y="2268592"/>
            <a:ext cx="1577691" cy="1583326"/>
          </a:xfrm>
          <a:prstGeom prst="rect">
            <a:avLst/>
          </a:prstGeom>
          <a:noFill/>
          <a:ln>
            <a:noFill/>
          </a:ln>
        </p:spPr>
      </p:pic>
      <p:sp>
        <p:nvSpPr>
          <p:cNvPr id="1095" name="Google Shape;1095;p99"/>
          <p:cNvSpPr/>
          <p:nvPr/>
        </p:nvSpPr>
        <p:spPr>
          <a:xfrm>
            <a:off x="457208" y="2208924"/>
            <a:ext cx="5018100" cy="19389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rgbClr val="2CBDD9"/>
              </a:buClr>
              <a:buSzPts val="2000"/>
              <a:buFont typeface="Trebuchet MS"/>
              <a:buChar char="&gt;"/>
            </a:pPr>
            <a:r>
              <a:rPr lang="en-US" sz="2000" b="0" i="0" u="none" strike="noStrike" cap="none" dirty="0">
                <a:solidFill>
                  <a:schemeClr val="lt1"/>
                </a:solidFill>
                <a:latin typeface="Trebuchet MS"/>
                <a:ea typeface="Trebuchet MS"/>
                <a:cs typeface="Trebuchet MS"/>
                <a:sym typeface="Trebuchet MS"/>
              </a:rPr>
              <a:t>Screen for depression, anxiety, bipolar disorder or history of trauma. Refer, if needed, to a mental health provider who is capable of assessing and treating transgender people without denying their gender identity.</a:t>
            </a:r>
            <a:endParaRPr sz="1400" b="0" i="0" u="none" strike="noStrike" cap="none" dirty="0">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94"/>
                                        </p:tgtEl>
                                        <p:attrNameLst>
                                          <p:attrName>style.visibility</p:attrName>
                                        </p:attrNameLst>
                                      </p:cBhvr>
                                      <p:to>
                                        <p:strVal val="visible"/>
                                      </p:to>
                                    </p:set>
                                    <p:animEffect transition="in" filter="fade">
                                      <p:cBhvr>
                                        <p:cTn id="7" dur="1000"/>
                                        <p:tgtEl>
                                          <p:spTgt spid="10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1099"/>
        <p:cNvGrpSpPr/>
        <p:nvPr/>
      </p:nvGrpSpPr>
      <p:grpSpPr>
        <a:xfrm>
          <a:off x="0" y="0"/>
          <a:ext cx="0" cy="0"/>
          <a:chOff x="0" y="0"/>
          <a:chExt cx="0" cy="0"/>
        </a:xfrm>
      </p:grpSpPr>
      <p:sp>
        <p:nvSpPr>
          <p:cNvPr id="1100" name="Google Shape;1100;p100"/>
          <p:cNvSpPr txBox="1"/>
          <p:nvPr/>
        </p:nvSpPr>
        <p:spPr>
          <a:xfrm>
            <a:off x="457200" y="4291575"/>
            <a:ext cx="8229600" cy="1523100"/>
          </a:xfrm>
          <a:prstGeom prst="rect">
            <a:avLst/>
          </a:prstGeom>
          <a:noFill/>
          <a:ln>
            <a:noFill/>
          </a:ln>
        </p:spPr>
        <p:txBody>
          <a:bodyPr spcFirstLastPara="1" wrap="square" lIns="91425" tIns="91425" rIns="91425" bIns="91425" anchor="t" anchorCtr="0">
            <a:noAutofit/>
          </a:bodyPr>
          <a:lstStyle/>
          <a:p>
            <a:pPr marL="741362" marR="0" lvl="1" indent="-347662" algn="l" rtl="0">
              <a:lnSpc>
                <a:spcPct val="100000"/>
              </a:lnSpc>
              <a:spcBef>
                <a:spcPts val="600"/>
              </a:spcBef>
              <a:spcAft>
                <a:spcPts val="0"/>
              </a:spcAft>
              <a:buClr>
                <a:srgbClr val="C3F7D8"/>
              </a:buClr>
              <a:buSzPts val="1800"/>
              <a:buFont typeface="Noto Sans Symbols"/>
              <a:buChar char="▪"/>
            </a:pPr>
            <a:r>
              <a:rPr lang="en-US" sz="1800" b="0" i="0" u="none" strike="noStrike" cap="none">
                <a:solidFill>
                  <a:schemeClr val="lt1"/>
                </a:solidFill>
                <a:latin typeface="Trebuchet MS"/>
                <a:ea typeface="Trebuchet MS"/>
                <a:cs typeface="Trebuchet MS"/>
                <a:sym typeface="Trebuchet MS"/>
              </a:rPr>
              <a:t>Note that this may be applied to transmen at ages younger than typical starting age for osteoporosis prevention treatment due to the unknown effect of testosterone on bone density. (Grade B, C)</a:t>
            </a:r>
            <a:endParaRPr sz="1400" b="0" i="0" u="none" strike="noStrike" cap="none">
              <a:solidFill>
                <a:srgbClr val="000000"/>
              </a:solidFill>
              <a:latin typeface="Arial"/>
              <a:ea typeface="Arial"/>
              <a:cs typeface="Arial"/>
              <a:sym typeface="Arial"/>
            </a:endParaRPr>
          </a:p>
          <a:p>
            <a:pPr marL="393700" marR="0" lvl="1" indent="0" algn="l" rtl="0">
              <a:lnSpc>
                <a:spcPct val="100000"/>
              </a:lnSpc>
              <a:spcBef>
                <a:spcPts val="300"/>
              </a:spcBef>
              <a:spcAft>
                <a:spcPts val="0"/>
              </a:spcAft>
              <a:buClr>
                <a:srgbClr val="C3F7D8"/>
              </a:buClr>
              <a:buSzPts val="1800"/>
              <a:buFont typeface="Noto Sans Symbols"/>
              <a:buNone/>
            </a:pPr>
            <a:endParaRPr sz="1800" b="0" i="0" u="none" strike="noStrike" cap="none">
              <a:solidFill>
                <a:schemeClr val="lt1"/>
              </a:solidFill>
              <a:latin typeface="Trebuchet MS"/>
              <a:ea typeface="Trebuchet MS"/>
              <a:cs typeface="Trebuchet MS"/>
              <a:sym typeface="Trebuchet MS"/>
            </a:endParaRPr>
          </a:p>
        </p:txBody>
      </p:sp>
      <p:sp>
        <p:nvSpPr>
          <p:cNvPr id="1101" name="Google Shape;1101;p100"/>
          <p:cNvSpPr txBox="1"/>
          <p:nvPr/>
        </p:nvSpPr>
        <p:spPr>
          <a:xfrm>
            <a:off x="-25" y="162825"/>
            <a:ext cx="9144000" cy="1038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FFFFFF"/>
              </a:buClr>
              <a:buSzPts val="1375"/>
              <a:buFont typeface="Trebuchet MS"/>
              <a:buNone/>
            </a:pPr>
            <a:r>
              <a:rPr lang="en-US" sz="5000" b="0" i="0" u="none" strike="noStrike" cap="none">
                <a:solidFill>
                  <a:srgbClr val="FFFFFF"/>
                </a:solidFill>
                <a:latin typeface="Quattrocento Sans"/>
                <a:ea typeface="Quattrocento Sans"/>
                <a:cs typeface="Quattrocento Sans"/>
                <a:sym typeface="Quattrocento Sans"/>
              </a:rPr>
              <a:t>Musculoskeletal Health</a:t>
            </a:r>
            <a:endParaRPr sz="5000" b="0" i="0" u="none" strike="noStrike" cap="none">
              <a:solidFill>
                <a:srgbClr val="000000"/>
              </a:solidFill>
              <a:latin typeface="Arial"/>
              <a:ea typeface="Arial"/>
              <a:cs typeface="Arial"/>
              <a:sym typeface="Arial"/>
            </a:endParaRPr>
          </a:p>
        </p:txBody>
      </p:sp>
      <p:pic>
        <p:nvPicPr>
          <p:cNvPr id="1102" name="Google Shape;1102;p100" descr="Related image"/>
          <p:cNvPicPr preferRelativeResize="0"/>
          <p:nvPr/>
        </p:nvPicPr>
        <p:blipFill rotWithShape="1">
          <a:blip r:embed="rId3">
            <a:alphaModFix/>
          </a:blip>
          <a:srcRect/>
          <a:stretch/>
        </p:blipFill>
        <p:spPr>
          <a:xfrm>
            <a:off x="6797330" y="1904748"/>
            <a:ext cx="1595272" cy="1523169"/>
          </a:xfrm>
          <a:prstGeom prst="rect">
            <a:avLst/>
          </a:prstGeom>
          <a:noFill/>
          <a:ln>
            <a:noFill/>
          </a:ln>
        </p:spPr>
      </p:pic>
      <p:sp>
        <p:nvSpPr>
          <p:cNvPr id="1103" name="Google Shape;1103;p100"/>
          <p:cNvSpPr/>
          <p:nvPr/>
        </p:nvSpPr>
        <p:spPr>
          <a:xfrm>
            <a:off x="457200" y="1271576"/>
            <a:ext cx="5943600" cy="31866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rgbClr val="2CBDD9"/>
              </a:buClr>
              <a:buSzPts val="2000"/>
              <a:buFont typeface="Trebuchet MS"/>
              <a:buChar char="&gt;"/>
            </a:pPr>
            <a:r>
              <a:rPr lang="en-US" sz="2000" b="0" i="0" u="none" strike="noStrike" cap="none">
                <a:solidFill>
                  <a:schemeClr val="lt1"/>
                </a:solidFill>
                <a:latin typeface="Trebuchet MS"/>
                <a:ea typeface="Trebuchet MS"/>
                <a:cs typeface="Trebuchet MS"/>
                <a:sym typeface="Trebuchet MS"/>
              </a:rPr>
              <a:t>Transgender people who have not used cross-sex hormones require the same screening criteria as persons of their natal sex.</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1200"/>
              </a:spcBef>
              <a:spcAft>
                <a:spcPts val="0"/>
              </a:spcAft>
              <a:buClr>
                <a:srgbClr val="2CBDD9"/>
              </a:buClr>
              <a:buSzPts val="2000"/>
              <a:buFont typeface="Trebuchet MS"/>
              <a:buChar char="&gt;"/>
            </a:pPr>
            <a:r>
              <a:rPr lang="en-US" sz="2000" b="0" i="0" u="none" strike="noStrike" cap="none">
                <a:solidFill>
                  <a:schemeClr val="lt1"/>
                </a:solidFill>
                <a:latin typeface="Trebuchet MS"/>
                <a:ea typeface="Trebuchet MS"/>
                <a:cs typeface="Trebuchet MS"/>
                <a:sym typeface="Trebuchet MS"/>
              </a:rPr>
              <a:t>All trans patients who take cross-sex hormones and/or have had or anticipate gonadectomy are recommended to take supplemental calcium and vitamin D in accordance with current osteoporosis prevention guidelines to help maintain bone density. </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600"/>
              </a:spcBef>
              <a:spcAft>
                <a:spcPts val="0"/>
              </a:spcAft>
              <a:buClr>
                <a:srgbClr val="2CBDD9"/>
              </a:buClr>
              <a:buSzPts val="2000"/>
              <a:buFont typeface="Trebuchet MS"/>
              <a:buNone/>
            </a:pPr>
            <a:endParaRPr sz="2000" b="0" i="0" u="none" strike="noStrike" cap="none">
              <a:solidFill>
                <a:schemeClr val="lt1"/>
              </a:solidFill>
              <a:latin typeface="Trebuchet MS"/>
              <a:ea typeface="Trebuchet MS"/>
              <a:cs typeface="Trebuchet MS"/>
              <a:sym typeface="Trebuchet MS"/>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1107"/>
        <p:cNvGrpSpPr/>
        <p:nvPr/>
      </p:nvGrpSpPr>
      <p:grpSpPr>
        <a:xfrm>
          <a:off x="0" y="0"/>
          <a:ext cx="0" cy="0"/>
          <a:chOff x="0" y="0"/>
          <a:chExt cx="0" cy="0"/>
        </a:xfrm>
      </p:grpSpPr>
      <p:sp>
        <p:nvSpPr>
          <p:cNvPr id="1108" name="Google Shape;1108;p101"/>
          <p:cNvSpPr txBox="1"/>
          <p:nvPr/>
        </p:nvSpPr>
        <p:spPr>
          <a:xfrm>
            <a:off x="0" y="162825"/>
            <a:ext cx="9144000" cy="895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FFFFFF"/>
              </a:buClr>
              <a:buSzPts val="1250"/>
              <a:buFont typeface="Trebuchet MS"/>
              <a:buNone/>
            </a:pPr>
            <a:r>
              <a:rPr lang="en-US" sz="5000" b="0" i="0" u="none" strike="noStrike" cap="none">
                <a:solidFill>
                  <a:srgbClr val="FFFFFF"/>
                </a:solidFill>
                <a:latin typeface="Quattrocento Sans"/>
                <a:ea typeface="Quattrocento Sans"/>
                <a:cs typeface="Quattrocento Sans"/>
                <a:sym typeface="Quattrocento Sans"/>
              </a:rPr>
              <a:t>Musculoskeletal Health</a:t>
            </a:r>
            <a:endParaRPr sz="1400" b="0" i="0" u="none" strike="noStrike" cap="none">
              <a:solidFill>
                <a:srgbClr val="000000"/>
              </a:solidFill>
              <a:latin typeface="Arial"/>
              <a:ea typeface="Arial"/>
              <a:cs typeface="Arial"/>
              <a:sym typeface="Arial"/>
            </a:endParaRPr>
          </a:p>
        </p:txBody>
      </p:sp>
      <p:sp>
        <p:nvSpPr>
          <p:cNvPr id="1109" name="Google Shape;1109;p101"/>
          <p:cNvSpPr txBox="1"/>
          <p:nvPr/>
        </p:nvSpPr>
        <p:spPr>
          <a:xfrm>
            <a:off x="1099350" y="5772937"/>
            <a:ext cx="6945300" cy="831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FF0000"/>
              </a:buClr>
              <a:buSzPts val="500"/>
              <a:buFont typeface="Arial"/>
              <a:buNone/>
            </a:pPr>
            <a:r>
              <a:rPr lang="en-US" sz="2000" b="1" i="1" u="none" strike="noStrike" cap="none">
                <a:solidFill>
                  <a:schemeClr val="accent1"/>
                </a:solidFill>
                <a:latin typeface="Trebuchet MS"/>
                <a:ea typeface="Trebuchet MS"/>
                <a:cs typeface="Trebuchet MS"/>
                <a:sym typeface="Trebuchet MS"/>
              </a:rPr>
              <a:t>TLDR: Got estrogen? Need D and Calcium. </a:t>
            </a:r>
            <a:endParaRPr sz="1400" b="0" i="0" u="none" strike="noStrike" cap="none">
              <a:solidFill>
                <a:schemeClr val="accent1"/>
              </a:solidFill>
              <a:latin typeface="Arial"/>
              <a:ea typeface="Arial"/>
              <a:cs typeface="Arial"/>
              <a:sym typeface="Arial"/>
            </a:endParaRPr>
          </a:p>
          <a:p>
            <a:pPr marL="0" marR="0" lvl="0" indent="0" algn="ctr" rtl="0">
              <a:lnSpc>
                <a:spcPct val="100000"/>
              </a:lnSpc>
              <a:spcBef>
                <a:spcPts val="0"/>
              </a:spcBef>
              <a:spcAft>
                <a:spcPts val="0"/>
              </a:spcAft>
              <a:buClr>
                <a:srgbClr val="FF0000"/>
              </a:buClr>
              <a:buSzPts val="500"/>
              <a:buFont typeface="Arial"/>
              <a:buNone/>
            </a:pPr>
            <a:r>
              <a:rPr lang="en-US" sz="2000" b="1" i="1" u="none" strike="noStrike" cap="none">
                <a:solidFill>
                  <a:schemeClr val="accent1"/>
                </a:solidFill>
                <a:latin typeface="Trebuchet MS"/>
                <a:ea typeface="Trebuchet MS"/>
                <a:cs typeface="Trebuchet MS"/>
                <a:sym typeface="Trebuchet MS"/>
              </a:rPr>
              <a:t>Got Testosterone? Stretch and bulk gradually!</a:t>
            </a:r>
            <a:endParaRPr sz="1400" b="0" i="0" u="none" strike="noStrike" cap="none">
              <a:solidFill>
                <a:schemeClr val="accent1"/>
              </a:solidFill>
              <a:latin typeface="Arial"/>
              <a:ea typeface="Arial"/>
              <a:cs typeface="Arial"/>
              <a:sym typeface="Arial"/>
            </a:endParaRPr>
          </a:p>
        </p:txBody>
      </p:sp>
      <p:sp>
        <p:nvSpPr>
          <p:cNvPr id="1110" name="Google Shape;1110;p101"/>
          <p:cNvSpPr txBox="1"/>
          <p:nvPr/>
        </p:nvSpPr>
        <p:spPr>
          <a:xfrm>
            <a:off x="457200" y="1042975"/>
            <a:ext cx="8374800" cy="4400400"/>
          </a:xfrm>
          <a:prstGeom prst="rect">
            <a:avLst/>
          </a:prstGeom>
          <a:noFill/>
          <a:ln>
            <a:noFill/>
          </a:ln>
        </p:spPr>
        <p:txBody>
          <a:bodyPr spcFirstLastPara="1" wrap="square" lIns="91425" tIns="91425" rIns="91425" bIns="91425" anchor="t" anchorCtr="0">
            <a:noAutofit/>
          </a:bodyPr>
          <a:lstStyle/>
          <a:p>
            <a:pPr marL="342900" marR="0" lvl="0" indent="-342900" algn="l" rtl="0">
              <a:lnSpc>
                <a:spcPct val="100000"/>
              </a:lnSpc>
              <a:spcBef>
                <a:spcPts val="0"/>
              </a:spcBef>
              <a:spcAft>
                <a:spcPts val="0"/>
              </a:spcAft>
              <a:buClr>
                <a:srgbClr val="2CBDD9"/>
              </a:buClr>
              <a:buSzPts val="1800"/>
              <a:buFont typeface="Wingdings" pitchFamily="2" charset="2"/>
              <a:buChar char="§"/>
            </a:pPr>
            <a:r>
              <a:rPr lang="en-US" sz="1800" b="0" i="1" u="none" strike="noStrike" cap="none" dirty="0" err="1">
                <a:solidFill>
                  <a:schemeClr val="lt1"/>
                </a:solidFill>
                <a:latin typeface="Trebuchet MS"/>
                <a:ea typeface="Trebuchet MS"/>
                <a:cs typeface="Trebuchet MS"/>
                <a:sym typeface="Trebuchet MS"/>
              </a:rPr>
              <a:t>Transwomen</a:t>
            </a:r>
            <a:r>
              <a:rPr lang="en-US" sz="1800" b="0" i="1" u="none" strike="noStrike" cap="none" dirty="0">
                <a:solidFill>
                  <a:schemeClr val="lt1"/>
                </a:solidFill>
                <a:latin typeface="Trebuchet MS"/>
                <a:ea typeface="Trebuchet MS"/>
                <a:cs typeface="Trebuchet MS"/>
                <a:sym typeface="Trebuchet MS"/>
              </a:rPr>
              <a:t> currently taking estrogen</a:t>
            </a:r>
            <a:r>
              <a:rPr lang="en-US" sz="1800" b="0" i="0" u="none" strike="noStrike" cap="none" dirty="0">
                <a:solidFill>
                  <a:schemeClr val="lt1"/>
                </a:solidFill>
                <a:latin typeface="Trebuchet MS"/>
                <a:ea typeface="Trebuchet MS"/>
                <a:cs typeface="Trebuchet MS"/>
                <a:sym typeface="Trebuchet MS"/>
              </a:rPr>
              <a:t>: Exercise may help maintain muscle tone.</a:t>
            </a:r>
            <a:endParaRPr dirty="0"/>
          </a:p>
          <a:p>
            <a:pPr marL="342900" marR="0" lvl="0" indent="-317500" algn="l" rtl="0">
              <a:lnSpc>
                <a:spcPct val="100000"/>
              </a:lnSpc>
              <a:spcBef>
                <a:spcPts val="0"/>
              </a:spcBef>
              <a:spcAft>
                <a:spcPts val="0"/>
              </a:spcAft>
              <a:buSzPts val="1400"/>
              <a:buFont typeface="Wingdings" pitchFamily="2" charset="2"/>
              <a:buChar char="§"/>
            </a:pPr>
            <a:endParaRPr dirty="0"/>
          </a:p>
          <a:p>
            <a:pPr marL="342900" marR="0" lvl="0" indent="-342900" algn="l" rtl="0">
              <a:lnSpc>
                <a:spcPct val="100000"/>
              </a:lnSpc>
              <a:spcBef>
                <a:spcPts val="600"/>
              </a:spcBef>
              <a:spcAft>
                <a:spcPts val="0"/>
              </a:spcAft>
              <a:buClr>
                <a:srgbClr val="2CBDD9"/>
              </a:buClr>
              <a:buSzPts val="1800"/>
              <a:buFont typeface="Wingdings" pitchFamily="2" charset="2"/>
              <a:buChar char="§"/>
            </a:pPr>
            <a:r>
              <a:rPr lang="en-US" sz="1800" b="0" i="1" u="none" strike="noStrike" cap="none" dirty="0" err="1">
                <a:solidFill>
                  <a:schemeClr val="lt1"/>
                </a:solidFill>
                <a:latin typeface="Trebuchet MS"/>
                <a:ea typeface="Trebuchet MS"/>
                <a:cs typeface="Trebuchet MS"/>
                <a:sym typeface="Trebuchet MS"/>
              </a:rPr>
              <a:t>Transwomen</a:t>
            </a:r>
            <a:r>
              <a:rPr lang="en-US" sz="1800" b="0" i="1" u="none" strike="noStrike" cap="none" dirty="0">
                <a:solidFill>
                  <a:schemeClr val="lt1"/>
                </a:solidFill>
                <a:latin typeface="Trebuchet MS"/>
                <a:ea typeface="Trebuchet MS"/>
                <a:cs typeface="Trebuchet MS"/>
                <a:sym typeface="Trebuchet MS"/>
              </a:rPr>
              <a:t>, pre-orchiectomy, regardless of hormone use:</a:t>
            </a:r>
            <a:r>
              <a:rPr lang="en-US" sz="1800" b="0" i="0" u="none" strike="noStrike" cap="none" dirty="0">
                <a:solidFill>
                  <a:schemeClr val="lt1"/>
                </a:solidFill>
                <a:latin typeface="Trebuchet MS"/>
                <a:ea typeface="Trebuchet MS"/>
                <a:cs typeface="Trebuchet MS"/>
                <a:sym typeface="Trebuchet MS"/>
              </a:rPr>
              <a:t> To prevent osteoporosis, recommend calcium and vitamin D supplementation.</a:t>
            </a:r>
            <a:endParaRPr sz="1400" b="0" i="0" u="none" strike="noStrike" cap="none" dirty="0">
              <a:solidFill>
                <a:srgbClr val="000000"/>
              </a:solidFill>
              <a:latin typeface="Arial"/>
              <a:ea typeface="Arial"/>
              <a:cs typeface="Arial"/>
              <a:sym typeface="Arial"/>
            </a:endParaRPr>
          </a:p>
          <a:p>
            <a:pPr marL="742950" marR="0" lvl="0" indent="-285750" algn="l" rtl="0">
              <a:lnSpc>
                <a:spcPct val="100000"/>
              </a:lnSpc>
              <a:spcBef>
                <a:spcPts val="600"/>
              </a:spcBef>
              <a:spcAft>
                <a:spcPts val="0"/>
              </a:spcAft>
              <a:buFont typeface="Wingdings" pitchFamily="2" charset="2"/>
              <a:buChar char="§"/>
            </a:pPr>
            <a:endParaRPr sz="1800" dirty="0">
              <a:solidFill>
                <a:schemeClr val="lt1"/>
              </a:solidFill>
              <a:latin typeface="Trebuchet MS"/>
              <a:ea typeface="Trebuchet MS"/>
              <a:cs typeface="Trebuchet MS"/>
              <a:sym typeface="Trebuchet MS"/>
            </a:endParaRPr>
          </a:p>
          <a:p>
            <a:pPr marL="342900" marR="0" lvl="0" indent="-342900" algn="l" rtl="0">
              <a:lnSpc>
                <a:spcPct val="100000"/>
              </a:lnSpc>
              <a:spcBef>
                <a:spcPts val="600"/>
              </a:spcBef>
              <a:spcAft>
                <a:spcPts val="0"/>
              </a:spcAft>
              <a:buClr>
                <a:srgbClr val="2CBDD9"/>
              </a:buClr>
              <a:buSzPts val="1800"/>
              <a:buFont typeface="Wingdings" pitchFamily="2" charset="2"/>
              <a:buChar char="§"/>
            </a:pPr>
            <a:r>
              <a:rPr lang="en-US" sz="1800" b="0" i="1" u="none" strike="noStrike" cap="none" dirty="0" err="1">
                <a:solidFill>
                  <a:schemeClr val="lt1"/>
                </a:solidFill>
                <a:latin typeface="Trebuchet MS"/>
                <a:ea typeface="Trebuchet MS"/>
                <a:cs typeface="Trebuchet MS"/>
                <a:sym typeface="Trebuchet MS"/>
              </a:rPr>
              <a:t>Transwomen</a:t>
            </a:r>
            <a:r>
              <a:rPr lang="en-US" sz="1800" b="0" i="1" u="none" strike="noStrike" cap="none" dirty="0">
                <a:solidFill>
                  <a:schemeClr val="lt1"/>
                </a:solidFill>
                <a:latin typeface="Trebuchet MS"/>
                <a:ea typeface="Trebuchet MS"/>
                <a:cs typeface="Trebuchet MS"/>
                <a:sym typeface="Trebuchet MS"/>
              </a:rPr>
              <a:t>, post-orchiectomy:</a:t>
            </a:r>
            <a:r>
              <a:rPr lang="en-US" sz="1800" b="0" i="0" u="none" strike="noStrike" cap="none" dirty="0">
                <a:solidFill>
                  <a:schemeClr val="lt1"/>
                </a:solidFill>
                <a:latin typeface="Trebuchet MS"/>
                <a:ea typeface="Trebuchet MS"/>
                <a:cs typeface="Trebuchet MS"/>
                <a:sym typeface="Trebuchet MS"/>
              </a:rPr>
              <a:t> To prevent osteoporosis either maintain estrogen therapy or consider combination of calcium/vitamin D supplementation and bisphosphonate; consider bone density screening for </a:t>
            </a:r>
            <a:r>
              <a:rPr lang="en-US" sz="1800" b="0" i="0" u="none" strike="noStrike" cap="none" dirty="0" err="1">
                <a:solidFill>
                  <a:schemeClr val="lt1"/>
                </a:solidFill>
                <a:latin typeface="Trebuchet MS"/>
                <a:ea typeface="Trebuchet MS"/>
                <a:cs typeface="Trebuchet MS"/>
                <a:sym typeface="Trebuchet MS"/>
              </a:rPr>
              <a:t>agonadal</a:t>
            </a:r>
            <a:r>
              <a:rPr lang="en-US" sz="1800" b="0" i="0" u="none" strike="noStrike" cap="none" dirty="0">
                <a:solidFill>
                  <a:schemeClr val="lt1"/>
                </a:solidFill>
                <a:latin typeface="Trebuchet MS"/>
                <a:ea typeface="Trebuchet MS"/>
                <a:cs typeface="Trebuchet MS"/>
                <a:sym typeface="Trebuchet MS"/>
              </a:rPr>
              <a:t> patients who have been off estrogen for over 5 years. (Grade A, B, C)</a:t>
            </a:r>
            <a:endParaRPr sz="1400" b="0" i="0" u="none" strike="noStrike" cap="none" dirty="0">
              <a:solidFill>
                <a:srgbClr val="000000"/>
              </a:solidFill>
              <a:latin typeface="Arial"/>
              <a:ea typeface="Arial"/>
              <a:cs typeface="Arial"/>
              <a:sym typeface="Arial"/>
            </a:endParaRPr>
          </a:p>
          <a:p>
            <a:pPr marL="342900" marR="0" lvl="0" indent="-342900" algn="l" rtl="0">
              <a:lnSpc>
                <a:spcPct val="100000"/>
              </a:lnSpc>
              <a:spcBef>
                <a:spcPts val="600"/>
              </a:spcBef>
              <a:spcAft>
                <a:spcPts val="0"/>
              </a:spcAft>
              <a:buClr>
                <a:srgbClr val="2CBDD9"/>
              </a:buClr>
              <a:buSzPts val="1800"/>
              <a:buFont typeface="Wingdings" pitchFamily="2" charset="2"/>
              <a:buChar char="§"/>
            </a:pPr>
            <a:endParaRPr sz="1800" b="0" i="0" u="none" strike="noStrike" cap="none" dirty="0">
              <a:solidFill>
                <a:schemeClr val="lt1"/>
              </a:solidFill>
              <a:latin typeface="Trebuchet MS"/>
              <a:ea typeface="Trebuchet MS"/>
              <a:cs typeface="Trebuchet MS"/>
              <a:sym typeface="Trebuchet MS"/>
            </a:endParaRPr>
          </a:p>
          <a:p>
            <a:pPr marL="342900" marR="0" lvl="0" indent="-342900" algn="l" rtl="0">
              <a:lnSpc>
                <a:spcPct val="100000"/>
              </a:lnSpc>
              <a:spcBef>
                <a:spcPts val="600"/>
              </a:spcBef>
              <a:spcAft>
                <a:spcPts val="0"/>
              </a:spcAft>
              <a:buClr>
                <a:srgbClr val="2CBDD9"/>
              </a:buClr>
              <a:buSzPts val="1800"/>
              <a:buFont typeface="Wingdings" pitchFamily="2" charset="2"/>
              <a:buChar char="§"/>
            </a:pPr>
            <a:r>
              <a:rPr lang="en-US" sz="1800" b="0" i="1" u="none" strike="noStrike" cap="none" dirty="0" err="1">
                <a:solidFill>
                  <a:schemeClr val="lt1"/>
                </a:solidFill>
                <a:latin typeface="Trebuchet MS"/>
                <a:ea typeface="Trebuchet MS"/>
                <a:cs typeface="Trebuchet MS"/>
                <a:sym typeface="Trebuchet MS"/>
              </a:rPr>
              <a:t>Transmen</a:t>
            </a:r>
            <a:r>
              <a:rPr lang="en-US" sz="1800" b="0" i="1" u="none" strike="noStrike" cap="none" dirty="0">
                <a:solidFill>
                  <a:schemeClr val="lt1"/>
                </a:solidFill>
                <a:latin typeface="Trebuchet MS"/>
                <a:ea typeface="Trebuchet MS"/>
                <a:cs typeface="Trebuchet MS"/>
                <a:sym typeface="Trebuchet MS"/>
              </a:rPr>
              <a:t> currently taking testosterone: </a:t>
            </a:r>
            <a:r>
              <a:rPr lang="en-US" sz="1800" b="0" i="0" u="none" strike="noStrike" cap="none" dirty="0">
                <a:solidFill>
                  <a:schemeClr val="lt1"/>
                </a:solidFill>
                <a:latin typeface="Trebuchet MS"/>
                <a:ea typeface="Trebuchet MS"/>
                <a:cs typeface="Trebuchet MS"/>
                <a:sym typeface="Trebuchet MS"/>
              </a:rPr>
              <a:t>To avoid tendon rupture in </a:t>
            </a:r>
            <a:r>
              <a:rPr lang="en-US" sz="1800" b="0" i="0" u="none" strike="noStrike" cap="none" dirty="0" err="1">
                <a:solidFill>
                  <a:schemeClr val="lt1"/>
                </a:solidFill>
                <a:latin typeface="Trebuchet MS"/>
                <a:ea typeface="Trebuchet MS"/>
                <a:cs typeface="Trebuchet MS"/>
                <a:sym typeface="Trebuchet MS"/>
              </a:rPr>
              <a:t>transmen</a:t>
            </a:r>
            <a:r>
              <a:rPr lang="en-US" sz="1800" b="0" i="0" u="none" strike="noStrike" cap="none" dirty="0">
                <a:solidFill>
                  <a:schemeClr val="lt1"/>
                </a:solidFill>
                <a:latin typeface="Trebuchet MS"/>
                <a:ea typeface="Trebuchet MS"/>
                <a:cs typeface="Trebuchet MS"/>
                <a:sym typeface="Trebuchet MS"/>
              </a:rPr>
              <a:t> involved in strength training, increase weight load gradually, with an emphasis on repetitions rather than weight. Emphasize stretching.</a:t>
            </a:r>
            <a:endParaRPr sz="1400" b="0" i="0" u="none" strike="noStrike" cap="none" dirty="0">
              <a:solidFill>
                <a:srgbClr val="000000"/>
              </a:solidFill>
              <a:latin typeface="Arial"/>
              <a:ea typeface="Arial"/>
              <a:cs typeface="Arial"/>
              <a:sym typeface="Arial"/>
            </a:endParaRPr>
          </a:p>
          <a:p>
            <a:pPr marL="342900" marR="0" lvl="0" indent="-342900" algn="l" rtl="0">
              <a:lnSpc>
                <a:spcPct val="100000"/>
              </a:lnSpc>
              <a:spcBef>
                <a:spcPts val="600"/>
              </a:spcBef>
              <a:spcAft>
                <a:spcPts val="0"/>
              </a:spcAft>
              <a:buClr>
                <a:srgbClr val="2CBDD9"/>
              </a:buClr>
              <a:buSzPts val="1800"/>
              <a:buFont typeface="Wingdings" pitchFamily="2" charset="2"/>
              <a:buChar char="§"/>
            </a:pPr>
            <a:endParaRPr sz="1800" b="0" i="0" u="none" strike="noStrike" cap="none" dirty="0">
              <a:solidFill>
                <a:schemeClr val="lt1"/>
              </a:solidFill>
              <a:latin typeface="Trebuchet MS"/>
              <a:ea typeface="Trebuchet MS"/>
              <a:cs typeface="Trebuchet MS"/>
              <a:sym typeface="Trebuchet M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10"/>
          <p:cNvSpPr txBox="1"/>
          <p:nvPr/>
        </p:nvSpPr>
        <p:spPr>
          <a:xfrm>
            <a:off x="0" y="163250"/>
            <a:ext cx="9144000" cy="999900"/>
          </a:xfrm>
          <a:prstGeom prst="rect">
            <a:avLst/>
          </a:prstGeom>
          <a:noFill/>
          <a:ln>
            <a:noFill/>
          </a:ln>
        </p:spPr>
        <p:txBody>
          <a:bodyPr spcFirstLastPara="1" wrap="square" lIns="91425" tIns="45700" rIns="91425" bIns="45700" anchor="t" anchorCtr="0">
            <a:noAutofit/>
          </a:bodyPr>
          <a:lstStyle/>
          <a:p>
            <a:pPr marL="457200" marR="0" lvl="1" indent="0" algn="ctr" rtl="0">
              <a:lnSpc>
                <a:spcPct val="100000"/>
              </a:lnSpc>
              <a:spcBef>
                <a:spcPts val="0"/>
              </a:spcBef>
              <a:spcAft>
                <a:spcPts val="0"/>
              </a:spcAft>
              <a:buClr>
                <a:srgbClr val="FFFFFF"/>
              </a:buClr>
              <a:buSzPts val="1375"/>
              <a:buFont typeface="Trebuchet MS"/>
              <a:buNone/>
            </a:pPr>
            <a:r>
              <a:rPr lang="en-US" sz="5000" i="0" u="none" strike="noStrike" cap="none">
                <a:solidFill>
                  <a:srgbClr val="FFFFFF"/>
                </a:solidFill>
                <a:latin typeface="Quattrocento Sans"/>
                <a:ea typeface="Quattrocento Sans"/>
                <a:cs typeface="Quattrocento Sans"/>
                <a:sym typeface="Quattrocento Sans"/>
              </a:rPr>
              <a:t>So Why Do I Do It?</a:t>
            </a:r>
            <a:r>
              <a:rPr lang="en-US" sz="5000" b="0" i="0" u="none" strike="noStrike" cap="none">
                <a:solidFill>
                  <a:srgbClr val="FFFFFF"/>
                </a:solidFill>
                <a:latin typeface="Quattrocento Sans"/>
                <a:ea typeface="Quattrocento Sans"/>
                <a:cs typeface="Quattrocento Sans"/>
                <a:sym typeface="Quattrocento Sans"/>
              </a:rPr>
              <a:t> </a:t>
            </a:r>
            <a:endParaRPr sz="5000" b="0" i="0" u="none" strike="noStrike" cap="none">
              <a:solidFill>
                <a:srgbClr val="000000"/>
              </a:solidFill>
              <a:latin typeface="Arial"/>
              <a:ea typeface="Arial"/>
              <a:cs typeface="Arial"/>
              <a:sym typeface="Arial"/>
            </a:endParaRPr>
          </a:p>
        </p:txBody>
      </p:sp>
      <p:sp>
        <p:nvSpPr>
          <p:cNvPr id="236" name="Google Shape;236;p10"/>
          <p:cNvSpPr txBox="1"/>
          <p:nvPr/>
        </p:nvSpPr>
        <p:spPr>
          <a:xfrm>
            <a:off x="457200" y="1271575"/>
            <a:ext cx="8229600" cy="4367400"/>
          </a:xfrm>
          <a:prstGeom prst="rect">
            <a:avLst/>
          </a:prstGeom>
          <a:noFill/>
          <a:ln>
            <a:noFill/>
          </a:ln>
        </p:spPr>
        <p:txBody>
          <a:bodyPr spcFirstLastPara="1" wrap="square" lIns="91425" tIns="45700" rIns="91425" bIns="45700" anchor="t" anchorCtr="0">
            <a:noAutofit/>
          </a:bodyPr>
          <a:lstStyle/>
          <a:p>
            <a:pPr marL="457200" marR="0" lvl="0" indent="-457200" algn="l" rtl="0">
              <a:lnSpc>
                <a:spcPct val="100000"/>
              </a:lnSpc>
              <a:spcBef>
                <a:spcPts val="0"/>
              </a:spcBef>
              <a:spcAft>
                <a:spcPts val="0"/>
              </a:spcAft>
              <a:buClr>
                <a:srgbClr val="2CBDD9"/>
              </a:buClr>
              <a:buSzPts val="3000"/>
              <a:buFont typeface="Arial"/>
              <a:buChar char="&gt;"/>
            </a:pPr>
            <a:r>
              <a:rPr lang="en-US" sz="3000" b="0" i="0" u="none" strike="noStrike" cap="none">
                <a:solidFill>
                  <a:schemeClr val="lt1"/>
                </a:solidFill>
                <a:latin typeface="Trebuchet MS"/>
                <a:ea typeface="Trebuchet MS"/>
                <a:cs typeface="Trebuchet MS"/>
                <a:sym typeface="Trebuchet MS"/>
              </a:rPr>
              <a:t>Ethics – Autonomy</a:t>
            </a:r>
            <a:br>
              <a:rPr lang="en-US" sz="3000" b="0" i="0" u="none" strike="noStrike" cap="none">
                <a:solidFill>
                  <a:schemeClr val="lt1"/>
                </a:solidFill>
                <a:latin typeface="Trebuchet MS"/>
                <a:ea typeface="Trebuchet MS"/>
                <a:cs typeface="Trebuchet MS"/>
                <a:sym typeface="Trebuchet MS"/>
              </a:rPr>
            </a:br>
            <a:endParaRPr sz="3000" b="0" i="0" u="none" strike="noStrike" cap="none">
              <a:solidFill>
                <a:schemeClr val="lt1"/>
              </a:solidFill>
              <a:latin typeface="Trebuchet MS"/>
              <a:ea typeface="Trebuchet MS"/>
              <a:cs typeface="Trebuchet MS"/>
              <a:sym typeface="Trebuchet MS"/>
            </a:endParaRPr>
          </a:p>
          <a:p>
            <a:pPr marL="457200" marR="0" lvl="0" indent="-457200" algn="l" rtl="0">
              <a:lnSpc>
                <a:spcPct val="100000"/>
              </a:lnSpc>
              <a:spcBef>
                <a:spcPts val="0"/>
              </a:spcBef>
              <a:spcAft>
                <a:spcPts val="0"/>
              </a:spcAft>
              <a:buClr>
                <a:srgbClr val="2CBDD9"/>
              </a:buClr>
              <a:buSzPts val="3000"/>
              <a:buFont typeface="Arial"/>
              <a:buChar char="&gt;"/>
            </a:pPr>
            <a:r>
              <a:rPr lang="en-US" sz="3000" b="0" i="0" u="none" strike="noStrike" cap="none">
                <a:solidFill>
                  <a:schemeClr val="lt1"/>
                </a:solidFill>
                <a:latin typeface="Trebuchet MS"/>
                <a:ea typeface="Trebuchet MS"/>
                <a:cs typeface="Trebuchet MS"/>
                <a:sym typeface="Trebuchet MS"/>
              </a:rPr>
              <a:t>Suicidality (41% attempt suicide by age 30) Risk is reduced by more than half with hormone therapy</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chemeClr val="lt1"/>
              </a:solidFill>
              <a:latin typeface="Arial"/>
              <a:ea typeface="Arial"/>
              <a:cs typeface="Arial"/>
              <a:sym typeface="Arial"/>
            </a:endParaRPr>
          </a:p>
          <a:p>
            <a:pPr marL="0" marR="0" lvl="0" indent="0" algn="r" rtl="0">
              <a:lnSpc>
                <a:spcPct val="140000"/>
              </a:lnSpc>
              <a:spcBef>
                <a:spcPts val="1200"/>
              </a:spcBef>
              <a:spcAft>
                <a:spcPts val="0"/>
              </a:spcAft>
              <a:buClr>
                <a:srgbClr val="000000"/>
              </a:buClr>
              <a:buSzPts val="350"/>
              <a:buFont typeface="Arial"/>
              <a:buNone/>
            </a:pPr>
            <a:r>
              <a:rPr lang="en-US" sz="1400" b="1" i="0" u="none" strike="noStrike" cap="none">
                <a:solidFill>
                  <a:srgbClr val="FFFFFF"/>
                </a:solidFill>
                <a:latin typeface="Calibri"/>
                <a:ea typeface="Calibri"/>
                <a:cs typeface="Calibri"/>
                <a:sym typeface="Calibri"/>
              </a:rPr>
              <a:t>Intervenable factors associated with suicide risk in transgender persons: a respondent driven sampling study in Ontario, Canada</a:t>
            </a:r>
            <a:endParaRPr sz="1400" i="0" u="none" strike="noStrike" cap="none">
              <a:solidFill>
                <a:srgbClr val="000000"/>
              </a:solidFill>
              <a:latin typeface="Calibri"/>
              <a:ea typeface="Calibri"/>
              <a:cs typeface="Calibri"/>
              <a:sym typeface="Calibri"/>
            </a:endParaRPr>
          </a:p>
          <a:p>
            <a:pPr marL="0" marR="0" lvl="0" indent="0" algn="r" rtl="0">
              <a:lnSpc>
                <a:spcPct val="115000"/>
              </a:lnSpc>
              <a:spcBef>
                <a:spcPts val="900"/>
              </a:spcBef>
              <a:spcAft>
                <a:spcPts val="0"/>
              </a:spcAft>
              <a:buClr>
                <a:srgbClr val="000000"/>
              </a:buClr>
              <a:buSzPts val="350"/>
              <a:buFont typeface="Arial"/>
              <a:buNone/>
            </a:pPr>
            <a:r>
              <a:rPr lang="en-US" sz="1400" i="1" u="none" strike="noStrike" cap="none">
                <a:solidFill>
                  <a:srgbClr val="FFFFFF"/>
                </a:solidFill>
                <a:latin typeface="Calibri"/>
                <a:ea typeface="Calibri"/>
                <a:cs typeface="Calibri"/>
                <a:sym typeface="Calibri"/>
              </a:rPr>
              <a:t>BMC Public Health, 2015</a:t>
            </a:r>
            <a:endParaRPr sz="1400" i="1" u="none" strike="noStrike" cap="none">
              <a:solidFill>
                <a:srgbClr val="000000"/>
              </a:solidFill>
              <a:latin typeface="Calibri"/>
              <a:ea typeface="Calibri"/>
              <a:cs typeface="Calibri"/>
              <a:sym typeface="Calibri"/>
            </a:endParaRPr>
          </a:p>
          <a:p>
            <a:pPr marL="0" marR="0" lvl="0" indent="0" algn="l" rtl="0">
              <a:lnSpc>
                <a:spcPct val="100000"/>
              </a:lnSpc>
              <a:spcBef>
                <a:spcPts val="300"/>
              </a:spcBef>
              <a:spcAft>
                <a:spcPts val="0"/>
              </a:spcAft>
              <a:buClr>
                <a:schemeClr val="lt1"/>
              </a:buClr>
              <a:buSzPts val="800"/>
              <a:buFont typeface="Arial"/>
              <a:buNone/>
            </a:pPr>
            <a:r>
              <a:rPr lang="en-US" sz="3200" b="0" i="0" u="none" strike="noStrike" cap="none">
                <a:solidFill>
                  <a:schemeClr val="lt1"/>
                </a:solidFill>
                <a:latin typeface="Arial"/>
                <a:ea typeface="Arial"/>
                <a:cs typeface="Arial"/>
                <a:sym typeface="Arial"/>
              </a:rPr>
              <a:t/>
            </a:r>
            <a:br>
              <a:rPr lang="en-US" sz="3200" b="0" i="0" u="none" strike="noStrike" cap="none">
                <a:solidFill>
                  <a:schemeClr val="lt1"/>
                </a:solidFill>
                <a:latin typeface="Arial"/>
                <a:ea typeface="Arial"/>
                <a:cs typeface="Arial"/>
                <a:sym typeface="Arial"/>
              </a:rPr>
            </a:br>
            <a:endParaRPr sz="32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chemeClr val="lt1"/>
              </a:solidFill>
              <a:latin typeface="Arial"/>
              <a:ea typeface="Arial"/>
              <a:cs typeface="Arial"/>
              <a:sym typeface="Arial"/>
            </a:endParaRPr>
          </a:p>
        </p:txBody>
      </p:sp>
    </p:spTree>
  </p:cSld>
  <p:clrMapOvr>
    <a:masterClrMapping/>
  </p:clrMapOvr>
  <p:transition spd="med">
    <p:fade/>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1114"/>
        <p:cNvGrpSpPr/>
        <p:nvPr/>
      </p:nvGrpSpPr>
      <p:grpSpPr>
        <a:xfrm>
          <a:off x="0" y="0"/>
          <a:ext cx="0" cy="0"/>
          <a:chOff x="0" y="0"/>
          <a:chExt cx="0" cy="0"/>
        </a:xfrm>
      </p:grpSpPr>
      <p:sp>
        <p:nvSpPr>
          <p:cNvPr id="1115" name="Google Shape;1115;p102"/>
          <p:cNvSpPr txBox="1"/>
          <p:nvPr/>
        </p:nvSpPr>
        <p:spPr>
          <a:xfrm>
            <a:off x="0" y="162824"/>
            <a:ext cx="9144000" cy="829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FFFFFF"/>
              </a:buClr>
              <a:buSzPts val="1375"/>
              <a:buFont typeface="Trebuchet MS"/>
              <a:buNone/>
            </a:pPr>
            <a:r>
              <a:rPr lang="en-US" sz="5000" b="0" i="0" u="none" strike="noStrike" cap="none">
                <a:solidFill>
                  <a:srgbClr val="FFFFFF"/>
                </a:solidFill>
                <a:latin typeface="Quattrocento Sans"/>
                <a:ea typeface="Quattrocento Sans"/>
                <a:cs typeface="Quattrocento Sans"/>
                <a:sym typeface="Quattrocento Sans"/>
              </a:rPr>
              <a:t>Musculoskeletal Health</a:t>
            </a:r>
            <a:endParaRPr sz="5000" b="0" i="0" u="none" strike="noStrike" cap="none">
              <a:solidFill>
                <a:srgbClr val="000000"/>
              </a:solidFill>
              <a:latin typeface="Arial"/>
              <a:ea typeface="Arial"/>
              <a:cs typeface="Arial"/>
              <a:sym typeface="Arial"/>
            </a:endParaRPr>
          </a:p>
        </p:txBody>
      </p:sp>
      <p:sp>
        <p:nvSpPr>
          <p:cNvPr id="1116" name="Google Shape;1116;p102"/>
          <p:cNvSpPr txBox="1"/>
          <p:nvPr/>
        </p:nvSpPr>
        <p:spPr>
          <a:xfrm>
            <a:off x="457200" y="1271575"/>
            <a:ext cx="8229600" cy="5287800"/>
          </a:xfrm>
          <a:prstGeom prst="rect">
            <a:avLst/>
          </a:prstGeom>
          <a:noFill/>
          <a:ln>
            <a:noFill/>
          </a:ln>
        </p:spPr>
        <p:txBody>
          <a:bodyPr spcFirstLastPara="1" wrap="square" lIns="91425" tIns="91425" rIns="91425" bIns="91425" anchor="t" anchorCtr="0">
            <a:noAutofit/>
          </a:bodyPr>
          <a:lstStyle/>
          <a:p>
            <a:pPr marL="342900" marR="0" lvl="0" indent="-342900" algn="l" rtl="0">
              <a:lnSpc>
                <a:spcPct val="100000"/>
              </a:lnSpc>
              <a:spcBef>
                <a:spcPts val="0"/>
              </a:spcBef>
              <a:spcAft>
                <a:spcPts val="0"/>
              </a:spcAft>
              <a:buClr>
                <a:srgbClr val="2CBDD9"/>
              </a:buClr>
              <a:buSzPts val="1800"/>
              <a:buFont typeface="Trebuchet MS"/>
              <a:buChar char="&gt;"/>
            </a:pPr>
            <a:r>
              <a:rPr lang="en-US" sz="1800" b="0" i="1" u="none" strike="noStrike" cap="none" dirty="0" err="1">
                <a:solidFill>
                  <a:schemeClr val="lt1"/>
                </a:solidFill>
                <a:latin typeface="Trebuchet MS"/>
                <a:ea typeface="Trebuchet MS"/>
                <a:cs typeface="Trebuchet MS"/>
                <a:sym typeface="Trebuchet MS"/>
              </a:rPr>
              <a:t>Transmen</a:t>
            </a:r>
            <a:r>
              <a:rPr lang="en-US" sz="1800" b="0" i="1" u="none" strike="noStrike" cap="none" dirty="0">
                <a:solidFill>
                  <a:schemeClr val="lt1"/>
                </a:solidFill>
                <a:latin typeface="Trebuchet MS"/>
                <a:ea typeface="Trebuchet MS"/>
                <a:cs typeface="Trebuchet MS"/>
                <a:sym typeface="Trebuchet MS"/>
              </a:rPr>
              <a:t> taking testosterone &gt; 5-10 years, no oophorectomy:</a:t>
            </a:r>
            <a:r>
              <a:rPr lang="en-US" sz="1800" b="0" i="0" u="none" strike="noStrike" cap="none" dirty="0">
                <a:solidFill>
                  <a:schemeClr val="lt1"/>
                </a:solidFill>
                <a:latin typeface="Trebuchet MS"/>
                <a:ea typeface="Trebuchet MS"/>
                <a:cs typeface="Trebuchet MS"/>
                <a:sym typeface="Trebuchet MS"/>
              </a:rPr>
              <a:t> To prevent osteoporosis, consider bone density screening if over age 50, earlier if additional risk factors are present</a:t>
            </a:r>
            <a:endParaRPr sz="1400" b="0" i="0" u="none" strike="noStrike" cap="none" dirty="0">
              <a:solidFill>
                <a:srgbClr val="000000"/>
              </a:solidFill>
              <a:latin typeface="Arial"/>
              <a:ea typeface="Arial"/>
              <a:cs typeface="Arial"/>
              <a:sym typeface="Arial"/>
            </a:endParaRPr>
          </a:p>
          <a:p>
            <a:pPr marL="741362" marR="0" lvl="1" indent="-347662" algn="l" rtl="0">
              <a:lnSpc>
                <a:spcPct val="100000"/>
              </a:lnSpc>
              <a:spcBef>
                <a:spcPts val="600"/>
              </a:spcBef>
              <a:spcAft>
                <a:spcPts val="0"/>
              </a:spcAft>
              <a:buClr>
                <a:srgbClr val="C3F7D8"/>
              </a:buClr>
              <a:buSzPts val="1700"/>
              <a:buFont typeface="Noto Sans Symbols"/>
              <a:buChar char="▪"/>
            </a:pPr>
            <a:r>
              <a:rPr lang="en-US" sz="1700" b="0" i="0" u="none" strike="noStrike" cap="none" dirty="0">
                <a:solidFill>
                  <a:schemeClr val="lt1"/>
                </a:solidFill>
                <a:latin typeface="Trebuchet MS"/>
                <a:ea typeface="Trebuchet MS"/>
                <a:cs typeface="Trebuchet MS"/>
                <a:sym typeface="Trebuchet MS"/>
              </a:rPr>
              <a:t>The recommend supplemental calcium and vitamin D in accordance with current osteoporosis prevention guidelines to help maintain bone density.</a:t>
            </a:r>
            <a:endParaRPr sz="1400" b="0" i="0" u="none" strike="noStrike" cap="none" dirty="0">
              <a:solidFill>
                <a:srgbClr val="000000"/>
              </a:solidFill>
              <a:latin typeface="Arial"/>
              <a:ea typeface="Arial"/>
              <a:cs typeface="Arial"/>
              <a:sym typeface="Arial"/>
            </a:endParaRPr>
          </a:p>
          <a:p>
            <a:pPr marL="741362" marR="0" lvl="1" indent="-347662" algn="l" rtl="0">
              <a:lnSpc>
                <a:spcPct val="100000"/>
              </a:lnSpc>
              <a:spcBef>
                <a:spcPts val="300"/>
              </a:spcBef>
              <a:spcAft>
                <a:spcPts val="0"/>
              </a:spcAft>
              <a:buClr>
                <a:srgbClr val="C3F7D8"/>
              </a:buClr>
              <a:buSzPts val="1700"/>
              <a:buFont typeface="Noto Sans Symbols"/>
              <a:buNone/>
            </a:pPr>
            <a:endParaRPr sz="1700" b="0" i="0" u="none" strike="noStrike" cap="none" dirty="0">
              <a:solidFill>
                <a:schemeClr val="lt1"/>
              </a:solidFill>
              <a:latin typeface="Trebuchet MS"/>
              <a:ea typeface="Trebuchet MS"/>
              <a:cs typeface="Trebuchet MS"/>
              <a:sym typeface="Trebuchet MS"/>
            </a:endParaRPr>
          </a:p>
          <a:p>
            <a:pPr marL="342900" marR="0" lvl="0" indent="-342900" algn="l" rtl="0">
              <a:lnSpc>
                <a:spcPct val="100000"/>
              </a:lnSpc>
              <a:spcBef>
                <a:spcPts val="300"/>
              </a:spcBef>
              <a:spcAft>
                <a:spcPts val="0"/>
              </a:spcAft>
              <a:buClr>
                <a:srgbClr val="2CBDD9"/>
              </a:buClr>
              <a:buSzPts val="1800"/>
              <a:buFont typeface="Trebuchet MS"/>
              <a:buChar char="&gt;"/>
            </a:pPr>
            <a:r>
              <a:rPr lang="en-US" sz="1800" b="0" i="1" u="none" strike="noStrike" cap="none" dirty="0" err="1">
                <a:solidFill>
                  <a:schemeClr val="lt1"/>
                </a:solidFill>
                <a:latin typeface="Trebuchet MS"/>
                <a:ea typeface="Trebuchet MS"/>
                <a:cs typeface="Trebuchet MS"/>
                <a:sym typeface="Trebuchet MS"/>
              </a:rPr>
              <a:t>Transmen</a:t>
            </a:r>
            <a:r>
              <a:rPr lang="en-US" sz="1800" b="0" i="1" u="none" strike="noStrike" cap="none" dirty="0">
                <a:solidFill>
                  <a:schemeClr val="lt1"/>
                </a:solidFill>
                <a:latin typeface="Trebuchet MS"/>
                <a:ea typeface="Trebuchet MS"/>
                <a:cs typeface="Trebuchet MS"/>
                <a:sym typeface="Trebuchet MS"/>
              </a:rPr>
              <a:t>, past or present testosterone use, post-oophorectomy (or total hysterectomy):</a:t>
            </a:r>
            <a:r>
              <a:rPr lang="en-US" sz="1800" b="0" i="0" u="none" strike="noStrike" cap="none" dirty="0">
                <a:solidFill>
                  <a:schemeClr val="lt1"/>
                </a:solidFill>
                <a:latin typeface="Trebuchet MS"/>
                <a:ea typeface="Trebuchet MS"/>
                <a:cs typeface="Trebuchet MS"/>
                <a:sym typeface="Trebuchet MS"/>
              </a:rPr>
              <a:t> </a:t>
            </a:r>
            <a:r>
              <a:rPr lang="en-US" sz="1800" dirty="0">
                <a:solidFill>
                  <a:schemeClr val="lt1"/>
                </a:solidFill>
                <a:latin typeface="Trebuchet MS"/>
                <a:ea typeface="Trebuchet MS"/>
                <a:cs typeface="Trebuchet MS"/>
                <a:sym typeface="Trebuchet MS"/>
              </a:rPr>
              <a:t>C</a:t>
            </a:r>
            <a:r>
              <a:rPr lang="en-US" sz="1800" b="0" i="0" u="none" strike="noStrike" cap="none" dirty="0">
                <a:solidFill>
                  <a:schemeClr val="lt1"/>
                </a:solidFill>
                <a:latin typeface="Trebuchet MS"/>
                <a:ea typeface="Trebuchet MS"/>
                <a:cs typeface="Trebuchet MS"/>
                <a:sym typeface="Trebuchet MS"/>
              </a:rPr>
              <a:t>ontinue testosterone therapy to reduce risk of bone density loss; if contraindications to testosterone therapy, consider bisphosphonate. Consider bone density screening if over age 60 and taking testosterone for less than 5-10 years</a:t>
            </a:r>
            <a:endParaRPr sz="1400" b="0" i="0" u="none" strike="noStrike" cap="none" dirty="0">
              <a:solidFill>
                <a:srgbClr val="000000"/>
              </a:solidFill>
              <a:latin typeface="Arial"/>
              <a:ea typeface="Arial"/>
              <a:cs typeface="Arial"/>
              <a:sym typeface="Arial"/>
            </a:endParaRPr>
          </a:p>
          <a:p>
            <a:pPr marL="741362" marR="0" lvl="1" indent="-347662" algn="l" rtl="0">
              <a:lnSpc>
                <a:spcPct val="100000"/>
              </a:lnSpc>
              <a:spcBef>
                <a:spcPts val="600"/>
              </a:spcBef>
              <a:spcAft>
                <a:spcPts val="0"/>
              </a:spcAft>
              <a:buClr>
                <a:srgbClr val="C3F7D8"/>
              </a:buClr>
              <a:buSzPts val="1700"/>
              <a:buFont typeface="Noto Sans Symbols"/>
              <a:buChar char="▪"/>
            </a:pPr>
            <a:r>
              <a:rPr lang="en-US" sz="1700" b="0" i="0" u="none" strike="noStrike" cap="none" dirty="0">
                <a:solidFill>
                  <a:schemeClr val="lt1"/>
                </a:solidFill>
                <a:latin typeface="Trebuchet MS"/>
                <a:ea typeface="Trebuchet MS"/>
                <a:cs typeface="Trebuchet MS"/>
                <a:sym typeface="Trebuchet MS"/>
              </a:rPr>
              <a:t>If taking testosterone for over 5-10 years, consider at age 50+, earlier if additional risk factors for osteoporosis; recommend supplemental calcium and vitamin D in accordance with current osteoporosis prevention guidelines to help maintain bone density. Note that this may be applied to </a:t>
            </a:r>
            <a:r>
              <a:rPr lang="en-US" sz="1700" b="0" i="0" u="none" strike="noStrike" cap="none" dirty="0" err="1">
                <a:solidFill>
                  <a:schemeClr val="lt1"/>
                </a:solidFill>
                <a:latin typeface="Trebuchet MS"/>
                <a:ea typeface="Trebuchet MS"/>
                <a:cs typeface="Trebuchet MS"/>
                <a:sym typeface="Trebuchet MS"/>
              </a:rPr>
              <a:t>transmen</a:t>
            </a:r>
            <a:r>
              <a:rPr lang="en-US" sz="1700" b="0" i="0" u="none" strike="noStrike" cap="none" dirty="0">
                <a:solidFill>
                  <a:schemeClr val="lt1"/>
                </a:solidFill>
                <a:latin typeface="Trebuchet MS"/>
                <a:ea typeface="Trebuchet MS"/>
                <a:cs typeface="Trebuchet MS"/>
                <a:sym typeface="Trebuchet MS"/>
              </a:rPr>
              <a:t> at ages younger than typical starting age for osteoporosis prevention treatment due to the unknown effect of testosterone on bone density. (Grade A, B, C)</a:t>
            </a:r>
            <a:endParaRPr sz="1400" b="0" i="0" u="none" strike="noStrike" cap="none" dirty="0">
              <a:solidFill>
                <a:srgbClr val="000000"/>
              </a:solidFill>
              <a:latin typeface="Arial"/>
              <a:ea typeface="Arial"/>
              <a:cs typeface="Arial"/>
              <a:sym typeface="Arial"/>
            </a:endParaRPr>
          </a:p>
          <a:p>
            <a:pPr marL="741362" marR="0" lvl="1" indent="-347662" algn="l" rtl="0">
              <a:lnSpc>
                <a:spcPct val="100000"/>
              </a:lnSpc>
              <a:spcBef>
                <a:spcPts val="300"/>
              </a:spcBef>
              <a:spcAft>
                <a:spcPts val="0"/>
              </a:spcAft>
              <a:buClr>
                <a:srgbClr val="C3F7D8"/>
              </a:buClr>
              <a:buSzPts val="1700"/>
              <a:buFont typeface="Noto Sans Symbols"/>
              <a:buNone/>
            </a:pPr>
            <a:endParaRPr sz="1700" b="0" i="0" u="none" strike="noStrike" cap="none" dirty="0">
              <a:solidFill>
                <a:schemeClr val="lt1"/>
              </a:solidFill>
              <a:latin typeface="Trebuchet MS"/>
              <a:ea typeface="Trebuchet MS"/>
              <a:cs typeface="Trebuchet MS"/>
              <a:sym typeface="Trebuchet MS"/>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1120"/>
        <p:cNvGrpSpPr/>
        <p:nvPr/>
      </p:nvGrpSpPr>
      <p:grpSpPr>
        <a:xfrm>
          <a:off x="0" y="0"/>
          <a:ext cx="0" cy="0"/>
          <a:chOff x="0" y="0"/>
          <a:chExt cx="0" cy="0"/>
        </a:xfrm>
      </p:grpSpPr>
      <p:sp>
        <p:nvSpPr>
          <p:cNvPr id="1121" name="Google Shape;1121;p103"/>
          <p:cNvSpPr txBox="1"/>
          <p:nvPr/>
        </p:nvSpPr>
        <p:spPr>
          <a:xfrm>
            <a:off x="0" y="162825"/>
            <a:ext cx="9144000" cy="891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FFFFFF"/>
              </a:buClr>
              <a:buSzPts val="1375"/>
              <a:buFont typeface="Trebuchet MS"/>
              <a:buNone/>
            </a:pPr>
            <a:r>
              <a:rPr lang="en-US" sz="5000" b="0" i="0" u="none" strike="noStrike" cap="none">
                <a:solidFill>
                  <a:srgbClr val="FFFFFF"/>
                </a:solidFill>
                <a:latin typeface="Quattrocento Sans"/>
                <a:ea typeface="Quattrocento Sans"/>
                <a:cs typeface="Quattrocento Sans"/>
                <a:sym typeface="Quattrocento Sans"/>
              </a:rPr>
              <a:t>Pulmonary Screening</a:t>
            </a:r>
            <a:endParaRPr sz="5000" b="0" i="0" u="none" strike="noStrike" cap="none">
              <a:solidFill>
                <a:srgbClr val="000000"/>
              </a:solidFill>
              <a:latin typeface="Arial"/>
              <a:ea typeface="Arial"/>
              <a:cs typeface="Arial"/>
              <a:sym typeface="Arial"/>
            </a:endParaRPr>
          </a:p>
        </p:txBody>
      </p:sp>
      <p:sp>
        <p:nvSpPr>
          <p:cNvPr id="1122" name="Google Shape;1122;p103"/>
          <p:cNvSpPr txBox="1"/>
          <p:nvPr/>
        </p:nvSpPr>
        <p:spPr>
          <a:xfrm>
            <a:off x="457200" y="1500175"/>
            <a:ext cx="8229600" cy="4636500"/>
          </a:xfrm>
          <a:prstGeom prst="rect">
            <a:avLst/>
          </a:prstGeom>
          <a:noFill/>
          <a:ln>
            <a:noFill/>
          </a:ln>
        </p:spPr>
        <p:txBody>
          <a:bodyPr spcFirstLastPara="1" wrap="square" lIns="91425" tIns="91425" rIns="91425" bIns="91425" anchor="t" anchorCtr="0">
            <a:noAutofit/>
          </a:bodyPr>
          <a:lstStyle/>
          <a:p>
            <a:pPr marL="368300" marR="0" lvl="0" indent="-342900" algn="l" rtl="0">
              <a:lnSpc>
                <a:spcPct val="100000"/>
              </a:lnSpc>
              <a:spcBef>
                <a:spcPts val="0"/>
              </a:spcBef>
              <a:spcAft>
                <a:spcPts val="0"/>
              </a:spcAft>
              <a:buClr>
                <a:srgbClr val="2CBDD9"/>
              </a:buClr>
              <a:buSzPts val="2400"/>
              <a:buFont typeface="Wingdings" pitchFamily="2" charset="2"/>
              <a:buChar char="§"/>
            </a:pPr>
            <a:r>
              <a:rPr lang="en-US" sz="2400" b="0" i="0" u="none" strike="noStrike" cap="none" dirty="0">
                <a:solidFill>
                  <a:schemeClr val="lt1"/>
                </a:solidFill>
                <a:latin typeface="Trebuchet MS"/>
                <a:ea typeface="Trebuchet MS"/>
                <a:cs typeface="Trebuchet MS"/>
                <a:sym typeface="Trebuchet MS"/>
              </a:rPr>
              <a:t>Screen for asthma, COPD, Tuberculosis</a:t>
            </a:r>
            <a:endParaRPr sz="2400" b="0" i="0" u="none" strike="noStrike" cap="none" dirty="0">
              <a:solidFill>
                <a:srgbClr val="000000"/>
              </a:solidFill>
              <a:latin typeface="Arial"/>
              <a:ea typeface="Arial"/>
              <a:cs typeface="Arial"/>
              <a:sym typeface="Arial"/>
            </a:endParaRPr>
          </a:p>
          <a:p>
            <a:pPr marL="342900" marR="0" lvl="0" indent="-342900" algn="l" rtl="0">
              <a:lnSpc>
                <a:spcPct val="100000"/>
              </a:lnSpc>
              <a:spcBef>
                <a:spcPts val="600"/>
              </a:spcBef>
              <a:spcAft>
                <a:spcPts val="0"/>
              </a:spcAft>
              <a:buClr>
                <a:srgbClr val="2CBDD9"/>
              </a:buClr>
              <a:buSzPts val="2800"/>
              <a:buFont typeface="Wingdings" pitchFamily="2" charset="2"/>
              <a:buChar char="§"/>
            </a:pPr>
            <a:endParaRPr sz="2400" b="0" i="0" u="none" strike="noStrike" cap="none" dirty="0">
              <a:solidFill>
                <a:schemeClr val="lt1"/>
              </a:solidFill>
              <a:latin typeface="Trebuchet MS"/>
              <a:ea typeface="Trebuchet MS"/>
              <a:cs typeface="Trebuchet MS"/>
              <a:sym typeface="Trebuchet MS"/>
            </a:endParaRPr>
          </a:p>
          <a:p>
            <a:pPr marL="368300" marR="0" lvl="0" indent="-342900" algn="l" rtl="0">
              <a:lnSpc>
                <a:spcPct val="100000"/>
              </a:lnSpc>
              <a:spcBef>
                <a:spcPts val="600"/>
              </a:spcBef>
              <a:spcAft>
                <a:spcPts val="0"/>
              </a:spcAft>
              <a:buClr>
                <a:srgbClr val="2CBDD9"/>
              </a:buClr>
              <a:buSzPts val="2400"/>
              <a:buFont typeface="Wingdings" pitchFamily="2" charset="2"/>
              <a:buChar char="§"/>
            </a:pPr>
            <a:r>
              <a:rPr lang="en-US" sz="2400" b="0" i="0" u="none" strike="noStrike" cap="none" dirty="0">
                <a:solidFill>
                  <a:schemeClr val="lt1"/>
                </a:solidFill>
                <a:latin typeface="Trebuchet MS"/>
                <a:ea typeface="Trebuchet MS"/>
                <a:cs typeface="Trebuchet MS"/>
                <a:sym typeface="Trebuchet MS"/>
              </a:rPr>
              <a:t>Encourage smoking cessation</a:t>
            </a:r>
            <a:endParaRPr sz="2400" b="0" i="0" u="none" strike="noStrike" cap="none" dirty="0">
              <a:solidFill>
                <a:srgbClr val="000000"/>
              </a:solidFill>
              <a:latin typeface="Arial"/>
              <a:ea typeface="Arial"/>
              <a:cs typeface="Arial"/>
              <a:sym typeface="Arial"/>
            </a:endParaRPr>
          </a:p>
          <a:p>
            <a:pPr marL="342900" marR="0" lvl="0" indent="-342900" algn="l" rtl="0">
              <a:lnSpc>
                <a:spcPct val="100000"/>
              </a:lnSpc>
              <a:spcBef>
                <a:spcPts val="600"/>
              </a:spcBef>
              <a:spcAft>
                <a:spcPts val="0"/>
              </a:spcAft>
              <a:buClr>
                <a:srgbClr val="2CBDD9"/>
              </a:buClr>
              <a:buSzPts val="2800"/>
              <a:buFont typeface="Wingdings" pitchFamily="2" charset="2"/>
              <a:buChar char="§"/>
            </a:pPr>
            <a:endParaRPr sz="2400" b="0" i="0" u="none" strike="noStrike" cap="none" dirty="0">
              <a:solidFill>
                <a:schemeClr val="lt1"/>
              </a:solidFill>
              <a:latin typeface="Trebuchet MS"/>
              <a:ea typeface="Trebuchet MS"/>
              <a:cs typeface="Trebuchet MS"/>
              <a:sym typeface="Trebuchet MS"/>
            </a:endParaRPr>
          </a:p>
          <a:p>
            <a:pPr marL="368300" marR="0" lvl="0" indent="-342900" algn="l" rtl="0">
              <a:lnSpc>
                <a:spcPct val="100000"/>
              </a:lnSpc>
              <a:spcBef>
                <a:spcPts val="600"/>
              </a:spcBef>
              <a:spcAft>
                <a:spcPts val="0"/>
              </a:spcAft>
              <a:buClr>
                <a:srgbClr val="2CBDD9"/>
              </a:buClr>
              <a:buSzPts val="2400"/>
              <a:buFont typeface="Wingdings" pitchFamily="2" charset="2"/>
              <a:buChar char="§"/>
            </a:pPr>
            <a:r>
              <a:rPr lang="en-US" sz="2400" b="0" i="0" u="none" strike="noStrike" cap="none" dirty="0">
                <a:solidFill>
                  <a:schemeClr val="lt1"/>
                </a:solidFill>
                <a:latin typeface="Trebuchet MS"/>
                <a:ea typeface="Trebuchet MS"/>
                <a:cs typeface="Trebuchet MS"/>
                <a:sym typeface="Trebuchet MS"/>
              </a:rPr>
              <a:t>Low dose CT scan for lung cancer </a:t>
            </a:r>
            <a:r>
              <a:rPr lang="en-US" sz="2400" b="0" i="0" u="none" strike="noStrike" cap="none" dirty="0" smtClean="0">
                <a:solidFill>
                  <a:schemeClr val="lt1"/>
                </a:solidFill>
                <a:latin typeface="Trebuchet MS"/>
                <a:ea typeface="Trebuchet MS"/>
                <a:cs typeface="Trebuchet MS"/>
                <a:sym typeface="Trebuchet MS"/>
              </a:rPr>
              <a:t>screening in smokers with a long PH</a:t>
            </a:r>
            <a:endParaRPr sz="2400" b="0" i="0" u="none" strike="noStrike" cap="none" dirty="0">
              <a:solidFill>
                <a:srgbClr val="000000"/>
              </a:solidFill>
              <a:latin typeface="Arial"/>
              <a:ea typeface="Arial"/>
              <a:cs typeface="Arial"/>
              <a:sym typeface="Arial"/>
            </a:endParaRPr>
          </a:p>
          <a:p>
            <a:pPr marL="342900" marR="0" lvl="0" indent="-342900" algn="l" rtl="0">
              <a:lnSpc>
                <a:spcPct val="100000"/>
              </a:lnSpc>
              <a:spcBef>
                <a:spcPts val="600"/>
              </a:spcBef>
              <a:spcAft>
                <a:spcPts val="0"/>
              </a:spcAft>
              <a:buClr>
                <a:srgbClr val="2CBDD9"/>
              </a:buClr>
              <a:buSzPts val="2800"/>
              <a:buFont typeface="Wingdings" pitchFamily="2" charset="2"/>
              <a:buChar char="§"/>
            </a:pPr>
            <a:endParaRPr sz="2400" b="0" i="0" u="none" strike="noStrike" cap="none" dirty="0">
              <a:solidFill>
                <a:schemeClr val="lt1"/>
              </a:solidFill>
              <a:latin typeface="Trebuchet MS"/>
              <a:ea typeface="Trebuchet MS"/>
              <a:cs typeface="Trebuchet MS"/>
              <a:sym typeface="Trebuchet MS"/>
            </a:endParaRPr>
          </a:p>
          <a:p>
            <a:pPr marL="368300" marR="0" lvl="0" indent="-342900" algn="l" rtl="0">
              <a:lnSpc>
                <a:spcPct val="100000"/>
              </a:lnSpc>
              <a:spcBef>
                <a:spcPts val="600"/>
              </a:spcBef>
              <a:spcAft>
                <a:spcPts val="0"/>
              </a:spcAft>
              <a:buClr>
                <a:srgbClr val="2CBDD9"/>
              </a:buClr>
              <a:buSzPts val="2400"/>
              <a:buFont typeface="Wingdings" pitchFamily="2" charset="2"/>
              <a:buChar char="§"/>
            </a:pPr>
            <a:r>
              <a:rPr lang="en-US" sz="2400" b="0" i="0" u="none" strike="noStrike" cap="none" dirty="0">
                <a:solidFill>
                  <a:schemeClr val="lt1"/>
                </a:solidFill>
                <a:latin typeface="Trebuchet MS"/>
                <a:ea typeface="Trebuchet MS"/>
                <a:cs typeface="Trebuchet MS"/>
                <a:sym typeface="Trebuchet MS"/>
              </a:rPr>
              <a:t>Presence of these conditions </a:t>
            </a:r>
            <a:r>
              <a:rPr lang="en-US" sz="2400" b="1" i="0" u="none" strike="noStrike" cap="none" dirty="0">
                <a:solidFill>
                  <a:schemeClr val="accent1"/>
                </a:solidFill>
                <a:latin typeface="Trebuchet MS"/>
                <a:ea typeface="Trebuchet MS"/>
                <a:cs typeface="Trebuchet MS"/>
                <a:sym typeface="Trebuchet MS"/>
              </a:rPr>
              <a:t>may</a:t>
            </a:r>
            <a:r>
              <a:rPr lang="en-US" sz="2400" b="1" i="0" u="none" strike="noStrike" cap="none" dirty="0">
                <a:solidFill>
                  <a:srgbClr val="D81624"/>
                </a:solidFill>
                <a:latin typeface="Trebuchet MS"/>
                <a:ea typeface="Trebuchet MS"/>
                <a:cs typeface="Trebuchet MS"/>
                <a:sym typeface="Trebuchet MS"/>
              </a:rPr>
              <a:t> </a:t>
            </a:r>
            <a:r>
              <a:rPr lang="en-US" sz="2400" b="0" i="0" u="none" strike="noStrike" cap="none" dirty="0">
                <a:solidFill>
                  <a:schemeClr val="lt1"/>
                </a:solidFill>
                <a:latin typeface="Trebuchet MS"/>
                <a:ea typeface="Trebuchet MS"/>
                <a:cs typeface="Trebuchet MS"/>
                <a:sym typeface="Trebuchet MS"/>
              </a:rPr>
              <a:t>preclude surgical interventions</a:t>
            </a:r>
            <a:endParaRPr sz="2400" b="0" i="0" u="none" strike="noStrike" cap="none" dirty="0">
              <a:solidFill>
                <a:srgbClr val="000000"/>
              </a:solidFill>
              <a:latin typeface="Arial"/>
              <a:ea typeface="Arial"/>
              <a:cs typeface="Arial"/>
              <a:sym typeface="Arial"/>
            </a:endParaRPr>
          </a:p>
          <a:p>
            <a:pPr marL="342900" marR="0" lvl="0" indent="-342900" algn="l" rtl="0">
              <a:lnSpc>
                <a:spcPct val="100000"/>
              </a:lnSpc>
              <a:spcBef>
                <a:spcPts val="600"/>
              </a:spcBef>
              <a:spcAft>
                <a:spcPts val="0"/>
              </a:spcAft>
              <a:buClr>
                <a:srgbClr val="2CBDD9"/>
              </a:buClr>
              <a:buSzPts val="2800"/>
              <a:buFont typeface="Wingdings" pitchFamily="2" charset="2"/>
              <a:buChar char="§"/>
            </a:pPr>
            <a:endParaRPr sz="2400" b="0" i="0" u="none" strike="noStrike" cap="none" dirty="0">
              <a:solidFill>
                <a:schemeClr val="lt1"/>
              </a:solidFill>
              <a:latin typeface="Trebuchet MS"/>
              <a:ea typeface="Trebuchet MS"/>
              <a:cs typeface="Trebuchet MS"/>
              <a:sym typeface="Trebuchet MS"/>
            </a:endParaRPr>
          </a:p>
          <a:p>
            <a:pPr marL="368300" marR="0" lvl="0" indent="-342900" algn="l" rtl="0">
              <a:lnSpc>
                <a:spcPct val="100000"/>
              </a:lnSpc>
              <a:spcBef>
                <a:spcPts val="600"/>
              </a:spcBef>
              <a:spcAft>
                <a:spcPts val="0"/>
              </a:spcAft>
              <a:buClr>
                <a:srgbClr val="2CBDD9"/>
              </a:buClr>
              <a:buSzPts val="2400"/>
              <a:buFont typeface="Wingdings" pitchFamily="2" charset="2"/>
              <a:buChar char="§"/>
            </a:pPr>
            <a:r>
              <a:rPr lang="en-US" sz="2400" b="0" i="0" u="none" strike="noStrike" cap="none" dirty="0">
                <a:solidFill>
                  <a:schemeClr val="lt1"/>
                </a:solidFill>
                <a:latin typeface="Trebuchet MS"/>
                <a:ea typeface="Trebuchet MS"/>
                <a:cs typeface="Trebuchet MS"/>
                <a:sym typeface="Trebuchet MS"/>
              </a:rPr>
              <a:t>Starting HRT is a great way to motivate someone to quit smoking</a:t>
            </a:r>
            <a:endParaRPr sz="2400" b="1" i="0" u="sng" strike="noStrike" cap="none" dirty="0">
              <a:solidFill>
                <a:srgbClr val="FF0000"/>
              </a:solidFill>
              <a:latin typeface="Trebuchet MS"/>
              <a:ea typeface="Trebuchet MS"/>
              <a:cs typeface="Trebuchet MS"/>
              <a:sym typeface="Trebuchet MS"/>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1126"/>
        <p:cNvGrpSpPr/>
        <p:nvPr/>
      </p:nvGrpSpPr>
      <p:grpSpPr>
        <a:xfrm>
          <a:off x="0" y="0"/>
          <a:ext cx="0" cy="0"/>
          <a:chOff x="0" y="0"/>
          <a:chExt cx="0" cy="0"/>
        </a:xfrm>
      </p:grpSpPr>
      <p:sp>
        <p:nvSpPr>
          <p:cNvPr id="1127" name="Google Shape;1127;p104"/>
          <p:cNvSpPr txBox="1"/>
          <p:nvPr/>
        </p:nvSpPr>
        <p:spPr>
          <a:xfrm>
            <a:off x="457200" y="1195375"/>
            <a:ext cx="8229600" cy="5413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600"/>
              <a:buFont typeface="Trebuchet MS"/>
              <a:buNone/>
            </a:pPr>
            <a:r>
              <a:rPr lang="en-US" sz="2400" b="0" i="0" u="none" strike="noStrike" cap="none">
                <a:solidFill>
                  <a:schemeClr val="lt1"/>
                </a:solidFill>
                <a:latin typeface="Trebuchet MS"/>
                <a:ea typeface="Trebuchet MS"/>
                <a:cs typeface="Trebuchet MS"/>
                <a:sym typeface="Trebuchet MS"/>
              </a:rPr>
              <a:t>Take a detailed sexual history:</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2400"/>
              <a:buFont typeface="Trebuchet MS"/>
              <a:buNone/>
            </a:pPr>
            <a:endParaRPr sz="2400" b="0" i="0" u="none" strike="noStrike" cap="none">
              <a:solidFill>
                <a:schemeClr val="lt1"/>
              </a:solidFill>
              <a:latin typeface="Trebuchet MS"/>
              <a:ea typeface="Trebuchet MS"/>
              <a:cs typeface="Trebuchet MS"/>
              <a:sym typeface="Trebuchet MS"/>
            </a:endParaRPr>
          </a:p>
          <a:p>
            <a:pPr marL="342900" marR="0" lvl="0" indent="-342900" algn="l" rtl="0">
              <a:lnSpc>
                <a:spcPct val="100000"/>
              </a:lnSpc>
              <a:spcBef>
                <a:spcPts val="0"/>
              </a:spcBef>
              <a:spcAft>
                <a:spcPts val="0"/>
              </a:spcAft>
              <a:buClr>
                <a:srgbClr val="2CBDD9"/>
              </a:buClr>
              <a:buSzPts val="1800"/>
              <a:buFont typeface="Trebuchet MS"/>
              <a:buChar char="&gt;"/>
            </a:pPr>
            <a:r>
              <a:rPr lang="en-US" sz="1800" b="0" i="0" u="none" strike="noStrike" cap="none">
                <a:solidFill>
                  <a:schemeClr val="lt1"/>
                </a:solidFill>
                <a:latin typeface="Trebuchet MS"/>
                <a:ea typeface="Trebuchet MS"/>
                <a:cs typeface="Trebuchet MS"/>
                <a:sym typeface="Trebuchet MS"/>
              </a:rPr>
              <a:t>Inquire about past and current sexual contacts/total numbers and gender(s) of partners (Men women or both?) (Top/Bottom/Both?) </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600"/>
              </a:spcBef>
              <a:spcAft>
                <a:spcPts val="0"/>
              </a:spcAft>
              <a:buClr>
                <a:srgbClr val="2CBDD9"/>
              </a:buClr>
              <a:buSzPts val="1800"/>
              <a:buFont typeface="Trebuchet MS"/>
              <a:buChar char="&gt;"/>
            </a:pPr>
            <a:r>
              <a:rPr lang="en-US" sz="1800" b="0" i="0" u="none" strike="noStrike" cap="none">
                <a:solidFill>
                  <a:schemeClr val="accent1"/>
                </a:solidFill>
                <a:latin typeface="Trebuchet MS"/>
                <a:ea typeface="Trebuchet MS"/>
                <a:cs typeface="Trebuchet MS"/>
                <a:sym typeface="Trebuchet MS"/>
              </a:rPr>
              <a:t>Check for sexual orientation changes </a:t>
            </a:r>
            <a:r>
              <a:rPr lang="en-US" sz="1800" b="0" i="0" u="none" strike="noStrike" cap="none">
                <a:solidFill>
                  <a:schemeClr val="lt1"/>
                </a:solidFill>
                <a:latin typeface="Trebuchet MS"/>
                <a:ea typeface="Trebuchet MS"/>
                <a:cs typeface="Trebuchet MS"/>
                <a:sym typeface="Trebuchet MS"/>
              </a:rPr>
              <a:t>- ask if patient is aware that sexual orientation may change as they change their gender presentation or as hormonal changes occur. </a:t>
            </a:r>
            <a:endParaRPr sz="1800" b="0" i="0" u="none" strike="noStrike" cap="none">
              <a:solidFill>
                <a:schemeClr val="lt1"/>
              </a:solidFill>
              <a:latin typeface="Trebuchet MS"/>
              <a:ea typeface="Trebuchet MS"/>
              <a:cs typeface="Trebuchet MS"/>
              <a:sym typeface="Trebuchet MS"/>
            </a:endParaRPr>
          </a:p>
          <a:p>
            <a:pPr marL="342900" marR="0" lvl="0" indent="-342900" algn="l" rtl="0">
              <a:lnSpc>
                <a:spcPct val="100000"/>
              </a:lnSpc>
              <a:spcBef>
                <a:spcPts val="600"/>
              </a:spcBef>
              <a:spcAft>
                <a:spcPts val="0"/>
              </a:spcAft>
              <a:buClr>
                <a:srgbClr val="2CBDD9"/>
              </a:buClr>
              <a:buSzPts val="1800"/>
              <a:buFont typeface="Trebuchet MS"/>
              <a:buChar char="&gt;"/>
            </a:pPr>
            <a:r>
              <a:rPr lang="en-US" sz="1800" b="0" i="0" u="none" strike="noStrike" cap="none">
                <a:solidFill>
                  <a:schemeClr val="lt1"/>
                </a:solidFill>
                <a:latin typeface="Trebuchet MS"/>
                <a:ea typeface="Trebuchet MS"/>
                <a:cs typeface="Trebuchet MS"/>
                <a:sym typeface="Trebuchet MS"/>
              </a:rPr>
              <a:t>Check HIV exposure risk, test, and treat or put on PrEP if indicated. </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600"/>
              </a:spcBef>
              <a:spcAft>
                <a:spcPts val="0"/>
              </a:spcAft>
              <a:buClr>
                <a:srgbClr val="2CBDD9"/>
              </a:buClr>
              <a:buSzPts val="1800"/>
              <a:buFont typeface="Trebuchet MS"/>
              <a:buChar char="&gt;"/>
            </a:pPr>
            <a:r>
              <a:rPr lang="en-US" sz="1800" b="0" i="0" u="none" strike="noStrike" cap="none">
                <a:solidFill>
                  <a:schemeClr val="lt1"/>
                </a:solidFill>
                <a:latin typeface="Trebuchet MS"/>
                <a:ea typeface="Trebuchet MS"/>
                <a:cs typeface="Trebuchet MS"/>
                <a:sym typeface="Trebuchet MS"/>
              </a:rPr>
              <a:t>Contraception, condom and barrier use/frequency</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600"/>
              </a:spcBef>
              <a:spcAft>
                <a:spcPts val="0"/>
              </a:spcAft>
              <a:buClr>
                <a:srgbClr val="2CBDD9"/>
              </a:buClr>
              <a:buSzPts val="1800"/>
              <a:buFont typeface="Trebuchet MS"/>
              <a:buChar char="&gt;"/>
            </a:pPr>
            <a:r>
              <a:rPr lang="en-US" sz="1800" b="0" i="0" u="none" strike="noStrike" cap="none">
                <a:solidFill>
                  <a:schemeClr val="lt1"/>
                </a:solidFill>
                <a:latin typeface="Trebuchet MS"/>
                <a:ea typeface="Trebuchet MS"/>
                <a:cs typeface="Trebuchet MS"/>
                <a:sym typeface="Trebuchet MS"/>
              </a:rPr>
              <a:t>STI history</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600"/>
              </a:spcBef>
              <a:spcAft>
                <a:spcPts val="0"/>
              </a:spcAft>
              <a:buClr>
                <a:srgbClr val="2CBDD9"/>
              </a:buClr>
              <a:buSzPts val="1800"/>
              <a:buFont typeface="Trebuchet MS"/>
              <a:buChar char="&gt;"/>
            </a:pPr>
            <a:r>
              <a:rPr lang="en-US" sz="1800" b="0" i="0" u="none" strike="noStrike" cap="none">
                <a:solidFill>
                  <a:schemeClr val="lt1"/>
                </a:solidFill>
                <a:latin typeface="Trebuchet MS"/>
                <a:ea typeface="Trebuchet MS"/>
                <a:cs typeface="Trebuchet MS"/>
                <a:sym typeface="Trebuchet MS"/>
              </a:rPr>
              <a:t>Sexual abuse history</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600"/>
              </a:spcBef>
              <a:spcAft>
                <a:spcPts val="0"/>
              </a:spcAft>
              <a:buClr>
                <a:srgbClr val="2CBDD9"/>
              </a:buClr>
              <a:buSzPts val="1800"/>
              <a:buFont typeface="Trebuchet MS"/>
              <a:buChar char="&gt;"/>
            </a:pPr>
            <a:r>
              <a:rPr lang="en-US" sz="1800" b="0" i="0" u="none" strike="noStrike" cap="none">
                <a:solidFill>
                  <a:schemeClr val="lt1"/>
                </a:solidFill>
                <a:latin typeface="Trebuchet MS"/>
                <a:ea typeface="Trebuchet MS"/>
                <a:cs typeface="Trebuchet MS"/>
                <a:sym typeface="Trebuchet MS"/>
              </a:rPr>
              <a:t>Potentially risky sex practices (e.g., Unsafe BDSM, etc.). </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600"/>
              </a:spcBef>
              <a:spcAft>
                <a:spcPts val="0"/>
              </a:spcAft>
              <a:buClr>
                <a:srgbClr val="2CBDD9"/>
              </a:buClr>
              <a:buSzPts val="2400"/>
              <a:buFont typeface="Trebuchet MS"/>
              <a:buChar char="&gt;"/>
            </a:pPr>
            <a:r>
              <a:rPr lang="en-US" sz="1800" b="0" i="0" u="none" strike="noStrike" cap="none">
                <a:solidFill>
                  <a:schemeClr val="lt1"/>
                </a:solidFill>
                <a:latin typeface="Trebuchet MS"/>
                <a:ea typeface="Trebuchet MS"/>
                <a:cs typeface="Trebuchet MS"/>
                <a:sym typeface="Trebuchet MS"/>
              </a:rPr>
              <a:t>Self-destructive behaviors may indicate need for mental health referral</a:t>
            </a:r>
            <a:r>
              <a:rPr lang="en-US" sz="2000" b="0" i="0" u="none" strike="noStrike" cap="none">
                <a:solidFill>
                  <a:schemeClr val="lt1"/>
                </a:solidFill>
                <a:latin typeface="Trebuchet MS"/>
                <a:ea typeface="Trebuchet MS"/>
                <a:cs typeface="Trebuchet MS"/>
                <a:sym typeface="Trebuchet MS"/>
              </a:rPr>
              <a:t/>
            </a:r>
            <a:br>
              <a:rPr lang="en-US" sz="2000" b="0" i="0" u="none" strike="noStrike" cap="none">
                <a:solidFill>
                  <a:schemeClr val="lt1"/>
                </a:solidFill>
                <a:latin typeface="Trebuchet MS"/>
                <a:ea typeface="Trebuchet MS"/>
                <a:cs typeface="Trebuchet MS"/>
                <a:sym typeface="Trebuchet MS"/>
              </a:rPr>
            </a:br>
            <a:r>
              <a:rPr lang="en-US" sz="2000" b="0" i="0" u="none" strike="noStrike" cap="none">
                <a:solidFill>
                  <a:schemeClr val="lt1"/>
                </a:solidFill>
                <a:latin typeface="Trebuchet MS"/>
                <a:ea typeface="Trebuchet MS"/>
                <a:cs typeface="Trebuchet MS"/>
                <a:sym typeface="Trebuchet MS"/>
              </a:rPr>
              <a:t/>
            </a:r>
            <a:br>
              <a:rPr lang="en-US" sz="2000" b="0" i="0" u="none" strike="noStrike" cap="none">
                <a:solidFill>
                  <a:schemeClr val="lt1"/>
                </a:solidFill>
                <a:latin typeface="Trebuchet MS"/>
                <a:ea typeface="Trebuchet MS"/>
                <a:cs typeface="Trebuchet MS"/>
                <a:sym typeface="Trebuchet MS"/>
              </a:rPr>
            </a:br>
            <a:r>
              <a:rPr lang="en-US" sz="2400" b="0" i="0" u="none" strike="noStrike" cap="none">
                <a:solidFill>
                  <a:schemeClr val="lt1"/>
                </a:solidFill>
                <a:latin typeface="Arial"/>
                <a:ea typeface="Arial"/>
                <a:cs typeface="Arial"/>
                <a:sym typeface="Arial"/>
              </a:rPr>
              <a:t/>
            </a:r>
            <a:br>
              <a:rPr lang="en-US" sz="2400" b="0" i="0" u="none" strike="noStrike" cap="none">
                <a:solidFill>
                  <a:schemeClr val="lt1"/>
                </a:solidFill>
                <a:latin typeface="Arial"/>
                <a:ea typeface="Arial"/>
                <a:cs typeface="Arial"/>
                <a:sym typeface="Arial"/>
              </a:rPr>
            </a:br>
            <a:endParaRPr sz="2400" b="0" i="0" u="none" strike="noStrike" cap="none">
              <a:solidFill>
                <a:schemeClr val="lt1"/>
              </a:solidFill>
              <a:latin typeface="Arial"/>
              <a:ea typeface="Arial"/>
              <a:cs typeface="Arial"/>
              <a:sym typeface="Arial"/>
            </a:endParaRPr>
          </a:p>
          <a:p>
            <a:pPr marL="0" marR="0" lvl="0" indent="0" algn="l" rtl="0">
              <a:lnSpc>
                <a:spcPct val="100000"/>
              </a:lnSpc>
              <a:spcBef>
                <a:spcPts val="600"/>
              </a:spcBef>
              <a:spcAft>
                <a:spcPts val="0"/>
              </a:spcAft>
              <a:buClr>
                <a:srgbClr val="000000"/>
              </a:buClr>
              <a:buSzPts val="2400"/>
              <a:buFont typeface="Arial"/>
              <a:buNone/>
            </a:pPr>
            <a:endParaRPr sz="2400" b="0" i="0" u="none" strike="noStrike" cap="none">
              <a:solidFill>
                <a:schemeClr val="lt1"/>
              </a:solidFill>
              <a:latin typeface="Arial"/>
              <a:ea typeface="Arial"/>
              <a:cs typeface="Arial"/>
              <a:sym typeface="Arial"/>
            </a:endParaRPr>
          </a:p>
        </p:txBody>
      </p:sp>
      <p:sp>
        <p:nvSpPr>
          <p:cNvPr id="1128" name="Google Shape;1128;p104"/>
          <p:cNvSpPr txBox="1"/>
          <p:nvPr/>
        </p:nvSpPr>
        <p:spPr>
          <a:xfrm>
            <a:off x="0" y="162833"/>
            <a:ext cx="9144000" cy="763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FFFFFF"/>
              </a:buClr>
              <a:buSzPts val="1375"/>
              <a:buFont typeface="Trebuchet MS"/>
              <a:buNone/>
            </a:pPr>
            <a:r>
              <a:rPr lang="en-US" sz="5000" b="0" i="0" u="none" strike="noStrike" cap="none">
                <a:solidFill>
                  <a:srgbClr val="FFFFFF"/>
                </a:solidFill>
                <a:latin typeface="Quattrocento Sans"/>
                <a:ea typeface="Quattrocento Sans"/>
                <a:cs typeface="Quattrocento Sans"/>
                <a:sym typeface="Quattrocento Sans"/>
              </a:rPr>
              <a:t>Sexual Health</a:t>
            </a:r>
            <a:endParaRPr sz="5000" b="0" i="0" u="none" strike="noStrike" cap="none">
              <a:solidFill>
                <a:srgbClr val="000000"/>
              </a:solidFill>
              <a:latin typeface="Arial"/>
              <a:ea typeface="Arial"/>
              <a:cs typeface="Arial"/>
              <a:sym typeface="Arial"/>
            </a:endParaRPr>
          </a:p>
        </p:txBody>
      </p:sp>
      <p:sp>
        <p:nvSpPr>
          <p:cNvPr id="1129" name="Google Shape;1129;p104"/>
          <p:cNvSpPr txBox="1"/>
          <p:nvPr/>
        </p:nvSpPr>
        <p:spPr>
          <a:xfrm>
            <a:off x="457200" y="5867725"/>
            <a:ext cx="8229600" cy="852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FF0000"/>
              </a:buClr>
              <a:buSzPts val="500"/>
              <a:buFont typeface="Trebuchet MS"/>
              <a:buNone/>
            </a:pPr>
            <a:r>
              <a:rPr lang="en-US" sz="2000" b="1" i="1" u="none" strike="noStrike" cap="none">
                <a:solidFill>
                  <a:schemeClr val="accent1"/>
                </a:solidFill>
                <a:latin typeface="Trebuchet MS"/>
                <a:ea typeface="Trebuchet MS"/>
                <a:cs typeface="Trebuchet MS"/>
                <a:sym typeface="Trebuchet MS"/>
              </a:rPr>
              <a:t>Do not assume the sexual orientation of transgender patients!</a:t>
            </a:r>
            <a:endParaRPr sz="1400" b="0" i="0" u="none" strike="noStrike" cap="none">
              <a:solidFill>
                <a:schemeClr val="accent1"/>
              </a:solidFill>
              <a:latin typeface="Arial"/>
              <a:ea typeface="Arial"/>
              <a:cs typeface="Arial"/>
              <a:sym typeface="Arial"/>
            </a:endParaRPr>
          </a:p>
          <a:p>
            <a:pPr marL="0" marR="0" lvl="0" indent="0" algn="ctr" rtl="0">
              <a:lnSpc>
                <a:spcPct val="100000"/>
              </a:lnSpc>
              <a:spcBef>
                <a:spcPts val="0"/>
              </a:spcBef>
              <a:spcAft>
                <a:spcPts val="0"/>
              </a:spcAft>
              <a:buClr>
                <a:srgbClr val="FF0000"/>
              </a:buClr>
              <a:buSzPts val="500"/>
              <a:buFont typeface="Trebuchet MS"/>
              <a:buNone/>
            </a:pPr>
            <a:r>
              <a:rPr lang="en-US" sz="2000" b="1" i="1" u="none" strike="noStrike" cap="none">
                <a:solidFill>
                  <a:schemeClr val="accent1"/>
                </a:solidFill>
                <a:latin typeface="Trebuchet MS"/>
                <a:ea typeface="Trebuchet MS"/>
                <a:cs typeface="Trebuchet MS"/>
                <a:sym typeface="Trebuchet MS"/>
              </a:rPr>
              <a:t>Furthermore, it can change over time with HRT!  </a:t>
            </a:r>
            <a:endParaRPr sz="1400" b="0" i="0" u="none" strike="noStrike" cap="none">
              <a:solidFill>
                <a:schemeClr val="accent1"/>
              </a:solidFill>
              <a:latin typeface="Arial"/>
              <a:ea typeface="Arial"/>
              <a:cs typeface="Arial"/>
              <a:sym typeface="Arial"/>
            </a:endParaRPr>
          </a:p>
          <a:p>
            <a:pPr marL="0" marR="0" lvl="0" indent="0" algn="ctr" rtl="0">
              <a:lnSpc>
                <a:spcPct val="100000"/>
              </a:lnSpc>
              <a:spcBef>
                <a:spcPts val="0"/>
              </a:spcBef>
              <a:spcAft>
                <a:spcPts val="0"/>
              </a:spcAft>
              <a:buClr>
                <a:srgbClr val="FF0000"/>
              </a:buClr>
              <a:buSzPts val="2000"/>
              <a:buFont typeface="Arial"/>
              <a:buNone/>
            </a:pPr>
            <a:endParaRPr sz="2000" b="1" i="1" u="none" strike="noStrike" cap="none">
              <a:solidFill>
                <a:srgbClr val="D81624"/>
              </a:solidFill>
              <a:latin typeface="Trebuchet MS"/>
              <a:ea typeface="Trebuchet MS"/>
              <a:cs typeface="Trebuchet MS"/>
              <a:sym typeface="Trebuchet MS"/>
            </a:endParaRP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1133"/>
        <p:cNvGrpSpPr/>
        <p:nvPr/>
      </p:nvGrpSpPr>
      <p:grpSpPr>
        <a:xfrm>
          <a:off x="0" y="0"/>
          <a:ext cx="0" cy="0"/>
          <a:chOff x="0" y="0"/>
          <a:chExt cx="0" cy="0"/>
        </a:xfrm>
      </p:grpSpPr>
      <p:sp>
        <p:nvSpPr>
          <p:cNvPr id="1134" name="Google Shape;1134;p105"/>
          <p:cNvSpPr txBox="1"/>
          <p:nvPr/>
        </p:nvSpPr>
        <p:spPr>
          <a:xfrm>
            <a:off x="457200" y="1782250"/>
            <a:ext cx="8229600" cy="4554600"/>
          </a:xfrm>
          <a:prstGeom prst="rect">
            <a:avLst/>
          </a:prstGeom>
          <a:noFill/>
          <a:ln>
            <a:noFill/>
          </a:ln>
        </p:spPr>
        <p:txBody>
          <a:bodyPr spcFirstLastPara="1" wrap="square" lIns="91425" tIns="91425" rIns="91425" bIns="91425" anchor="t" anchorCtr="0">
            <a:noAutofit/>
          </a:bodyPr>
          <a:lstStyle/>
          <a:p>
            <a:pPr marL="342900" marR="0" lvl="0" indent="-342900" algn="l" rtl="0">
              <a:lnSpc>
                <a:spcPct val="100000"/>
              </a:lnSpc>
              <a:spcBef>
                <a:spcPts val="0"/>
              </a:spcBef>
              <a:spcAft>
                <a:spcPts val="0"/>
              </a:spcAft>
              <a:buClr>
                <a:srgbClr val="2CBDD9"/>
              </a:buClr>
              <a:buSzPts val="2000"/>
              <a:buFont typeface="Trebuchet MS"/>
              <a:buChar char="&gt;"/>
            </a:pPr>
            <a:r>
              <a:rPr lang="en-US" sz="2000" b="0" i="0" u="none" strike="noStrike" cap="none">
                <a:solidFill>
                  <a:schemeClr val="lt1"/>
                </a:solidFill>
                <a:latin typeface="Trebuchet MS"/>
                <a:ea typeface="Trebuchet MS"/>
                <a:cs typeface="Trebuchet MS"/>
                <a:sym typeface="Trebuchet MS"/>
              </a:rPr>
              <a:t>If ongoing risk behaviors for sexual or blood-borne transmission (e.g., unprotected penile-vaginal or penile-anal intercourse, history of prior STIs, sharing needles for injection of hormones or illicit drugs), consider HIV and Hepatitis B/C screening every 6-12 months; otherwise if no risk factors noted consider HIV and Hepatitis B/C screening at least once during lifetime. </a:t>
            </a:r>
            <a:endParaRPr sz="1400" b="0" i="0" u="none" strike="noStrike" cap="none">
              <a:solidFill>
                <a:srgbClr val="000000"/>
              </a:solidFill>
              <a:latin typeface="Arial"/>
              <a:ea typeface="Arial"/>
              <a:cs typeface="Arial"/>
              <a:sym typeface="Arial"/>
            </a:endParaRPr>
          </a:p>
          <a:p>
            <a:pPr marL="741362" marR="0" lvl="1" indent="-347662" algn="l" rtl="0">
              <a:lnSpc>
                <a:spcPct val="100000"/>
              </a:lnSpc>
              <a:spcBef>
                <a:spcPts val="600"/>
              </a:spcBef>
              <a:spcAft>
                <a:spcPts val="0"/>
              </a:spcAft>
              <a:buClr>
                <a:srgbClr val="C3F7D8"/>
              </a:buClr>
              <a:buSzPts val="1700"/>
              <a:buFont typeface="Noto Sans Symbols"/>
              <a:buChar char="▪"/>
            </a:pPr>
            <a:r>
              <a:rPr lang="en-US" sz="1700" b="0" i="0" u="none" strike="noStrike" cap="none">
                <a:solidFill>
                  <a:schemeClr val="lt1"/>
                </a:solidFill>
                <a:latin typeface="Trebuchet MS"/>
                <a:ea typeface="Trebuchet MS"/>
                <a:cs typeface="Trebuchet MS"/>
                <a:sym typeface="Trebuchet MS"/>
              </a:rPr>
              <a:t>Treat STIs according to recommended guidelines for non-transgender patients; offer Hepatitis B vaccination if patient is not already immune.</a:t>
            </a:r>
            <a:endParaRPr sz="1400" b="0" i="0" u="none" strike="noStrike" cap="none">
              <a:solidFill>
                <a:srgbClr val="000000"/>
              </a:solidFill>
              <a:latin typeface="Arial"/>
              <a:ea typeface="Arial"/>
              <a:cs typeface="Arial"/>
              <a:sym typeface="Arial"/>
            </a:endParaRPr>
          </a:p>
          <a:p>
            <a:pPr marL="741362" marR="0" lvl="1" indent="-347662" algn="l" rtl="0">
              <a:lnSpc>
                <a:spcPct val="100000"/>
              </a:lnSpc>
              <a:spcBef>
                <a:spcPts val="300"/>
              </a:spcBef>
              <a:spcAft>
                <a:spcPts val="0"/>
              </a:spcAft>
              <a:buClr>
                <a:srgbClr val="C3F7D8"/>
              </a:buClr>
              <a:buSzPts val="1700"/>
              <a:buFont typeface="Noto Sans Symbols"/>
              <a:buNone/>
            </a:pPr>
            <a:endParaRPr sz="1700" b="0" i="0" u="none" strike="noStrike" cap="none">
              <a:solidFill>
                <a:schemeClr val="lt1"/>
              </a:solidFill>
              <a:latin typeface="Trebuchet MS"/>
              <a:ea typeface="Trebuchet MS"/>
              <a:cs typeface="Trebuchet MS"/>
              <a:sym typeface="Trebuchet MS"/>
            </a:endParaRPr>
          </a:p>
          <a:p>
            <a:pPr marL="342900" marR="0" lvl="0" indent="-342900" algn="l" rtl="0">
              <a:lnSpc>
                <a:spcPct val="100000"/>
              </a:lnSpc>
              <a:spcBef>
                <a:spcPts val="300"/>
              </a:spcBef>
              <a:spcAft>
                <a:spcPts val="0"/>
              </a:spcAft>
              <a:buClr>
                <a:srgbClr val="2CBDD9"/>
              </a:buClr>
              <a:buSzPts val="2000"/>
              <a:buFont typeface="Trebuchet MS"/>
              <a:buChar char="&gt;"/>
            </a:pPr>
            <a:r>
              <a:rPr lang="en-US" sz="2000" b="0" i="0" u="none" strike="noStrike" cap="none">
                <a:solidFill>
                  <a:schemeClr val="lt1"/>
                </a:solidFill>
                <a:latin typeface="Trebuchet MS"/>
                <a:ea typeface="Trebuchet MS"/>
                <a:cs typeface="Trebuchet MS"/>
                <a:sym typeface="Trebuchet MS"/>
              </a:rPr>
              <a:t>HIV is not a contraindication or precaution for any transgender treatment. Treatment with hormones is frequently an incentive for patients to address their HIV disease. Use this opportunity to bring them into care and reduce the viral load of the community.  </a:t>
            </a:r>
            <a:endParaRPr sz="1400" b="0" i="0" u="none" strike="noStrike" cap="none">
              <a:solidFill>
                <a:srgbClr val="000000"/>
              </a:solidFill>
              <a:latin typeface="Arial"/>
              <a:ea typeface="Arial"/>
              <a:cs typeface="Arial"/>
              <a:sym typeface="Arial"/>
            </a:endParaRPr>
          </a:p>
          <a:p>
            <a:pPr marL="741362" marR="0" lvl="1" indent="-347662" algn="l" rtl="0">
              <a:lnSpc>
                <a:spcPct val="100000"/>
              </a:lnSpc>
              <a:spcBef>
                <a:spcPts val="600"/>
              </a:spcBef>
              <a:spcAft>
                <a:spcPts val="0"/>
              </a:spcAft>
              <a:buClr>
                <a:srgbClr val="C3F7D8"/>
              </a:buClr>
              <a:buSzPts val="1700"/>
              <a:buFont typeface="Noto Sans Symbols"/>
              <a:buChar char="▪"/>
            </a:pPr>
            <a:r>
              <a:rPr lang="en-US" sz="1700" b="0" i="0" u="none" strike="noStrike" cap="none">
                <a:solidFill>
                  <a:schemeClr val="accent1"/>
                </a:solidFill>
                <a:latin typeface="Trebuchet MS"/>
                <a:ea typeface="Trebuchet MS"/>
                <a:cs typeface="Trebuchet MS"/>
                <a:sym typeface="Trebuchet MS"/>
              </a:rPr>
              <a:t>Providers of care for transgender people should enhance their HIV expertise, and vice versa.</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1800"/>
              </a:spcBef>
              <a:spcAft>
                <a:spcPts val="0"/>
              </a:spcAft>
              <a:buClr>
                <a:srgbClr val="000000"/>
              </a:buClr>
              <a:buSzPts val="2000"/>
              <a:buFont typeface="Arial"/>
              <a:buNone/>
            </a:pPr>
            <a:endParaRPr sz="2000" b="1" i="0" u="none" strike="noStrike" cap="none">
              <a:solidFill>
                <a:srgbClr val="FFFFFF"/>
              </a:solidFill>
              <a:latin typeface="Trebuchet MS"/>
              <a:ea typeface="Trebuchet MS"/>
              <a:cs typeface="Trebuchet MS"/>
              <a:sym typeface="Trebuchet MS"/>
            </a:endParaRPr>
          </a:p>
        </p:txBody>
      </p:sp>
      <p:sp>
        <p:nvSpPr>
          <p:cNvPr id="1135" name="Google Shape;1135;p105"/>
          <p:cNvSpPr txBox="1"/>
          <p:nvPr/>
        </p:nvSpPr>
        <p:spPr>
          <a:xfrm>
            <a:off x="0" y="162825"/>
            <a:ext cx="9144000" cy="1208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FFFFFF"/>
              </a:buClr>
              <a:buSzPts val="1050"/>
              <a:buFont typeface="Quattrocento Sans"/>
              <a:buNone/>
            </a:pPr>
            <a:r>
              <a:rPr lang="en-US" sz="4200" b="0" i="0" u="none" strike="noStrike" cap="none">
                <a:solidFill>
                  <a:srgbClr val="FFFFFF"/>
                </a:solidFill>
                <a:latin typeface="Quattrocento Sans"/>
                <a:ea typeface="Quattrocento Sans"/>
                <a:cs typeface="Quattrocento Sans"/>
                <a:sym typeface="Quattrocento Sans"/>
              </a:rPr>
              <a:t>HIV and Hepatitis B/C Screening/Prevention</a:t>
            </a:r>
            <a:r>
              <a:rPr lang="en-US" sz="4200" b="0" i="0" u="none" strike="noStrike" cap="none">
                <a:solidFill>
                  <a:srgbClr val="FFFFFF"/>
                </a:solidFill>
                <a:latin typeface="PT Sans"/>
                <a:ea typeface="PT Sans"/>
                <a:cs typeface="PT Sans"/>
                <a:sym typeface="PT Sans"/>
              </a:rPr>
              <a:t>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1139"/>
        <p:cNvGrpSpPr/>
        <p:nvPr/>
      </p:nvGrpSpPr>
      <p:grpSpPr>
        <a:xfrm>
          <a:off x="0" y="0"/>
          <a:ext cx="0" cy="0"/>
          <a:chOff x="0" y="0"/>
          <a:chExt cx="0" cy="0"/>
        </a:xfrm>
      </p:grpSpPr>
      <p:sp>
        <p:nvSpPr>
          <p:cNvPr id="1140" name="Google Shape;1140;p106"/>
          <p:cNvSpPr txBox="1"/>
          <p:nvPr/>
        </p:nvSpPr>
        <p:spPr>
          <a:xfrm>
            <a:off x="0" y="162825"/>
            <a:ext cx="9144000" cy="1372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FFFFFF"/>
              </a:buClr>
              <a:buSzPts val="1050"/>
              <a:buFont typeface="Trebuchet MS"/>
              <a:buNone/>
            </a:pPr>
            <a:r>
              <a:rPr lang="en-US" sz="4200" b="0" i="0" u="none" strike="noStrike" cap="none">
                <a:solidFill>
                  <a:srgbClr val="FFFFFF"/>
                </a:solidFill>
                <a:latin typeface="Quattrocento Sans"/>
                <a:ea typeface="Quattrocento Sans"/>
                <a:cs typeface="Quattrocento Sans"/>
                <a:sym typeface="Quattrocento Sans"/>
              </a:rPr>
              <a:t>Considerations for Both Transwomen and Transmen</a:t>
            </a:r>
            <a:endParaRPr sz="1400" b="0" i="0" u="none" strike="noStrike" cap="none">
              <a:solidFill>
                <a:srgbClr val="000000"/>
              </a:solidFill>
              <a:latin typeface="Arial"/>
              <a:ea typeface="Arial"/>
              <a:cs typeface="Arial"/>
              <a:sym typeface="Arial"/>
            </a:endParaRPr>
          </a:p>
        </p:txBody>
      </p:sp>
      <p:sp>
        <p:nvSpPr>
          <p:cNvPr id="1141" name="Google Shape;1141;p106"/>
          <p:cNvSpPr txBox="1"/>
          <p:nvPr/>
        </p:nvSpPr>
        <p:spPr>
          <a:xfrm>
            <a:off x="457200" y="2134625"/>
            <a:ext cx="8229600" cy="4554600"/>
          </a:xfrm>
          <a:prstGeom prst="rect">
            <a:avLst/>
          </a:prstGeom>
          <a:noFill/>
          <a:ln>
            <a:noFill/>
          </a:ln>
        </p:spPr>
        <p:txBody>
          <a:bodyPr spcFirstLastPara="1" wrap="square" lIns="91425" tIns="91425" rIns="91425" bIns="91425" anchor="t" anchorCtr="0">
            <a:noAutofit/>
          </a:bodyPr>
          <a:lstStyle/>
          <a:p>
            <a:pPr marL="342900" marR="0" lvl="0" indent="-342900" algn="l" rtl="0">
              <a:lnSpc>
                <a:spcPct val="100000"/>
              </a:lnSpc>
              <a:spcBef>
                <a:spcPts val="0"/>
              </a:spcBef>
              <a:spcAft>
                <a:spcPts val="0"/>
              </a:spcAft>
              <a:buClr>
                <a:srgbClr val="2CBDD9"/>
              </a:buClr>
              <a:buSzPts val="1800"/>
              <a:buFont typeface="Trebuchet MS"/>
              <a:buChar char="&gt;"/>
            </a:pPr>
            <a:r>
              <a:rPr lang="en-US" sz="1800" b="0" i="0" u="none" strike="noStrike" cap="none">
                <a:solidFill>
                  <a:schemeClr val="lt1"/>
                </a:solidFill>
                <a:latin typeface="Trebuchet MS"/>
                <a:ea typeface="Trebuchet MS"/>
                <a:cs typeface="Trebuchet MS"/>
                <a:sym typeface="Trebuchet MS"/>
              </a:rPr>
              <a:t>If patient reports ongoing risk factors (recurrent STIs, unprotected sex with a partner who might be at risk, unprotected anal/vaginal sex with more than one partner, psychosocial cofactors relating to unsafe sex), screen every 6 months for gonorrhea, chlamydia, and syphilis. </a:t>
            </a:r>
            <a:endParaRPr sz="1400" b="0" i="0" u="none" strike="noStrike" cap="none">
              <a:solidFill>
                <a:srgbClr val="000000"/>
              </a:solidFill>
              <a:latin typeface="Arial"/>
              <a:ea typeface="Arial"/>
              <a:cs typeface="Arial"/>
              <a:sym typeface="Arial"/>
            </a:endParaRPr>
          </a:p>
          <a:p>
            <a:pPr marL="742950" marR="0" lvl="1" indent="-285750" algn="l" rtl="0">
              <a:lnSpc>
                <a:spcPct val="123000"/>
              </a:lnSpc>
              <a:spcBef>
                <a:spcPts val="1400"/>
              </a:spcBef>
              <a:spcAft>
                <a:spcPts val="0"/>
              </a:spcAft>
              <a:buClr>
                <a:schemeClr val="lt1"/>
              </a:buClr>
              <a:buSzPts val="1700"/>
              <a:buFont typeface="Noto Sans Symbols"/>
              <a:buChar char="▪"/>
            </a:pPr>
            <a:r>
              <a:rPr lang="en-US" sz="1700" b="0" i="0" u="none" strike="noStrike" cap="none">
                <a:solidFill>
                  <a:schemeClr val="lt1"/>
                </a:solidFill>
                <a:latin typeface="Trebuchet MS"/>
                <a:ea typeface="Trebuchet MS"/>
                <a:cs typeface="Trebuchet MS"/>
                <a:sym typeface="Trebuchet MS"/>
              </a:rPr>
              <a:t>Treat all patients with STIs and their partners according to recommended guidelines.</a:t>
            </a:r>
            <a:endParaRPr sz="1400" b="0" i="0" u="none" strike="noStrike" cap="none">
              <a:solidFill>
                <a:srgbClr val="000000"/>
              </a:solidFill>
              <a:latin typeface="Arial"/>
              <a:ea typeface="Arial"/>
              <a:cs typeface="Arial"/>
              <a:sym typeface="Arial"/>
            </a:endParaRPr>
          </a:p>
          <a:p>
            <a:pPr marL="742950" marR="0" lvl="1" indent="-285750" algn="l" rtl="0">
              <a:lnSpc>
                <a:spcPct val="123000"/>
              </a:lnSpc>
              <a:spcBef>
                <a:spcPts val="800"/>
              </a:spcBef>
              <a:spcAft>
                <a:spcPts val="0"/>
              </a:spcAft>
              <a:buClr>
                <a:schemeClr val="lt1"/>
              </a:buClr>
              <a:buSzPts val="1700"/>
              <a:buFont typeface="Noto Sans Symbols"/>
              <a:buNone/>
            </a:pPr>
            <a:endParaRPr sz="1700" b="0" i="0" u="none" strike="noStrike" cap="none">
              <a:solidFill>
                <a:schemeClr val="lt1"/>
              </a:solidFill>
              <a:latin typeface="Trebuchet MS"/>
              <a:ea typeface="Trebuchet MS"/>
              <a:cs typeface="Trebuchet MS"/>
              <a:sym typeface="Trebuchet MS"/>
            </a:endParaRPr>
          </a:p>
          <a:p>
            <a:pPr marL="342900" marR="0" lvl="0" indent="-342900" algn="l" rtl="0">
              <a:lnSpc>
                <a:spcPct val="100000"/>
              </a:lnSpc>
              <a:spcBef>
                <a:spcPts val="0"/>
              </a:spcBef>
              <a:spcAft>
                <a:spcPts val="0"/>
              </a:spcAft>
              <a:buClr>
                <a:srgbClr val="2CBDD9"/>
              </a:buClr>
              <a:buSzPts val="1800"/>
              <a:buFont typeface="Trebuchet MS"/>
              <a:buChar char="&gt;"/>
            </a:pPr>
            <a:r>
              <a:rPr lang="en-US" sz="1800" b="0" i="0" u="none" strike="noStrike" cap="none">
                <a:solidFill>
                  <a:schemeClr val="lt1"/>
                </a:solidFill>
                <a:latin typeface="Trebuchet MS"/>
                <a:ea typeface="Trebuchet MS"/>
                <a:cs typeface="Trebuchet MS"/>
                <a:sym typeface="Trebuchet MS"/>
              </a:rPr>
              <a:t>Internal genital exam should be based on patient's past and recent sexual history and comfort with exam, and discussion of the risks and benefit of the procedure. </a:t>
            </a:r>
            <a:endParaRPr sz="1400" b="0" i="0" u="none" strike="noStrike" cap="none">
              <a:solidFill>
                <a:srgbClr val="000000"/>
              </a:solidFill>
              <a:latin typeface="Arial"/>
              <a:ea typeface="Arial"/>
              <a:cs typeface="Arial"/>
              <a:sym typeface="Arial"/>
            </a:endParaRPr>
          </a:p>
          <a:p>
            <a:pPr marL="742950" marR="0" lvl="1" indent="-285750" algn="l" rtl="0">
              <a:lnSpc>
                <a:spcPct val="123000"/>
              </a:lnSpc>
              <a:spcBef>
                <a:spcPts val="2100"/>
              </a:spcBef>
              <a:spcAft>
                <a:spcPts val="0"/>
              </a:spcAft>
              <a:buClr>
                <a:schemeClr val="lt1"/>
              </a:buClr>
              <a:buSzPts val="1800"/>
              <a:buFont typeface="Noto Sans Symbols"/>
              <a:buChar char="▪"/>
            </a:pPr>
            <a:r>
              <a:rPr lang="en-US" sz="1700" b="0" i="0" u="none" strike="noStrike" cap="none">
                <a:solidFill>
                  <a:schemeClr val="lt1"/>
                </a:solidFill>
                <a:latin typeface="Trebuchet MS"/>
                <a:ea typeface="Trebuchet MS"/>
                <a:cs typeface="Trebuchet MS"/>
                <a:sym typeface="Trebuchet MS"/>
              </a:rPr>
              <a:t>Use a gloved finger and/or an appropriate-sized speculum</a:t>
            </a:r>
            <a:r>
              <a:rPr lang="en-US" sz="1800" b="0" i="0" u="none" strike="noStrike" cap="none">
                <a:solidFill>
                  <a:srgbClr val="FFFFFF"/>
                </a:solidFill>
                <a:latin typeface="Trebuchet MS"/>
                <a:ea typeface="Trebuchet MS"/>
                <a:cs typeface="Trebuchet MS"/>
                <a:sym typeface="Trebuchet MS"/>
              </a:rPr>
              <a: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1500"/>
              </a:spcBef>
              <a:spcAft>
                <a:spcPts val="0"/>
              </a:spcAft>
              <a:buClr>
                <a:srgbClr val="000000"/>
              </a:buClr>
              <a:buSzPts val="1800"/>
              <a:buFont typeface="Arial"/>
              <a:buNone/>
            </a:pPr>
            <a:endParaRPr sz="1800" b="0" i="0" u="none" strike="noStrike" cap="none">
              <a:solidFill>
                <a:srgbClr val="FFFFFF"/>
              </a:solidFill>
              <a:latin typeface="Trebuchet MS"/>
              <a:ea typeface="Trebuchet MS"/>
              <a:cs typeface="Trebuchet MS"/>
              <a:sym typeface="Trebuchet MS"/>
            </a:endParaRP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1145"/>
        <p:cNvGrpSpPr/>
        <p:nvPr/>
      </p:nvGrpSpPr>
      <p:grpSpPr>
        <a:xfrm>
          <a:off x="0" y="0"/>
          <a:ext cx="0" cy="0"/>
          <a:chOff x="0" y="0"/>
          <a:chExt cx="0" cy="0"/>
        </a:xfrm>
      </p:grpSpPr>
      <p:sp>
        <p:nvSpPr>
          <p:cNvPr id="1146" name="Google Shape;1146;p107"/>
          <p:cNvSpPr txBox="1"/>
          <p:nvPr/>
        </p:nvSpPr>
        <p:spPr>
          <a:xfrm>
            <a:off x="0" y="162825"/>
            <a:ext cx="9144000" cy="957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FFFFFF"/>
              </a:buClr>
              <a:buSzPts val="1375"/>
              <a:buFont typeface="Quattrocento Sans"/>
              <a:buNone/>
            </a:pPr>
            <a:r>
              <a:rPr lang="en-US" sz="5500" b="0" i="0" u="none" strike="noStrike" cap="none">
                <a:solidFill>
                  <a:srgbClr val="FFFFFF"/>
                </a:solidFill>
                <a:latin typeface="Quattrocento Sans"/>
                <a:ea typeface="Quattrocento Sans"/>
                <a:cs typeface="Quattrocento Sans"/>
                <a:sym typeface="Quattrocento Sans"/>
              </a:rPr>
              <a:t>Silicone Injections</a:t>
            </a:r>
            <a:endParaRPr sz="1400" b="0" i="0" u="none" strike="noStrike" cap="none">
              <a:solidFill>
                <a:srgbClr val="000000"/>
              </a:solidFill>
              <a:latin typeface="Arial"/>
              <a:ea typeface="Arial"/>
              <a:cs typeface="Arial"/>
              <a:sym typeface="Arial"/>
            </a:endParaRPr>
          </a:p>
        </p:txBody>
      </p:sp>
      <p:sp>
        <p:nvSpPr>
          <p:cNvPr id="1147" name="Google Shape;1147;p107"/>
          <p:cNvSpPr txBox="1"/>
          <p:nvPr/>
        </p:nvSpPr>
        <p:spPr>
          <a:xfrm>
            <a:off x="457200" y="1268425"/>
            <a:ext cx="8229600" cy="4554600"/>
          </a:xfrm>
          <a:prstGeom prst="rect">
            <a:avLst/>
          </a:prstGeom>
          <a:noFill/>
          <a:ln>
            <a:noFill/>
          </a:ln>
        </p:spPr>
        <p:txBody>
          <a:bodyPr spcFirstLastPara="1" wrap="square" lIns="91425" tIns="91425" rIns="91425" bIns="91425" anchor="t" anchorCtr="0">
            <a:noAutofit/>
          </a:bodyPr>
          <a:lstStyle/>
          <a:p>
            <a:pPr marL="342900" marR="0" lvl="0" indent="-330200" algn="l" rtl="0">
              <a:lnSpc>
                <a:spcPct val="100000"/>
              </a:lnSpc>
              <a:spcBef>
                <a:spcPts val="0"/>
              </a:spcBef>
              <a:spcAft>
                <a:spcPts val="0"/>
              </a:spcAft>
              <a:buClr>
                <a:srgbClr val="2CBDD9"/>
              </a:buClr>
              <a:buSzPts val="1800"/>
              <a:buFont typeface="Wingdings" pitchFamily="2" charset="2"/>
              <a:buChar char="§"/>
            </a:pPr>
            <a:r>
              <a:rPr lang="en-US" sz="1800" b="0" i="0" u="none" strike="noStrike" cap="none" dirty="0">
                <a:solidFill>
                  <a:schemeClr val="lt1"/>
                </a:solidFill>
                <a:latin typeface="Trebuchet MS"/>
                <a:ea typeface="Trebuchet MS"/>
                <a:cs typeface="Trebuchet MS"/>
                <a:sym typeface="Trebuchet MS"/>
              </a:rPr>
              <a:t>Some transgender women may seek or have sought injections of free silicone oil into their hips, buttock, thighs, breasts, lips, or face. </a:t>
            </a:r>
            <a:endParaRPr sz="1800" b="0" i="0" u="none" strike="noStrike" cap="none" dirty="0">
              <a:solidFill>
                <a:srgbClr val="000000"/>
              </a:solidFill>
              <a:latin typeface="Arial"/>
              <a:ea typeface="Arial"/>
              <a:cs typeface="Arial"/>
              <a:sym typeface="Arial"/>
            </a:endParaRPr>
          </a:p>
          <a:p>
            <a:pPr marL="342900" marR="0" lvl="0" indent="-342900" algn="l" rtl="0">
              <a:lnSpc>
                <a:spcPct val="100000"/>
              </a:lnSpc>
              <a:spcBef>
                <a:spcPts val="600"/>
              </a:spcBef>
              <a:spcAft>
                <a:spcPts val="0"/>
              </a:spcAft>
              <a:buClr>
                <a:srgbClr val="2CBDD9"/>
              </a:buClr>
              <a:buSzPts val="2000"/>
              <a:buFont typeface="Wingdings" pitchFamily="2" charset="2"/>
              <a:buChar char="§"/>
            </a:pPr>
            <a:endParaRPr sz="1800" b="0" i="0" u="none" strike="noStrike" cap="none" dirty="0">
              <a:solidFill>
                <a:schemeClr val="lt1"/>
              </a:solidFill>
              <a:latin typeface="Trebuchet MS"/>
              <a:ea typeface="Trebuchet MS"/>
              <a:cs typeface="Trebuchet MS"/>
              <a:sym typeface="Trebuchet MS"/>
            </a:endParaRPr>
          </a:p>
          <a:p>
            <a:pPr marL="342900" marR="0" lvl="0" indent="-330200" algn="l" rtl="0">
              <a:lnSpc>
                <a:spcPct val="100000"/>
              </a:lnSpc>
              <a:spcBef>
                <a:spcPts val="600"/>
              </a:spcBef>
              <a:spcAft>
                <a:spcPts val="0"/>
              </a:spcAft>
              <a:buClr>
                <a:srgbClr val="2CBDD9"/>
              </a:buClr>
              <a:buSzPts val="1800"/>
              <a:buFont typeface="Wingdings" pitchFamily="2" charset="2"/>
              <a:buChar char="§"/>
            </a:pPr>
            <a:r>
              <a:rPr lang="en-US" sz="1800" b="0" i="0" u="none" strike="noStrike" cap="none" dirty="0">
                <a:solidFill>
                  <a:schemeClr val="lt1"/>
                </a:solidFill>
                <a:latin typeface="Trebuchet MS"/>
                <a:ea typeface="Trebuchet MS"/>
                <a:cs typeface="Trebuchet MS"/>
                <a:sym typeface="Trebuchet MS"/>
              </a:rPr>
              <a:t>This may be performed by unscrupulous practitioners and may have happened abroad. Additionally, some laypersons may hold "</a:t>
            </a:r>
            <a:r>
              <a:rPr lang="en-US" sz="1800" b="0" i="0" u="none" strike="noStrike" cap="none" dirty="0">
                <a:solidFill>
                  <a:schemeClr val="accent1"/>
                </a:solidFill>
                <a:latin typeface="Trebuchet MS"/>
                <a:ea typeface="Trebuchet MS"/>
                <a:cs typeface="Trebuchet MS"/>
                <a:sym typeface="Trebuchet MS"/>
              </a:rPr>
              <a:t>pumping parties</a:t>
            </a:r>
            <a:r>
              <a:rPr lang="en-US" sz="1800" b="0" i="0" u="none" strike="noStrike" cap="none" dirty="0">
                <a:solidFill>
                  <a:schemeClr val="lt1"/>
                </a:solidFill>
                <a:latin typeface="Trebuchet MS"/>
                <a:ea typeface="Trebuchet MS"/>
                <a:cs typeface="Trebuchet MS"/>
                <a:sym typeface="Trebuchet MS"/>
              </a:rPr>
              <a:t>" where </a:t>
            </a:r>
            <a:r>
              <a:rPr lang="en-US" sz="1800" b="0" i="0" u="none" strike="noStrike" cap="none" dirty="0" err="1">
                <a:solidFill>
                  <a:schemeClr val="lt1"/>
                </a:solidFill>
                <a:latin typeface="Trebuchet MS"/>
                <a:ea typeface="Trebuchet MS"/>
                <a:cs typeface="Trebuchet MS"/>
                <a:sym typeface="Trebuchet MS"/>
              </a:rPr>
              <a:t>transwomen</a:t>
            </a:r>
            <a:r>
              <a:rPr lang="en-US" sz="1800" b="0" i="0" u="none" strike="noStrike" cap="none" dirty="0">
                <a:solidFill>
                  <a:schemeClr val="lt1"/>
                </a:solidFill>
                <a:latin typeface="Trebuchet MS"/>
                <a:ea typeface="Trebuchet MS"/>
                <a:cs typeface="Trebuchet MS"/>
                <a:sym typeface="Trebuchet MS"/>
              </a:rPr>
              <a:t> are injected using in some cases industrial grade silicone oil using minimal or absent sterile techniques. </a:t>
            </a:r>
            <a:endParaRPr sz="1800" b="0" i="0" u="none" strike="noStrike" cap="none" dirty="0">
              <a:solidFill>
                <a:srgbClr val="000000"/>
              </a:solidFill>
              <a:latin typeface="Arial"/>
              <a:ea typeface="Arial"/>
              <a:cs typeface="Arial"/>
              <a:sym typeface="Arial"/>
            </a:endParaRPr>
          </a:p>
          <a:p>
            <a:pPr marL="342900" marR="0" lvl="0" indent="-342900" algn="l" rtl="0">
              <a:lnSpc>
                <a:spcPct val="100000"/>
              </a:lnSpc>
              <a:spcBef>
                <a:spcPts val="600"/>
              </a:spcBef>
              <a:spcAft>
                <a:spcPts val="0"/>
              </a:spcAft>
              <a:buClr>
                <a:srgbClr val="2CBDD9"/>
              </a:buClr>
              <a:buSzPts val="2000"/>
              <a:buFont typeface="Wingdings" pitchFamily="2" charset="2"/>
              <a:buChar char="§"/>
            </a:pPr>
            <a:endParaRPr sz="1800" b="0" i="0" u="none" strike="noStrike" cap="none" dirty="0">
              <a:solidFill>
                <a:schemeClr val="lt1"/>
              </a:solidFill>
              <a:latin typeface="Trebuchet MS"/>
              <a:ea typeface="Trebuchet MS"/>
              <a:cs typeface="Trebuchet MS"/>
              <a:sym typeface="Trebuchet MS"/>
            </a:endParaRPr>
          </a:p>
          <a:p>
            <a:pPr marL="342900" marR="0" lvl="0" indent="-330200" algn="l" rtl="0">
              <a:lnSpc>
                <a:spcPct val="100000"/>
              </a:lnSpc>
              <a:spcBef>
                <a:spcPts val="600"/>
              </a:spcBef>
              <a:spcAft>
                <a:spcPts val="0"/>
              </a:spcAft>
              <a:buClr>
                <a:srgbClr val="2CBDD9"/>
              </a:buClr>
              <a:buSzPts val="1800"/>
              <a:buFont typeface="Wingdings" pitchFamily="2" charset="2"/>
              <a:buChar char="§"/>
            </a:pPr>
            <a:r>
              <a:rPr lang="en-US" sz="1800" b="0" i="0" u="none" strike="noStrike" cap="none" dirty="0">
                <a:solidFill>
                  <a:schemeClr val="lt1"/>
                </a:solidFill>
                <a:latin typeface="Trebuchet MS"/>
                <a:ea typeface="Trebuchet MS"/>
                <a:cs typeface="Trebuchet MS"/>
                <a:sym typeface="Trebuchet MS"/>
              </a:rPr>
              <a:t>Risks associated with these procedures include local and systemic infection, embolization, painful granuloma formation, and a systemic inflammatory syndrome that can be fatal. </a:t>
            </a:r>
            <a:endParaRPr sz="1800" b="0" i="0" u="none" strike="noStrike" cap="none" dirty="0">
              <a:solidFill>
                <a:srgbClr val="000000"/>
              </a:solidFill>
              <a:latin typeface="Arial"/>
              <a:ea typeface="Arial"/>
              <a:cs typeface="Arial"/>
              <a:sym typeface="Arial"/>
            </a:endParaRPr>
          </a:p>
          <a:p>
            <a:pPr marL="342900" marR="0" lvl="0" indent="-342900" algn="l" rtl="0">
              <a:lnSpc>
                <a:spcPct val="100000"/>
              </a:lnSpc>
              <a:spcBef>
                <a:spcPts val="600"/>
              </a:spcBef>
              <a:spcAft>
                <a:spcPts val="0"/>
              </a:spcAft>
              <a:buClr>
                <a:srgbClr val="2CBDD9"/>
              </a:buClr>
              <a:buSzPts val="2000"/>
              <a:buFont typeface="Wingdings" pitchFamily="2" charset="2"/>
              <a:buChar char="§"/>
            </a:pPr>
            <a:endParaRPr sz="1800" b="0" i="0" u="none" strike="noStrike" cap="none" dirty="0">
              <a:solidFill>
                <a:schemeClr val="lt1"/>
              </a:solidFill>
              <a:latin typeface="Trebuchet MS"/>
              <a:ea typeface="Trebuchet MS"/>
              <a:cs typeface="Trebuchet MS"/>
              <a:sym typeface="Trebuchet MS"/>
            </a:endParaRPr>
          </a:p>
          <a:p>
            <a:pPr marL="342900" marR="0" lvl="0" indent="-330200" algn="l" rtl="0">
              <a:lnSpc>
                <a:spcPct val="100000"/>
              </a:lnSpc>
              <a:spcBef>
                <a:spcPts val="600"/>
              </a:spcBef>
              <a:spcAft>
                <a:spcPts val="0"/>
              </a:spcAft>
              <a:buClr>
                <a:srgbClr val="2CBDD9"/>
              </a:buClr>
              <a:buSzPts val="1800"/>
              <a:buFont typeface="Wingdings" pitchFamily="2" charset="2"/>
              <a:buChar char="§"/>
            </a:pPr>
            <a:r>
              <a:rPr lang="en-US" sz="1800" b="0" i="0" u="none" strike="noStrike" cap="none" dirty="0" err="1">
                <a:solidFill>
                  <a:schemeClr val="lt1"/>
                </a:solidFill>
                <a:latin typeface="Trebuchet MS"/>
                <a:ea typeface="Trebuchet MS"/>
                <a:cs typeface="Trebuchet MS"/>
                <a:sym typeface="Trebuchet MS"/>
              </a:rPr>
              <a:t>Transwomen</a:t>
            </a:r>
            <a:r>
              <a:rPr lang="en-US" sz="1800" b="0" i="0" u="none" strike="noStrike" cap="none" dirty="0">
                <a:solidFill>
                  <a:schemeClr val="lt1"/>
                </a:solidFill>
                <a:latin typeface="Trebuchet MS"/>
                <a:ea typeface="Trebuchet MS"/>
                <a:cs typeface="Trebuchet MS"/>
                <a:sym typeface="Trebuchet MS"/>
              </a:rPr>
              <a:t> should be screened for prior or risk of future silicone injections and counseled appropriately.</a:t>
            </a:r>
            <a:endParaRPr sz="1800" b="0" i="0" u="none" strike="noStrike" cap="none" dirty="0">
              <a:solidFill>
                <a:srgbClr val="FFFFFF"/>
              </a:solidFill>
              <a:latin typeface="Trebuchet MS"/>
              <a:ea typeface="Trebuchet MS"/>
              <a:cs typeface="Trebuchet MS"/>
              <a:sym typeface="Trebuchet MS"/>
            </a:endParaRP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1151"/>
        <p:cNvGrpSpPr/>
        <p:nvPr/>
      </p:nvGrpSpPr>
      <p:grpSpPr>
        <a:xfrm>
          <a:off x="0" y="0"/>
          <a:ext cx="0" cy="0"/>
          <a:chOff x="0" y="0"/>
          <a:chExt cx="0" cy="0"/>
        </a:xfrm>
      </p:grpSpPr>
      <p:sp>
        <p:nvSpPr>
          <p:cNvPr id="1152" name="Google Shape;1152;p108"/>
          <p:cNvSpPr txBox="1"/>
          <p:nvPr/>
        </p:nvSpPr>
        <p:spPr>
          <a:xfrm>
            <a:off x="0" y="113581"/>
            <a:ext cx="9144000" cy="763586"/>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FFFFFF"/>
              </a:buClr>
              <a:buSzPts val="1375"/>
              <a:buFont typeface="Quattrocento Sans"/>
              <a:buNone/>
            </a:pPr>
            <a:endParaRPr sz="1400" b="0" i="0" u="none" strike="noStrike" cap="none">
              <a:solidFill>
                <a:srgbClr val="000000"/>
              </a:solidFill>
              <a:latin typeface="Arial"/>
              <a:ea typeface="Arial"/>
              <a:cs typeface="Arial"/>
              <a:sym typeface="Arial"/>
            </a:endParaRPr>
          </a:p>
        </p:txBody>
      </p:sp>
      <p:sp>
        <p:nvSpPr>
          <p:cNvPr id="1153" name="Google Shape;1153;p108"/>
          <p:cNvSpPr txBox="1"/>
          <p:nvPr/>
        </p:nvSpPr>
        <p:spPr>
          <a:xfrm>
            <a:off x="100" y="162825"/>
            <a:ext cx="9144000" cy="9228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FFFFFF"/>
              </a:buClr>
              <a:buSzPts val="1250"/>
              <a:buFont typeface="Trebuchet MS"/>
              <a:buNone/>
            </a:pPr>
            <a:r>
              <a:rPr lang="en-US" sz="5000" b="0" i="0" u="none" strike="noStrike" cap="none">
                <a:solidFill>
                  <a:srgbClr val="FFFFFF"/>
                </a:solidFill>
                <a:latin typeface="Quattrocento Sans"/>
                <a:ea typeface="Quattrocento Sans"/>
                <a:cs typeface="Quattrocento Sans"/>
                <a:sym typeface="Quattrocento Sans"/>
              </a:rPr>
              <a:t>Substance Use	</a:t>
            </a:r>
            <a:endParaRPr sz="1400" b="0" i="0" u="none" strike="noStrike" cap="none">
              <a:solidFill>
                <a:srgbClr val="000000"/>
              </a:solidFill>
              <a:latin typeface="Arial"/>
              <a:ea typeface="Arial"/>
              <a:cs typeface="Arial"/>
              <a:sym typeface="Arial"/>
            </a:endParaRPr>
          </a:p>
        </p:txBody>
      </p:sp>
      <p:pic>
        <p:nvPicPr>
          <p:cNvPr id="1154" name="Google Shape;1154;p108" descr="Image result for substance abuse icons"/>
          <p:cNvPicPr preferRelativeResize="0"/>
          <p:nvPr/>
        </p:nvPicPr>
        <p:blipFill rotWithShape="1">
          <a:blip r:embed="rId3">
            <a:alphaModFix/>
          </a:blip>
          <a:srcRect/>
          <a:stretch/>
        </p:blipFill>
        <p:spPr>
          <a:xfrm>
            <a:off x="1104312" y="3083566"/>
            <a:ext cx="880799" cy="981913"/>
          </a:xfrm>
          <a:prstGeom prst="rect">
            <a:avLst/>
          </a:prstGeom>
          <a:noFill/>
          <a:ln>
            <a:noFill/>
          </a:ln>
        </p:spPr>
      </p:pic>
      <p:pic>
        <p:nvPicPr>
          <p:cNvPr id="1155" name="Google Shape;1155;p108" descr="Related image"/>
          <p:cNvPicPr preferRelativeResize="0"/>
          <p:nvPr/>
        </p:nvPicPr>
        <p:blipFill rotWithShape="1">
          <a:blip r:embed="rId4">
            <a:alphaModFix/>
          </a:blip>
          <a:srcRect/>
          <a:stretch/>
        </p:blipFill>
        <p:spPr>
          <a:xfrm>
            <a:off x="1091886" y="2045560"/>
            <a:ext cx="772560" cy="861248"/>
          </a:xfrm>
          <a:prstGeom prst="rect">
            <a:avLst/>
          </a:prstGeom>
          <a:noFill/>
          <a:ln>
            <a:noFill/>
          </a:ln>
        </p:spPr>
      </p:pic>
      <p:sp>
        <p:nvSpPr>
          <p:cNvPr id="1156" name="Google Shape;1156;p108"/>
          <p:cNvSpPr/>
          <p:nvPr/>
        </p:nvSpPr>
        <p:spPr>
          <a:xfrm>
            <a:off x="1279995" y="4606380"/>
            <a:ext cx="462000" cy="628200"/>
          </a:xfrm>
          <a:custGeom>
            <a:avLst/>
            <a:gdLst/>
            <a:ahLst/>
            <a:cxnLst/>
            <a:rect l="l" t="t" r="r" b="b"/>
            <a:pathLst>
              <a:path w="120000" h="120000" extrusionOk="0">
                <a:moveTo>
                  <a:pt x="80000" y="32727"/>
                </a:moveTo>
                <a:lnTo>
                  <a:pt x="80000" y="5455"/>
                </a:lnTo>
                <a:lnTo>
                  <a:pt x="83333" y="5455"/>
                </a:lnTo>
                <a:lnTo>
                  <a:pt x="113333" y="32727"/>
                </a:lnTo>
                <a:cubicBezTo>
                  <a:pt x="113333" y="32727"/>
                  <a:pt x="80000" y="32727"/>
                  <a:pt x="80000" y="32727"/>
                </a:cubicBezTo>
                <a:close/>
                <a:moveTo>
                  <a:pt x="113333" y="109088"/>
                </a:moveTo>
                <a:cubicBezTo>
                  <a:pt x="113333" y="112105"/>
                  <a:pt x="110344" y="114544"/>
                  <a:pt x="106666" y="114544"/>
                </a:cubicBezTo>
                <a:lnTo>
                  <a:pt x="13333" y="114544"/>
                </a:lnTo>
                <a:cubicBezTo>
                  <a:pt x="9650" y="114544"/>
                  <a:pt x="6666" y="112105"/>
                  <a:pt x="6666" y="109088"/>
                </a:cubicBezTo>
                <a:lnTo>
                  <a:pt x="6666" y="10911"/>
                </a:lnTo>
                <a:cubicBezTo>
                  <a:pt x="6666" y="7900"/>
                  <a:pt x="9650" y="5455"/>
                  <a:pt x="13333" y="5455"/>
                </a:cubicBezTo>
                <a:lnTo>
                  <a:pt x="73333" y="5455"/>
                </a:lnTo>
                <a:lnTo>
                  <a:pt x="73333" y="32727"/>
                </a:lnTo>
                <a:cubicBezTo>
                  <a:pt x="73333" y="35738"/>
                  <a:pt x="76322" y="38183"/>
                  <a:pt x="80000" y="38183"/>
                </a:cubicBezTo>
                <a:lnTo>
                  <a:pt x="113333" y="38183"/>
                </a:lnTo>
                <a:cubicBezTo>
                  <a:pt x="113333" y="38183"/>
                  <a:pt x="113333" y="109088"/>
                  <a:pt x="113333" y="109088"/>
                </a:cubicBezTo>
                <a:close/>
                <a:moveTo>
                  <a:pt x="86666" y="0"/>
                </a:moveTo>
                <a:lnTo>
                  <a:pt x="13333" y="0"/>
                </a:lnTo>
                <a:cubicBezTo>
                  <a:pt x="5972" y="0"/>
                  <a:pt x="0" y="4883"/>
                  <a:pt x="0" y="10911"/>
                </a:cubicBezTo>
                <a:lnTo>
                  <a:pt x="0" y="109088"/>
                </a:lnTo>
                <a:cubicBezTo>
                  <a:pt x="0" y="115116"/>
                  <a:pt x="5972" y="120000"/>
                  <a:pt x="13333" y="120000"/>
                </a:cubicBezTo>
                <a:lnTo>
                  <a:pt x="106666" y="120000"/>
                </a:lnTo>
                <a:cubicBezTo>
                  <a:pt x="114027" y="120000"/>
                  <a:pt x="120000" y="115116"/>
                  <a:pt x="120000" y="109088"/>
                </a:cubicBezTo>
                <a:lnTo>
                  <a:pt x="120000" y="30000"/>
                </a:lnTo>
                <a:cubicBezTo>
                  <a:pt x="120000" y="30000"/>
                  <a:pt x="86666" y="0"/>
                  <a:pt x="86666" y="0"/>
                </a:cubicBezTo>
                <a:close/>
                <a:moveTo>
                  <a:pt x="26666" y="49088"/>
                </a:moveTo>
                <a:cubicBezTo>
                  <a:pt x="26666" y="50600"/>
                  <a:pt x="28155" y="51816"/>
                  <a:pt x="30000" y="51816"/>
                </a:cubicBezTo>
                <a:lnTo>
                  <a:pt x="90000" y="51816"/>
                </a:lnTo>
                <a:cubicBezTo>
                  <a:pt x="91844" y="51816"/>
                  <a:pt x="93333" y="50600"/>
                  <a:pt x="93333" y="49088"/>
                </a:cubicBezTo>
                <a:cubicBezTo>
                  <a:pt x="93333" y="47588"/>
                  <a:pt x="91844" y="46361"/>
                  <a:pt x="90000" y="46361"/>
                </a:cubicBezTo>
                <a:lnTo>
                  <a:pt x="30000" y="46361"/>
                </a:lnTo>
                <a:cubicBezTo>
                  <a:pt x="28155" y="46361"/>
                  <a:pt x="26666" y="47588"/>
                  <a:pt x="26666" y="49088"/>
                </a:cubicBezTo>
                <a:moveTo>
                  <a:pt x="90000" y="68183"/>
                </a:moveTo>
                <a:lnTo>
                  <a:pt x="30000" y="68183"/>
                </a:lnTo>
                <a:cubicBezTo>
                  <a:pt x="28155" y="68183"/>
                  <a:pt x="26666" y="69405"/>
                  <a:pt x="26666" y="70911"/>
                </a:cubicBezTo>
                <a:cubicBezTo>
                  <a:pt x="26666" y="72416"/>
                  <a:pt x="28155" y="73638"/>
                  <a:pt x="30000" y="73638"/>
                </a:cubicBezTo>
                <a:lnTo>
                  <a:pt x="90000" y="73638"/>
                </a:lnTo>
                <a:cubicBezTo>
                  <a:pt x="91844" y="73638"/>
                  <a:pt x="93333" y="72416"/>
                  <a:pt x="93333" y="70911"/>
                </a:cubicBezTo>
                <a:cubicBezTo>
                  <a:pt x="93333" y="69405"/>
                  <a:pt x="91844" y="68183"/>
                  <a:pt x="90000" y="68183"/>
                </a:cubicBezTo>
                <a:moveTo>
                  <a:pt x="30000" y="30000"/>
                </a:moveTo>
                <a:lnTo>
                  <a:pt x="46666" y="30000"/>
                </a:lnTo>
                <a:cubicBezTo>
                  <a:pt x="48511" y="30000"/>
                  <a:pt x="50000" y="28783"/>
                  <a:pt x="50000" y="27272"/>
                </a:cubicBezTo>
                <a:cubicBezTo>
                  <a:pt x="50000" y="25766"/>
                  <a:pt x="48511" y="24544"/>
                  <a:pt x="46666" y="24544"/>
                </a:cubicBezTo>
                <a:lnTo>
                  <a:pt x="30000" y="24544"/>
                </a:lnTo>
                <a:cubicBezTo>
                  <a:pt x="28155" y="24544"/>
                  <a:pt x="26666" y="25766"/>
                  <a:pt x="26666" y="27272"/>
                </a:cubicBezTo>
                <a:cubicBezTo>
                  <a:pt x="26666" y="28783"/>
                  <a:pt x="28155" y="30000"/>
                  <a:pt x="30000" y="30000"/>
                </a:cubicBezTo>
                <a:moveTo>
                  <a:pt x="70000" y="90000"/>
                </a:moveTo>
                <a:lnTo>
                  <a:pt x="30000" y="90000"/>
                </a:lnTo>
                <a:cubicBezTo>
                  <a:pt x="28155" y="90000"/>
                  <a:pt x="26666" y="91222"/>
                  <a:pt x="26666" y="92727"/>
                </a:cubicBezTo>
                <a:cubicBezTo>
                  <a:pt x="26666" y="94233"/>
                  <a:pt x="28155" y="95455"/>
                  <a:pt x="30000" y="95455"/>
                </a:cubicBezTo>
                <a:lnTo>
                  <a:pt x="70000" y="95455"/>
                </a:lnTo>
                <a:cubicBezTo>
                  <a:pt x="71844" y="95455"/>
                  <a:pt x="73333" y="94233"/>
                  <a:pt x="73333" y="92727"/>
                </a:cubicBezTo>
                <a:cubicBezTo>
                  <a:pt x="73333" y="91222"/>
                  <a:pt x="71844" y="90000"/>
                  <a:pt x="70000" y="90000"/>
                </a:cubicBezTo>
              </a:path>
            </a:pathLst>
          </a:custGeom>
          <a:solidFill>
            <a:srgbClr val="F9A25D"/>
          </a:solidFill>
          <a:ln>
            <a:noFill/>
          </a:ln>
        </p:spPr>
        <p:txBody>
          <a:bodyPr spcFirstLastPara="1" wrap="square" lIns="38075" tIns="38075" rIns="38075" bIns="38075" anchor="ctr" anchorCtr="0">
            <a:noAutofit/>
          </a:bodyPr>
          <a:lstStyle/>
          <a:p>
            <a:pPr marL="0" marR="0" lvl="0" indent="0" algn="l" rtl="0">
              <a:lnSpc>
                <a:spcPct val="100000"/>
              </a:lnSpc>
              <a:spcBef>
                <a:spcPts val="0"/>
              </a:spcBef>
              <a:spcAft>
                <a:spcPts val="0"/>
              </a:spcAft>
              <a:buClr>
                <a:srgbClr val="FFFFFF"/>
              </a:buClr>
              <a:buSzPts val="2999"/>
              <a:buFont typeface="Gill Sans"/>
              <a:buNone/>
            </a:pPr>
            <a:endParaRPr sz="2999" b="0" i="0" u="none" strike="noStrike" cap="none">
              <a:solidFill>
                <a:srgbClr val="FFFFFF"/>
              </a:solidFill>
              <a:latin typeface="Gill Sans"/>
              <a:ea typeface="Gill Sans"/>
              <a:cs typeface="Gill Sans"/>
              <a:sym typeface="Gill Sans"/>
            </a:endParaRPr>
          </a:p>
        </p:txBody>
      </p:sp>
      <p:sp>
        <p:nvSpPr>
          <p:cNvPr id="1157" name="Google Shape;1157;p108"/>
          <p:cNvSpPr txBox="1"/>
          <p:nvPr/>
        </p:nvSpPr>
        <p:spPr>
          <a:xfrm>
            <a:off x="2207599" y="2259375"/>
            <a:ext cx="5786400" cy="2695500"/>
          </a:xfrm>
          <a:prstGeom prst="rect">
            <a:avLst/>
          </a:prstGeom>
          <a:noFill/>
          <a:ln>
            <a:noFill/>
          </a:ln>
        </p:spPr>
        <p:txBody>
          <a:bodyPr spcFirstLastPara="1" wrap="square" lIns="91425" tIns="45700" rIns="91425" bIns="45700" anchor="t" anchorCtr="0">
            <a:noAutofit/>
          </a:bodyPr>
          <a:lstStyle/>
          <a:p>
            <a:pPr marL="0" marR="0" lvl="0" indent="0" algn="l" rtl="0">
              <a:lnSpc>
                <a:spcPct val="75000"/>
              </a:lnSpc>
              <a:spcBef>
                <a:spcPts val="0"/>
              </a:spcBef>
              <a:spcAft>
                <a:spcPts val="0"/>
              </a:spcAft>
              <a:buNone/>
            </a:pPr>
            <a:r>
              <a:rPr lang="en-US" sz="1600" b="0" i="0" u="none" strike="noStrike" cap="none">
                <a:solidFill>
                  <a:schemeClr val="lt1"/>
                </a:solidFill>
                <a:latin typeface="Trebuchet MS"/>
                <a:ea typeface="Trebuchet MS"/>
                <a:cs typeface="Trebuchet MS"/>
                <a:sym typeface="Trebuchet MS"/>
              </a:rPr>
              <a:t>Assess substance abuse </a:t>
            </a:r>
            <a:endParaRPr sz="1400" b="0" i="0" u="none" strike="noStrike" cap="none">
              <a:solidFill>
                <a:srgbClr val="000000"/>
              </a:solidFill>
              <a:latin typeface="Arial"/>
              <a:ea typeface="Arial"/>
              <a:cs typeface="Arial"/>
              <a:sym typeface="Arial"/>
            </a:endParaRPr>
          </a:p>
          <a:p>
            <a:pPr marL="114300" marR="0" lvl="1" indent="-12700" algn="l" rtl="0">
              <a:lnSpc>
                <a:spcPct val="75000"/>
              </a:lnSpc>
              <a:spcBef>
                <a:spcPts val="0"/>
              </a:spcBef>
              <a:spcAft>
                <a:spcPts val="0"/>
              </a:spcAft>
              <a:buClr>
                <a:srgbClr val="000000"/>
              </a:buClr>
              <a:buSzPts val="1600"/>
              <a:buFont typeface="Trebuchet MS"/>
              <a:buNone/>
            </a:pPr>
            <a:endParaRPr sz="1600">
              <a:solidFill>
                <a:schemeClr val="lt1"/>
              </a:solidFill>
              <a:latin typeface="Trebuchet MS"/>
              <a:ea typeface="Trebuchet MS"/>
              <a:cs typeface="Trebuchet MS"/>
              <a:sym typeface="Trebuchet MS"/>
            </a:endParaRPr>
          </a:p>
          <a:p>
            <a:pPr marL="114300" marR="0" lvl="1" indent="-12700" algn="l" rtl="0">
              <a:lnSpc>
                <a:spcPct val="75000"/>
              </a:lnSpc>
              <a:spcBef>
                <a:spcPts val="0"/>
              </a:spcBef>
              <a:spcAft>
                <a:spcPts val="0"/>
              </a:spcAft>
              <a:buClr>
                <a:srgbClr val="000000"/>
              </a:buClr>
              <a:buSzPts val="1600"/>
              <a:buFont typeface="Trebuchet MS"/>
              <a:buNone/>
            </a:pPr>
            <a:endParaRPr sz="1600">
              <a:solidFill>
                <a:schemeClr val="lt1"/>
              </a:solidFill>
              <a:latin typeface="Trebuchet MS"/>
              <a:ea typeface="Trebuchet MS"/>
              <a:cs typeface="Trebuchet MS"/>
              <a:sym typeface="Trebuchet MS"/>
            </a:endParaRPr>
          </a:p>
          <a:p>
            <a:pPr marL="114300" marR="0" lvl="1" indent="-12700" algn="l" rtl="0">
              <a:lnSpc>
                <a:spcPct val="75000"/>
              </a:lnSpc>
              <a:spcBef>
                <a:spcPts val="0"/>
              </a:spcBef>
              <a:spcAft>
                <a:spcPts val="0"/>
              </a:spcAft>
              <a:buClr>
                <a:srgbClr val="000000"/>
              </a:buClr>
              <a:buSzPts val="1600"/>
              <a:buFont typeface="Trebuchet MS"/>
              <a:buNone/>
            </a:pPr>
            <a:endParaRPr sz="1600" b="0" i="0" u="none" strike="noStrike" cap="none">
              <a:solidFill>
                <a:schemeClr val="lt1"/>
              </a:solidFill>
              <a:latin typeface="Trebuchet MS"/>
              <a:ea typeface="Trebuchet MS"/>
              <a:cs typeface="Trebuchet MS"/>
              <a:sym typeface="Trebuchet MS"/>
            </a:endParaRPr>
          </a:p>
          <a:p>
            <a:pPr marL="114300" marR="0" lvl="1" indent="-114300" algn="l" rtl="0">
              <a:lnSpc>
                <a:spcPct val="75000"/>
              </a:lnSpc>
              <a:spcBef>
                <a:spcPts val="150"/>
              </a:spcBef>
              <a:spcAft>
                <a:spcPts val="0"/>
              </a:spcAft>
              <a:buClr>
                <a:srgbClr val="000000"/>
              </a:buClr>
              <a:buSzPts val="1600"/>
              <a:buFont typeface="Arial"/>
              <a:buNone/>
            </a:pPr>
            <a:endParaRPr sz="1600" b="0" i="0" u="none" strike="noStrike" cap="none">
              <a:solidFill>
                <a:schemeClr val="lt1"/>
              </a:solidFill>
              <a:latin typeface="Arial"/>
              <a:ea typeface="Arial"/>
              <a:cs typeface="Arial"/>
              <a:sym typeface="Arial"/>
            </a:endParaRPr>
          </a:p>
          <a:p>
            <a:pPr marL="114300" marR="0" lvl="1" indent="-12700" algn="l" rtl="0">
              <a:lnSpc>
                <a:spcPct val="75000"/>
              </a:lnSpc>
              <a:spcBef>
                <a:spcPts val="140"/>
              </a:spcBef>
              <a:spcAft>
                <a:spcPts val="0"/>
              </a:spcAft>
              <a:buClr>
                <a:srgbClr val="000000"/>
              </a:buClr>
              <a:buSzPts val="1600"/>
              <a:buFont typeface="Trebuchet MS"/>
              <a:buNone/>
            </a:pPr>
            <a:endParaRPr sz="1600" b="0" i="0" u="none" strike="noStrike" cap="none">
              <a:solidFill>
                <a:schemeClr val="lt1"/>
              </a:solidFill>
              <a:latin typeface="Trebuchet MS"/>
              <a:ea typeface="Trebuchet MS"/>
              <a:cs typeface="Trebuchet MS"/>
              <a:sym typeface="Trebuchet MS"/>
            </a:endParaRPr>
          </a:p>
          <a:p>
            <a:pPr marL="0" marR="0" lvl="0" indent="0" algn="l" rtl="0">
              <a:lnSpc>
                <a:spcPct val="75000"/>
              </a:lnSpc>
              <a:spcBef>
                <a:spcPts val="140"/>
              </a:spcBef>
              <a:spcAft>
                <a:spcPts val="0"/>
              </a:spcAft>
              <a:buNone/>
            </a:pPr>
            <a:r>
              <a:rPr lang="en-US" sz="1600" b="0" i="0" u="none" strike="noStrike" cap="none">
                <a:solidFill>
                  <a:schemeClr val="lt1"/>
                </a:solidFill>
                <a:latin typeface="Trebuchet MS"/>
                <a:ea typeface="Trebuchet MS"/>
                <a:cs typeface="Trebuchet MS"/>
                <a:sym typeface="Trebuchet MS"/>
              </a:rPr>
              <a:t>Screen for past and present use of tobacco, alcohol, and other drugs</a:t>
            </a:r>
            <a:endParaRPr sz="1400" b="0" i="0" u="none" strike="noStrike" cap="none">
              <a:solidFill>
                <a:srgbClr val="000000"/>
              </a:solidFill>
              <a:latin typeface="Arial"/>
              <a:ea typeface="Arial"/>
              <a:cs typeface="Arial"/>
              <a:sym typeface="Arial"/>
            </a:endParaRPr>
          </a:p>
          <a:p>
            <a:pPr marL="114300" marR="0" lvl="1" indent="-12700" algn="l" rtl="0">
              <a:lnSpc>
                <a:spcPct val="75000"/>
              </a:lnSpc>
              <a:spcBef>
                <a:spcPts val="140"/>
              </a:spcBef>
              <a:spcAft>
                <a:spcPts val="0"/>
              </a:spcAft>
              <a:buClr>
                <a:srgbClr val="000000"/>
              </a:buClr>
              <a:buSzPts val="1600"/>
              <a:buFont typeface="Trebuchet MS"/>
              <a:buNone/>
            </a:pPr>
            <a:endParaRPr sz="1600" b="0" i="0" u="none" strike="noStrike" cap="none">
              <a:solidFill>
                <a:schemeClr val="lt1"/>
              </a:solidFill>
              <a:latin typeface="Trebuchet MS"/>
              <a:ea typeface="Trebuchet MS"/>
              <a:cs typeface="Trebuchet MS"/>
              <a:sym typeface="Trebuchet MS"/>
            </a:endParaRPr>
          </a:p>
          <a:p>
            <a:pPr marL="114300" marR="0" lvl="1" indent="-12700" algn="l" rtl="0">
              <a:lnSpc>
                <a:spcPct val="75000"/>
              </a:lnSpc>
              <a:spcBef>
                <a:spcPts val="140"/>
              </a:spcBef>
              <a:spcAft>
                <a:spcPts val="0"/>
              </a:spcAft>
              <a:buClr>
                <a:srgbClr val="000000"/>
              </a:buClr>
              <a:buSzPts val="1600"/>
              <a:buFont typeface="Trebuchet MS"/>
              <a:buNone/>
            </a:pPr>
            <a:endParaRPr sz="1600" b="0" i="0" u="none" strike="noStrike" cap="none">
              <a:solidFill>
                <a:schemeClr val="lt1"/>
              </a:solidFill>
              <a:latin typeface="Trebuchet MS"/>
              <a:ea typeface="Trebuchet MS"/>
              <a:cs typeface="Trebuchet MS"/>
              <a:sym typeface="Trebuchet MS"/>
            </a:endParaRPr>
          </a:p>
          <a:p>
            <a:pPr marL="114300" marR="0" lvl="1" indent="-12700" algn="l" rtl="0">
              <a:lnSpc>
                <a:spcPct val="75000"/>
              </a:lnSpc>
              <a:spcBef>
                <a:spcPts val="140"/>
              </a:spcBef>
              <a:spcAft>
                <a:spcPts val="0"/>
              </a:spcAft>
              <a:buClr>
                <a:srgbClr val="000000"/>
              </a:buClr>
              <a:buSzPts val="1600"/>
              <a:buFont typeface="Trebuchet MS"/>
              <a:buNone/>
            </a:pPr>
            <a:endParaRPr sz="1600" b="0" i="0" u="none" strike="noStrike" cap="none">
              <a:solidFill>
                <a:schemeClr val="lt1"/>
              </a:solidFill>
              <a:latin typeface="Trebuchet MS"/>
              <a:ea typeface="Trebuchet MS"/>
              <a:cs typeface="Trebuchet MS"/>
              <a:sym typeface="Trebuchet MS"/>
            </a:endParaRPr>
          </a:p>
          <a:p>
            <a:pPr marL="114300" marR="0" lvl="1" indent="-114300" algn="l" rtl="0">
              <a:lnSpc>
                <a:spcPct val="75000"/>
              </a:lnSpc>
              <a:spcBef>
                <a:spcPts val="150"/>
              </a:spcBef>
              <a:spcAft>
                <a:spcPts val="0"/>
              </a:spcAft>
              <a:buClr>
                <a:srgbClr val="000000"/>
              </a:buClr>
              <a:buSzPts val="1600"/>
              <a:buFont typeface="Arial"/>
              <a:buNone/>
            </a:pPr>
            <a:endParaRPr sz="1600" b="0" i="0" u="none" strike="noStrike" cap="none">
              <a:solidFill>
                <a:schemeClr val="lt1"/>
              </a:solidFill>
              <a:latin typeface="Arial"/>
              <a:ea typeface="Arial"/>
              <a:cs typeface="Arial"/>
              <a:sym typeface="Arial"/>
            </a:endParaRPr>
          </a:p>
          <a:p>
            <a:pPr marL="114300" marR="0" lvl="1" indent="-12700" algn="l" rtl="0">
              <a:lnSpc>
                <a:spcPct val="75000"/>
              </a:lnSpc>
              <a:spcBef>
                <a:spcPts val="140"/>
              </a:spcBef>
              <a:spcAft>
                <a:spcPts val="0"/>
              </a:spcAft>
              <a:buClr>
                <a:srgbClr val="000000"/>
              </a:buClr>
              <a:buSzPts val="1600"/>
              <a:buFont typeface="Trebuchet MS"/>
              <a:buNone/>
            </a:pPr>
            <a:endParaRPr sz="1600" b="0" i="0" u="none" strike="noStrike" cap="none">
              <a:solidFill>
                <a:schemeClr val="lt1"/>
              </a:solidFill>
              <a:latin typeface="Trebuchet MS"/>
              <a:ea typeface="Trebuchet MS"/>
              <a:cs typeface="Trebuchet MS"/>
              <a:sym typeface="Trebuchet MS"/>
            </a:endParaRPr>
          </a:p>
          <a:p>
            <a:pPr marL="0" marR="0" lvl="0" indent="0" algn="l" rtl="0">
              <a:lnSpc>
                <a:spcPct val="75000"/>
              </a:lnSpc>
              <a:spcBef>
                <a:spcPts val="140"/>
              </a:spcBef>
              <a:spcAft>
                <a:spcPts val="0"/>
              </a:spcAft>
              <a:buNone/>
            </a:pPr>
            <a:r>
              <a:rPr lang="en-US" sz="1600" b="0" i="0" u="none" strike="noStrike" cap="none">
                <a:solidFill>
                  <a:schemeClr val="lt1"/>
                </a:solidFill>
                <a:latin typeface="Trebuchet MS"/>
                <a:ea typeface="Trebuchet MS"/>
                <a:cs typeface="Trebuchet MS"/>
                <a:sym typeface="Trebuchet MS"/>
              </a:rPr>
              <a:t>Refer, if needed, to a transgender-competent chemical dependency program</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chemeClr val="lt1"/>
              </a:solidFill>
              <a:latin typeface="Arial"/>
              <a:ea typeface="Arial"/>
              <a:cs typeface="Arial"/>
              <a:sym typeface="Arial"/>
            </a:endParaRP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1161"/>
        <p:cNvGrpSpPr/>
        <p:nvPr/>
      </p:nvGrpSpPr>
      <p:grpSpPr>
        <a:xfrm>
          <a:off x="0" y="0"/>
          <a:ext cx="0" cy="0"/>
          <a:chOff x="0" y="0"/>
          <a:chExt cx="0" cy="0"/>
        </a:xfrm>
      </p:grpSpPr>
      <p:sp>
        <p:nvSpPr>
          <p:cNvPr id="1162" name="Google Shape;1162;p109"/>
          <p:cNvSpPr txBox="1"/>
          <p:nvPr/>
        </p:nvSpPr>
        <p:spPr>
          <a:xfrm>
            <a:off x="457200" y="1271575"/>
            <a:ext cx="8229600" cy="4819800"/>
          </a:xfrm>
          <a:prstGeom prst="rect">
            <a:avLst/>
          </a:prstGeom>
          <a:noFill/>
          <a:ln>
            <a:noFill/>
          </a:ln>
        </p:spPr>
        <p:txBody>
          <a:bodyPr spcFirstLastPara="1" wrap="square" lIns="91425" tIns="91425" rIns="91425" bIns="91425" anchor="t" anchorCtr="0">
            <a:noAutofit/>
          </a:bodyPr>
          <a:lstStyle/>
          <a:p>
            <a:pPr marL="342900" marR="0" lvl="0" indent="-342900" algn="l" rtl="0">
              <a:lnSpc>
                <a:spcPct val="120000"/>
              </a:lnSpc>
              <a:spcBef>
                <a:spcPts val="0"/>
              </a:spcBef>
              <a:spcAft>
                <a:spcPts val="0"/>
              </a:spcAft>
              <a:buClr>
                <a:schemeClr val="lt1"/>
              </a:buClr>
              <a:buSzPts val="1600"/>
              <a:buFont typeface="Arial"/>
              <a:buNone/>
            </a:pPr>
            <a:endParaRPr sz="1600" b="0" i="0" u="none" strike="noStrike" cap="none">
              <a:solidFill>
                <a:srgbClr val="FFFFFF"/>
              </a:solidFill>
              <a:latin typeface="Georgia"/>
              <a:ea typeface="Georgia"/>
              <a:cs typeface="Georgia"/>
              <a:sym typeface="Georgia"/>
            </a:endParaRPr>
          </a:p>
          <a:p>
            <a:pPr marL="342900" marR="0" lvl="0" indent="-342900" algn="l" rtl="0">
              <a:lnSpc>
                <a:spcPct val="100000"/>
              </a:lnSpc>
              <a:spcBef>
                <a:spcPts val="0"/>
              </a:spcBef>
              <a:spcAft>
                <a:spcPts val="0"/>
              </a:spcAft>
              <a:buClr>
                <a:srgbClr val="2CBDD9"/>
              </a:buClr>
              <a:buSzPts val="2400"/>
              <a:buFont typeface="Trebuchet MS"/>
              <a:buChar char="&gt;"/>
            </a:pPr>
            <a:r>
              <a:rPr lang="en-US" sz="2400" b="0" i="0" u="none" strike="noStrike" cap="none">
                <a:solidFill>
                  <a:schemeClr val="lt1"/>
                </a:solidFill>
                <a:latin typeface="Trebuchet MS"/>
                <a:ea typeface="Trebuchet MS"/>
                <a:cs typeface="Trebuchet MS"/>
                <a:sym typeface="Trebuchet MS"/>
              </a:rPr>
              <a:t>Maintain a high index of suspicion for thyroid disorders and screen appropriately. </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600"/>
              </a:spcBef>
              <a:spcAft>
                <a:spcPts val="0"/>
              </a:spcAft>
              <a:buClr>
                <a:srgbClr val="2CBDD9"/>
              </a:buClr>
              <a:buSzPts val="2400"/>
              <a:buFont typeface="Trebuchet MS"/>
              <a:buNone/>
            </a:pPr>
            <a:endParaRPr sz="2400" b="0" i="0" u="none" strike="noStrike" cap="none">
              <a:solidFill>
                <a:schemeClr val="lt1"/>
              </a:solidFill>
              <a:latin typeface="Trebuchet MS"/>
              <a:ea typeface="Trebuchet MS"/>
              <a:cs typeface="Trebuchet MS"/>
              <a:sym typeface="Trebuchet MS"/>
            </a:endParaRPr>
          </a:p>
          <a:p>
            <a:pPr marL="342900" marR="0" lvl="0" indent="-342900" algn="l" rtl="0">
              <a:lnSpc>
                <a:spcPct val="100000"/>
              </a:lnSpc>
              <a:spcBef>
                <a:spcPts val="600"/>
              </a:spcBef>
              <a:spcAft>
                <a:spcPts val="0"/>
              </a:spcAft>
              <a:buClr>
                <a:srgbClr val="2CBDD9"/>
              </a:buClr>
              <a:buSzPts val="2400"/>
              <a:buFont typeface="Trebuchet MS"/>
              <a:buChar char="&gt;"/>
            </a:pPr>
            <a:r>
              <a:rPr lang="en-US" sz="2400" b="0" i="0" u="none" strike="noStrike" cap="none">
                <a:solidFill>
                  <a:schemeClr val="lt1"/>
                </a:solidFill>
                <a:latin typeface="Trebuchet MS"/>
                <a:ea typeface="Trebuchet MS"/>
                <a:cs typeface="Trebuchet MS"/>
                <a:sym typeface="Trebuchet MS"/>
              </a:rPr>
              <a:t>Use of cross-sex hormone replacement with or without gonadectomy may cause overall endocrine imbalances.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2100"/>
              </a:spcBef>
              <a:spcAft>
                <a:spcPts val="0"/>
              </a:spcAft>
              <a:buClr>
                <a:srgbClr val="000000"/>
              </a:buClr>
              <a:buSzPts val="2600"/>
              <a:buFont typeface="Arial"/>
              <a:buNone/>
            </a:pPr>
            <a:endParaRPr sz="2600" b="0" i="0" u="none" strike="noStrike" cap="none">
              <a:solidFill>
                <a:srgbClr val="FFFFFF"/>
              </a:solidFill>
              <a:latin typeface="Trebuchet MS"/>
              <a:ea typeface="Trebuchet MS"/>
              <a:cs typeface="Trebuchet MS"/>
              <a:sym typeface="Trebuchet MS"/>
            </a:endParaRPr>
          </a:p>
        </p:txBody>
      </p:sp>
      <p:sp>
        <p:nvSpPr>
          <p:cNvPr id="1163" name="Google Shape;1163;p109"/>
          <p:cNvSpPr txBox="1"/>
          <p:nvPr/>
        </p:nvSpPr>
        <p:spPr>
          <a:xfrm>
            <a:off x="125" y="162825"/>
            <a:ext cx="9144000" cy="741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FFFFFF"/>
              </a:buClr>
              <a:buSzPts val="1250"/>
              <a:buFont typeface="Quattrocento Sans"/>
              <a:buNone/>
            </a:pPr>
            <a:r>
              <a:rPr lang="en-US" sz="5000" b="0" i="0" u="none" strike="noStrike" cap="none">
                <a:solidFill>
                  <a:srgbClr val="FFFFFF"/>
                </a:solidFill>
                <a:latin typeface="Quattrocento Sans"/>
                <a:ea typeface="Quattrocento Sans"/>
                <a:cs typeface="Quattrocento Sans"/>
                <a:sym typeface="Quattrocento Sans"/>
              </a:rPr>
              <a:t>Thyroid Screening</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1167"/>
        <p:cNvGrpSpPr/>
        <p:nvPr/>
      </p:nvGrpSpPr>
      <p:grpSpPr>
        <a:xfrm>
          <a:off x="0" y="0"/>
          <a:ext cx="0" cy="0"/>
          <a:chOff x="0" y="0"/>
          <a:chExt cx="0" cy="0"/>
        </a:xfrm>
      </p:grpSpPr>
      <p:cxnSp>
        <p:nvCxnSpPr>
          <p:cNvPr id="1168" name="Google Shape;1168;p110"/>
          <p:cNvCxnSpPr/>
          <p:nvPr/>
        </p:nvCxnSpPr>
        <p:spPr>
          <a:xfrm rot="10800000" flipH="1">
            <a:off x="3786807" y="2483615"/>
            <a:ext cx="1407900" cy="2001900"/>
          </a:xfrm>
          <a:prstGeom prst="straightConnector1">
            <a:avLst/>
          </a:prstGeom>
          <a:noFill/>
          <a:ln w="19050" cap="flat" cmpd="sng">
            <a:solidFill>
              <a:srgbClr val="CDCDCD"/>
            </a:solidFill>
            <a:prstDash val="dash"/>
            <a:round/>
            <a:headEnd type="none" w="sm" len="sm"/>
            <a:tailEnd type="none" w="sm" len="sm"/>
          </a:ln>
        </p:spPr>
      </p:cxnSp>
      <p:sp>
        <p:nvSpPr>
          <p:cNvPr id="1169" name="Google Shape;1169;p110"/>
          <p:cNvSpPr txBox="1"/>
          <p:nvPr/>
        </p:nvSpPr>
        <p:spPr>
          <a:xfrm>
            <a:off x="0" y="163575"/>
            <a:ext cx="9144000" cy="8718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FFFFFF"/>
              </a:buClr>
              <a:buSzPts val="1375"/>
              <a:buFont typeface="Quattrocento Sans"/>
              <a:buNone/>
            </a:pPr>
            <a:r>
              <a:rPr lang="en-US" sz="5000" b="0" i="0" u="none" strike="noStrike" cap="none">
                <a:solidFill>
                  <a:srgbClr val="FFFFFF"/>
                </a:solidFill>
                <a:latin typeface="Quattrocento Sans"/>
                <a:ea typeface="Quattrocento Sans"/>
                <a:cs typeface="Quattrocento Sans"/>
                <a:sym typeface="Quattrocento Sans"/>
              </a:rPr>
              <a:t>Vaccinations </a:t>
            </a:r>
            <a:endParaRPr sz="5000" b="0" i="0" u="none" strike="noStrike" cap="none">
              <a:solidFill>
                <a:srgbClr val="000000"/>
              </a:solidFill>
              <a:latin typeface="Arial"/>
              <a:ea typeface="Arial"/>
              <a:cs typeface="Arial"/>
              <a:sym typeface="Arial"/>
            </a:endParaRPr>
          </a:p>
        </p:txBody>
      </p:sp>
      <p:sp>
        <p:nvSpPr>
          <p:cNvPr id="1170" name="Google Shape;1170;p110"/>
          <p:cNvSpPr txBox="1"/>
          <p:nvPr/>
        </p:nvSpPr>
        <p:spPr>
          <a:xfrm>
            <a:off x="5194691" y="5833026"/>
            <a:ext cx="2459700" cy="452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FFFFFF"/>
              </a:buClr>
              <a:buSzPts val="375"/>
              <a:buFont typeface="Trebuchet MS"/>
              <a:buNone/>
            </a:pPr>
            <a:r>
              <a:rPr lang="en-US" sz="1500" b="0" i="0" u="none" strike="noStrike" cap="none">
                <a:solidFill>
                  <a:srgbClr val="FFFFFF"/>
                </a:solidFill>
                <a:latin typeface="Trebuchet MS"/>
                <a:ea typeface="Trebuchet MS"/>
                <a:cs typeface="Trebuchet MS"/>
                <a:sym typeface="Trebuchet MS"/>
              </a:rPr>
              <a:t>Discuss vaccinations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1500"/>
              </a:spcBef>
              <a:spcAft>
                <a:spcPts val="0"/>
              </a:spcAft>
              <a:buClr>
                <a:srgbClr val="000000"/>
              </a:buClr>
              <a:buSzPts val="2400"/>
              <a:buFont typeface="Arial"/>
              <a:buNone/>
            </a:pPr>
            <a:endParaRPr sz="2400" b="0" i="0" u="none" strike="noStrike" cap="none">
              <a:solidFill>
                <a:srgbClr val="FFFFFF"/>
              </a:solidFill>
              <a:latin typeface="Trebuchet MS"/>
              <a:ea typeface="Trebuchet MS"/>
              <a:cs typeface="Trebuchet MS"/>
              <a:sym typeface="Trebuchet MS"/>
            </a:endParaRPr>
          </a:p>
        </p:txBody>
      </p:sp>
      <p:pic>
        <p:nvPicPr>
          <p:cNvPr id="1171" name="Google Shape;1171;p110" descr="Image result for vaccine icon"/>
          <p:cNvPicPr preferRelativeResize="0"/>
          <p:nvPr/>
        </p:nvPicPr>
        <p:blipFill rotWithShape="1">
          <a:blip r:embed="rId3">
            <a:alphaModFix/>
          </a:blip>
          <a:srcRect/>
          <a:stretch/>
        </p:blipFill>
        <p:spPr>
          <a:xfrm>
            <a:off x="7008675" y="2158618"/>
            <a:ext cx="645571" cy="645571"/>
          </a:xfrm>
          <a:prstGeom prst="rect">
            <a:avLst/>
          </a:prstGeom>
          <a:noFill/>
          <a:ln>
            <a:noFill/>
          </a:ln>
        </p:spPr>
      </p:pic>
      <p:sp>
        <p:nvSpPr>
          <p:cNvPr id="1172" name="Google Shape;1172;p110"/>
          <p:cNvSpPr/>
          <p:nvPr/>
        </p:nvSpPr>
        <p:spPr>
          <a:xfrm>
            <a:off x="7132427" y="5065176"/>
            <a:ext cx="423008" cy="534479"/>
          </a:xfrm>
          <a:custGeom>
            <a:avLst/>
            <a:gdLst/>
            <a:ahLst/>
            <a:cxnLst/>
            <a:rect l="l" t="t" r="r" b="b"/>
            <a:pathLst>
              <a:path w="120000" h="120000" extrusionOk="0">
                <a:moveTo>
                  <a:pt x="106406" y="49243"/>
                </a:moveTo>
                <a:cubicBezTo>
                  <a:pt x="104531" y="50677"/>
                  <a:pt x="104062" y="59282"/>
                  <a:pt x="114843" y="64541"/>
                </a:cubicBezTo>
                <a:cubicBezTo>
                  <a:pt x="114843" y="64541"/>
                  <a:pt x="99843" y="66932"/>
                  <a:pt x="90000" y="54501"/>
                </a:cubicBezTo>
                <a:cubicBezTo>
                  <a:pt x="87656" y="54501"/>
                  <a:pt x="84843" y="55458"/>
                  <a:pt x="82500" y="55458"/>
                </a:cubicBezTo>
                <a:cubicBezTo>
                  <a:pt x="61406" y="55458"/>
                  <a:pt x="48750" y="43027"/>
                  <a:pt x="48750" y="27729"/>
                </a:cubicBezTo>
                <a:cubicBezTo>
                  <a:pt x="48750" y="12430"/>
                  <a:pt x="61406" y="0"/>
                  <a:pt x="82500" y="0"/>
                </a:cubicBezTo>
                <a:cubicBezTo>
                  <a:pt x="103593" y="0"/>
                  <a:pt x="120000" y="12430"/>
                  <a:pt x="120000" y="27729"/>
                </a:cubicBezTo>
                <a:cubicBezTo>
                  <a:pt x="120000" y="36334"/>
                  <a:pt x="114843" y="44462"/>
                  <a:pt x="106406" y="49243"/>
                </a:cubicBezTo>
                <a:moveTo>
                  <a:pt x="41718" y="30597"/>
                </a:moveTo>
                <a:cubicBezTo>
                  <a:pt x="42656" y="47330"/>
                  <a:pt x="57187" y="61673"/>
                  <a:pt x="79687" y="63107"/>
                </a:cubicBezTo>
                <a:cubicBezTo>
                  <a:pt x="82500" y="63585"/>
                  <a:pt x="84843" y="62629"/>
                  <a:pt x="87187" y="62151"/>
                </a:cubicBezTo>
                <a:cubicBezTo>
                  <a:pt x="87187" y="62151"/>
                  <a:pt x="87187" y="62151"/>
                  <a:pt x="87187" y="62151"/>
                </a:cubicBezTo>
                <a:cubicBezTo>
                  <a:pt x="88125" y="62151"/>
                  <a:pt x="88125" y="62151"/>
                  <a:pt x="88125" y="62151"/>
                </a:cubicBezTo>
                <a:cubicBezTo>
                  <a:pt x="94687" y="68844"/>
                  <a:pt x="102656" y="70278"/>
                  <a:pt x="107343" y="70278"/>
                </a:cubicBezTo>
                <a:cubicBezTo>
                  <a:pt x="102656" y="88924"/>
                  <a:pt x="84375" y="102788"/>
                  <a:pt x="57187" y="102788"/>
                </a:cubicBezTo>
                <a:cubicBezTo>
                  <a:pt x="53437" y="102788"/>
                  <a:pt x="49687" y="101354"/>
                  <a:pt x="45937" y="100876"/>
                </a:cubicBezTo>
                <a:cubicBezTo>
                  <a:pt x="30937" y="120000"/>
                  <a:pt x="7500" y="116653"/>
                  <a:pt x="7500" y="116653"/>
                </a:cubicBezTo>
                <a:cubicBezTo>
                  <a:pt x="23906" y="108525"/>
                  <a:pt x="23906" y="95139"/>
                  <a:pt x="20625" y="93227"/>
                </a:cubicBezTo>
                <a:cubicBezTo>
                  <a:pt x="7968" y="85577"/>
                  <a:pt x="0" y="73625"/>
                  <a:pt x="0" y="60239"/>
                </a:cubicBezTo>
                <a:cubicBezTo>
                  <a:pt x="0" y="40159"/>
                  <a:pt x="18281" y="23426"/>
                  <a:pt x="43593" y="19123"/>
                </a:cubicBezTo>
                <a:cubicBezTo>
                  <a:pt x="42187" y="22470"/>
                  <a:pt x="41718" y="26294"/>
                  <a:pt x="41718" y="30597"/>
                </a:cubicBezTo>
              </a:path>
            </a:pathLst>
          </a:custGeom>
          <a:solidFill>
            <a:srgbClr val="CDCDC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9598"/>
              <a:buFont typeface="Arial"/>
              <a:buNone/>
            </a:pPr>
            <a:endParaRPr sz="9598" b="0" i="0" u="none" strike="noStrike" cap="none">
              <a:solidFill>
                <a:srgbClr val="000000"/>
              </a:solidFill>
              <a:latin typeface="Century Gothic"/>
              <a:ea typeface="Century Gothic"/>
              <a:cs typeface="Century Gothic"/>
              <a:sym typeface="Century Gothic"/>
            </a:endParaRPr>
          </a:p>
        </p:txBody>
      </p:sp>
      <p:sp>
        <p:nvSpPr>
          <p:cNvPr id="1173" name="Google Shape;1173;p110"/>
          <p:cNvSpPr/>
          <p:nvPr/>
        </p:nvSpPr>
        <p:spPr>
          <a:xfrm>
            <a:off x="1392917" y="1662678"/>
            <a:ext cx="439750" cy="493332"/>
          </a:xfrm>
          <a:custGeom>
            <a:avLst/>
            <a:gdLst/>
            <a:ahLst/>
            <a:cxnLst/>
            <a:rect l="l" t="t" r="r" b="b"/>
            <a:pathLst>
              <a:path w="120000" h="120000" extrusionOk="0">
                <a:moveTo>
                  <a:pt x="120000" y="111666"/>
                </a:moveTo>
                <a:cubicBezTo>
                  <a:pt x="120000" y="116666"/>
                  <a:pt x="114626" y="120000"/>
                  <a:pt x="109253" y="120000"/>
                </a:cubicBezTo>
                <a:cubicBezTo>
                  <a:pt x="8955" y="120000"/>
                  <a:pt x="8955" y="120000"/>
                  <a:pt x="8955" y="120000"/>
                </a:cubicBezTo>
                <a:cubicBezTo>
                  <a:pt x="3582" y="120000"/>
                  <a:pt x="0" y="116666"/>
                  <a:pt x="0" y="111666"/>
                </a:cubicBezTo>
                <a:cubicBezTo>
                  <a:pt x="0" y="26666"/>
                  <a:pt x="0" y="26666"/>
                  <a:pt x="0" y="26666"/>
                </a:cubicBezTo>
                <a:cubicBezTo>
                  <a:pt x="0" y="21666"/>
                  <a:pt x="3582" y="18333"/>
                  <a:pt x="8955" y="18333"/>
                </a:cubicBezTo>
                <a:cubicBezTo>
                  <a:pt x="17910" y="18333"/>
                  <a:pt x="17910" y="18333"/>
                  <a:pt x="17910" y="18333"/>
                </a:cubicBezTo>
                <a:cubicBezTo>
                  <a:pt x="17910" y="11666"/>
                  <a:pt x="17910" y="11666"/>
                  <a:pt x="17910" y="11666"/>
                </a:cubicBezTo>
                <a:cubicBezTo>
                  <a:pt x="17910" y="5000"/>
                  <a:pt x="23283" y="0"/>
                  <a:pt x="28656" y="0"/>
                </a:cubicBezTo>
                <a:cubicBezTo>
                  <a:pt x="34029" y="0"/>
                  <a:pt x="34029" y="0"/>
                  <a:pt x="34029" y="0"/>
                </a:cubicBezTo>
                <a:cubicBezTo>
                  <a:pt x="41194" y="0"/>
                  <a:pt x="44776" y="5000"/>
                  <a:pt x="44776" y="11666"/>
                </a:cubicBezTo>
                <a:cubicBezTo>
                  <a:pt x="44776" y="18333"/>
                  <a:pt x="44776" y="18333"/>
                  <a:pt x="44776" y="18333"/>
                </a:cubicBezTo>
                <a:cubicBezTo>
                  <a:pt x="73432" y="18333"/>
                  <a:pt x="73432" y="18333"/>
                  <a:pt x="73432" y="18333"/>
                </a:cubicBezTo>
                <a:cubicBezTo>
                  <a:pt x="73432" y="11666"/>
                  <a:pt x="73432" y="11666"/>
                  <a:pt x="73432" y="11666"/>
                </a:cubicBezTo>
                <a:cubicBezTo>
                  <a:pt x="73432" y="5000"/>
                  <a:pt x="78805" y="0"/>
                  <a:pt x="84179" y="0"/>
                </a:cubicBezTo>
                <a:cubicBezTo>
                  <a:pt x="89552" y="0"/>
                  <a:pt x="89552" y="0"/>
                  <a:pt x="89552" y="0"/>
                </a:cubicBezTo>
                <a:cubicBezTo>
                  <a:pt x="94925" y="0"/>
                  <a:pt x="100298" y="5000"/>
                  <a:pt x="100298" y="11666"/>
                </a:cubicBezTo>
                <a:cubicBezTo>
                  <a:pt x="100298" y="18333"/>
                  <a:pt x="100298" y="18333"/>
                  <a:pt x="100298" y="18333"/>
                </a:cubicBezTo>
                <a:cubicBezTo>
                  <a:pt x="109253" y="18333"/>
                  <a:pt x="109253" y="18333"/>
                  <a:pt x="109253" y="18333"/>
                </a:cubicBezTo>
                <a:cubicBezTo>
                  <a:pt x="114626" y="18333"/>
                  <a:pt x="120000" y="21666"/>
                  <a:pt x="120000" y="26666"/>
                </a:cubicBezTo>
                <a:lnTo>
                  <a:pt x="120000" y="111666"/>
                </a:lnTo>
                <a:close/>
                <a:moveTo>
                  <a:pt x="109253" y="111666"/>
                </a:moveTo>
                <a:cubicBezTo>
                  <a:pt x="109253" y="43333"/>
                  <a:pt x="109253" y="43333"/>
                  <a:pt x="109253" y="43333"/>
                </a:cubicBezTo>
                <a:cubicBezTo>
                  <a:pt x="8955" y="43333"/>
                  <a:pt x="8955" y="43333"/>
                  <a:pt x="8955" y="43333"/>
                </a:cubicBezTo>
                <a:cubicBezTo>
                  <a:pt x="8955" y="111666"/>
                  <a:pt x="8955" y="111666"/>
                  <a:pt x="8955" y="111666"/>
                </a:cubicBezTo>
                <a:lnTo>
                  <a:pt x="109253" y="111666"/>
                </a:lnTo>
                <a:close/>
                <a:moveTo>
                  <a:pt x="35820" y="11666"/>
                </a:moveTo>
                <a:cubicBezTo>
                  <a:pt x="35820" y="10000"/>
                  <a:pt x="35820" y="8333"/>
                  <a:pt x="34029" y="8333"/>
                </a:cubicBezTo>
                <a:cubicBezTo>
                  <a:pt x="28656" y="8333"/>
                  <a:pt x="28656" y="8333"/>
                  <a:pt x="28656" y="8333"/>
                </a:cubicBezTo>
                <a:cubicBezTo>
                  <a:pt x="28656" y="8333"/>
                  <a:pt x="26865" y="10000"/>
                  <a:pt x="26865" y="11666"/>
                </a:cubicBezTo>
                <a:cubicBezTo>
                  <a:pt x="26865" y="30000"/>
                  <a:pt x="26865" y="30000"/>
                  <a:pt x="26865" y="30000"/>
                </a:cubicBezTo>
                <a:cubicBezTo>
                  <a:pt x="26865" y="31666"/>
                  <a:pt x="28656" y="33333"/>
                  <a:pt x="28656" y="33333"/>
                </a:cubicBezTo>
                <a:cubicBezTo>
                  <a:pt x="34029" y="33333"/>
                  <a:pt x="34029" y="33333"/>
                  <a:pt x="34029" y="33333"/>
                </a:cubicBezTo>
                <a:cubicBezTo>
                  <a:pt x="35820" y="33333"/>
                  <a:pt x="35820" y="31666"/>
                  <a:pt x="35820" y="30000"/>
                </a:cubicBezTo>
                <a:lnTo>
                  <a:pt x="35820" y="11666"/>
                </a:lnTo>
                <a:close/>
                <a:moveTo>
                  <a:pt x="91343" y="11666"/>
                </a:moveTo>
                <a:cubicBezTo>
                  <a:pt x="91343" y="10000"/>
                  <a:pt x="91343" y="8333"/>
                  <a:pt x="89552" y="8333"/>
                </a:cubicBezTo>
                <a:cubicBezTo>
                  <a:pt x="84179" y="8333"/>
                  <a:pt x="84179" y="8333"/>
                  <a:pt x="84179" y="8333"/>
                </a:cubicBezTo>
                <a:cubicBezTo>
                  <a:pt x="84179" y="8333"/>
                  <a:pt x="82388" y="10000"/>
                  <a:pt x="82388" y="11666"/>
                </a:cubicBezTo>
                <a:cubicBezTo>
                  <a:pt x="82388" y="30000"/>
                  <a:pt x="82388" y="30000"/>
                  <a:pt x="82388" y="30000"/>
                </a:cubicBezTo>
                <a:cubicBezTo>
                  <a:pt x="82388" y="31666"/>
                  <a:pt x="84179" y="33333"/>
                  <a:pt x="84179" y="33333"/>
                </a:cubicBezTo>
                <a:cubicBezTo>
                  <a:pt x="89552" y="33333"/>
                  <a:pt x="89552" y="33333"/>
                  <a:pt x="89552" y="33333"/>
                </a:cubicBezTo>
                <a:cubicBezTo>
                  <a:pt x="91343" y="33333"/>
                  <a:pt x="91343" y="31666"/>
                  <a:pt x="91343" y="30000"/>
                </a:cubicBezTo>
                <a:lnTo>
                  <a:pt x="91343" y="11666"/>
                </a:lnTo>
                <a:close/>
              </a:path>
            </a:pathLst>
          </a:custGeom>
          <a:solidFill>
            <a:srgbClr val="CDCDC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9598"/>
              <a:buFont typeface="Arial"/>
              <a:buNone/>
            </a:pPr>
            <a:endParaRPr sz="9598" b="0" i="0" u="none" strike="noStrike" cap="none">
              <a:solidFill>
                <a:schemeClr val="dk1"/>
              </a:solidFill>
              <a:latin typeface="Century Gothic"/>
              <a:ea typeface="Century Gothic"/>
              <a:cs typeface="Century Gothic"/>
              <a:sym typeface="Century Gothic"/>
            </a:endParaRPr>
          </a:p>
        </p:txBody>
      </p:sp>
      <p:sp>
        <p:nvSpPr>
          <p:cNvPr id="1174" name="Google Shape;1174;p110"/>
          <p:cNvSpPr/>
          <p:nvPr/>
        </p:nvSpPr>
        <p:spPr>
          <a:xfrm>
            <a:off x="2017458" y="2246292"/>
            <a:ext cx="1654640" cy="78483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FFFF"/>
              </a:buClr>
              <a:buSzPts val="375"/>
              <a:buFont typeface="Trebuchet MS"/>
              <a:buNone/>
            </a:pPr>
            <a:r>
              <a:rPr lang="en-US" sz="1500" b="0" i="0" u="none" strike="noStrike" cap="none">
                <a:solidFill>
                  <a:srgbClr val="FFFFFF"/>
                </a:solidFill>
                <a:latin typeface="Trebuchet MS"/>
                <a:ea typeface="Trebuchet MS"/>
                <a:cs typeface="Trebuchet MS"/>
                <a:sym typeface="Trebuchet MS"/>
              </a:rPr>
              <a:t>Assess whether vaccinations are up to date</a:t>
            </a:r>
            <a:endParaRPr sz="1400" b="0" i="0" u="none" strike="noStrike" cap="none">
              <a:solidFill>
                <a:srgbClr val="000000"/>
              </a:solidFill>
              <a:latin typeface="Arial"/>
              <a:ea typeface="Arial"/>
              <a:cs typeface="Arial"/>
              <a:sym typeface="Arial"/>
            </a:endParaRPr>
          </a:p>
        </p:txBody>
      </p:sp>
      <p:sp>
        <p:nvSpPr>
          <p:cNvPr id="1175" name="Google Shape;1175;p110"/>
          <p:cNvSpPr/>
          <p:nvPr/>
        </p:nvSpPr>
        <p:spPr>
          <a:xfrm>
            <a:off x="2057102" y="4870639"/>
            <a:ext cx="2095200" cy="1477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FFFF"/>
              </a:buClr>
              <a:buSzPts val="375"/>
              <a:buFont typeface="Trebuchet MS"/>
              <a:buNone/>
            </a:pPr>
            <a:r>
              <a:rPr lang="en-US" sz="1500" b="0" i="0" u="none" strike="noStrike" cap="none">
                <a:solidFill>
                  <a:srgbClr val="FFFFFF"/>
                </a:solidFill>
                <a:latin typeface="Trebuchet MS"/>
                <a:ea typeface="Trebuchet MS"/>
                <a:cs typeface="Trebuchet MS"/>
                <a:sym typeface="Trebuchet MS"/>
              </a:rPr>
              <a:t>Most recommended vaccinations are not sex-specific and therefore are the same as for any patient</a:t>
            </a:r>
            <a:endParaRPr sz="1400" b="0" i="0" u="none" strike="noStrike" cap="none">
              <a:solidFill>
                <a:srgbClr val="000000"/>
              </a:solidFill>
              <a:latin typeface="Arial"/>
              <a:ea typeface="Arial"/>
              <a:cs typeface="Arial"/>
              <a:sym typeface="Arial"/>
            </a:endParaRPr>
          </a:p>
        </p:txBody>
      </p:sp>
      <p:sp>
        <p:nvSpPr>
          <p:cNvPr id="1176" name="Google Shape;1176;p110"/>
          <p:cNvSpPr/>
          <p:nvPr/>
        </p:nvSpPr>
        <p:spPr>
          <a:xfrm>
            <a:off x="5270035" y="2717300"/>
            <a:ext cx="2037900" cy="1477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FFFF"/>
              </a:buClr>
              <a:buSzPts val="375"/>
              <a:buFont typeface="Trebuchet MS"/>
              <a:buNone/>
            </a:pPr>
            <a:r>
              <a:rPr lang="en-US" sz="1500" b="0" i="0" u="none" strike="noStrike" cap="none">
                <a:solidFill>
                  <a:srgbClr val="FFFFFF"/>
                </a:solidFill>
                <a:latin typeface="Trebuchet MS"/>
                <a:ea typeface="Trebuchet MS"/>
                <a:cs typeface="Trebuchet MS"/>
                <a:sym typeface="Trebuchet MS"/>
              </a:rPr>
              <a:t>Both transwomen and transmen who have sex with men may have increased risk of Hepatitis A/B and Meningococcal C</a:t>
            </a:r>
            <a:endParaRPr sz="1400" b="0" i="0" u="none" strike="noStrike" cap="none">
              <a:solidFill>
                <a:srgbClr val="000000"/>
              </a:solidFill>
              <a:latin typeface="Arial"/>
              <a:ea typeface="Arial"/>
              <a:cs typeface="Arial"/>
              <a:sym typeface="Arial"/>
            </a:endParaRPr>
          </a:p>
        </p:txBody>
      </p:sp>
      <p:sp>
        <p:nvSpPr>
          <p:cNvPr id="1177" name="Google Shape;1177;p110" descr="Image result for transgender icon"/>
          <p:cNvSpPr/>
          <p:nvPr/>
        </p:nvSpPr>
        <p:spPr>
          <a:xfrm>
            <a:off x="1123594" y="2156011"/>
            <a:ext cx="304799" cy="30480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178" name="Google Shape;1178;p110" descr="Image result for transgender icon"/>
          <p:cNvPicPr preferRelativeResize="0"/>
          <p:nvPr/>
        </p:nvPicPr>
        <p:blipFill rotWithShape="1">
          <a:blip r:embed="rId4">
            <a:alphaModFix/>
          </a:blip>
          <a:srcRect/>
          <a:stretch/>
        </p:blipFill>
        <p:spPr>
          <a:xfrm>
            <a:off x="1324615" y="4214960"/>
            <a:ext cx="617642" cy="617642"/>
          </a:xfrm>
          <a:prstGeom prst="rect">
            <a:avLst/>
          </a:prstGeom>
          <a:noFill/>
          <a:ln>
            <a:noFill/>
          </a:ln>
        </p:spPr>
      </p:pic>
      <p:sp>
        <p:nvSpPr>
          <p:cNvPr id="1179" name="Google Shape;1179;p110"/>
          <p:cNvSpPr/>
          <p:nvPr/>
        </p:nvSpPr>
        <p:spPr>
          <a:xfrm>
            <a:off x="1238870" y="1531330"/>
            <a:ext cx="789000" cy="727800"/>
          </a:xfrm>
          <a:prstGeom prst="rect">
            <a:avLst/>
          </a:prstGeom>
          <a:noFill/>
          <a:ln w="15875" cap="rnd" cmpd="sng">
            <a:solidFill>
              <a:srgbClr val="2CBDD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1180" name="Google Shape;1180;p110"/>
          <p:cNvCxnSpPr/>
          <p:nvPr/>
        </p:nvCxnSpPr>
        <p:spPr>
          <a:xfrm>
            <a:off x="2028000" y="1888276"/>
            <a:ext cx="1679400" cy="14100"/>
          </a:xfrm>
          <a:prstGeom prst="straightConnector1">
            <a:avLst/>
          </a:prstGeom>
          <a:noFill/>
          <a:ln w="19050" cap="flat" cmpd="sng">
            <a:solidFill>
              <a:srgbClr val="2CBDD9"/>
            </a:solidFill>
            <a:prstDash val="solid"/>
            <a:round/>
            <a:headEnd type="none" w="sm" len="sm"/>
            <a:tailEnd type="none" w="sm" len="sm"/>
          </a:ln>
        </p:spPr>
      </p:cxnSp>
      <p:cxnSp>
        <p:nvCxnSpPr>
          <p:cNvPr id="1181" name="Google Shape;1181;p110"/>
          <p:cNvCxnSpPr/>
          <p:nvPr/>
        </p:nvCxnSpPr>
        <p:spPr>
          <a:xfrm flipH="1">
            <a:off x="1612793" y="2259269"/>
            <a:ext cx="3925" cy="731927"/>
          </a:xfrm>
          <a:prstGeom prst="straightConnector1">
            <a:avLst/>
          </a:prstGeom>
          <a:noFill/>
          <a:ln w="19050" cap="flat" cmpd="sng">
            <a:solidFill>
              <a:srgbClr val="2CBDD9"/>
            </a:solidFill>
            <a:prstDash val="solid"/>
            <a:round/>
            <a:headEnd type="none" w="sm" len="sm"/>
            <a:tailEnd type="none" w="sm" len="sm"/>
          </a:ln>
        </p:spPr>
      </p:cxnSp>
      <p:sp>
        <p:nvSpPr>
          <p:cNvPr id="1182" name="Google Shape;1182;p110"/>
          <p:cNvSpPr/>
          <p:nvPr/>
        </p:nvSpPr>
        <p:spPr>
          <a:xfrm rot="10800000">
            <a:off x="3614729" y="1833741"/>
            <a:ext cx="137159" cy="137159"/>
          </a:xfrm>
          <a:prstGeom prst="ellipse">
            <a:avLst/>
          </a:prstGeom>
          <a:solidFill>
            <a:srgbClr val="2CBDD9"/>
          </a:solidFill>
          <a:ln w="15875" cap="rnd" cmpd="sng">
            <a:solidFill>
              <a:srgbClr val="2CBDD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83" name="Google Shape;1183;p110"/>
          <p:cNvSpPr/>
          <p:nvPr/>
        </p:nvSpPr>
        <p:spPr>
          <a:xfrm>
            <a:off x="6954975" y="2117434"/>
            <a:ext cx="789000" cy="727800"/>
          </a:xfrm>
          <a:prstGeom prst="rect">
            <a:avLst/>
          </a:prstGeom>
          <a:noFill/>
          <a:ln w="15875" cap="rnd" cmpd="sng">
            <a:solidFill>
              <a:srgbClr val="ACF2C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84" name="Google Shape;1184;p110"/>
          <p:cNvSpPr/>
          <p:nvPr/>
        </p:nvSpPr>
        <p:spPr>
          <a:xfrm>
            <a:off x="6949367" y="4957817"/>
            <a:ext cx="789000" cy="727800"/>
          </a:xfrm>
          <a:prstGeom prst="rect">
            <a:avLst/>
          </a:prstGeom>
          <a:noFill/>
          <a:ln w="15875" cap="rnd" cmpd="sng">
            <a:solidFill>
              <a:srgbClr val="F4CD9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85" name="Google Shape;1185;p110"/>
          <p:cNvSpPr/>
          <p:nvPr/>
        </p:nvSpPr>
        <p:spPr>
          <a:xfrm>
            <a:off x="1238870" y="4169212"/>
            <a:ext cx="789000" cy="727800"/>
          </a:xfrm>
          <a:prstGeom prst="rect">
            <a:avLst/>
          </a:prstGeom>
          <a:noFill/>
          <a:ln w="15875" cap="rnd" cmpd="sng">
            <a:solidFill>
              <a:srgbClr val="87D7D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1186" name="Google Shape;1186;p110"/>
          <p:cNvCxnSpPr/>
          <p:nvPr/>
        </p:nvCxnSpPr>
        <p:spPr>
          <a:xfrm>
            <a:off x="5270035" y="2446767"/>
            <a:ext cx="1679331" cy="14045"/>
          </a:xfrm>
          <a:prstGeom prst="straightConnector1">
            <a:avLst/>
          </a:prstGeom>
          <a:noFill/>
          <a:ln w="19050" cap="flat" cmpd="sng">
            <a:solidFill>
              <a:srgbClr val="ACF2C4"/>
            </a:solidFill>
            <a:prstDash val="solid"/>
            <a:round/>
            <a:headEnd type="none" w="sm" len="sm"/>
            <a:tailEnd type="none" w="sm" len="sm"/>
          </a:ln>
        </p:spPr>
      </p:cxnSp>
      <p:sp>
        <p:nvSpPr>
          <p:cNvPr id="1187" name="Google Shape;1187;p110"/>
          <p:cNvSpPr/>
          <p:nvPr/>
        </p:nvSpPr>
        <p:spPr>
          <a:xfrm rot="10800000">
            <a:off x="5174606" y="2366457"/>
            <a:ext cx="137159" cy="137159"/>
          </a:xfrm>
          <a:prstGeom prst="ellipse">
            <a:avLst/>
          </a:prstGeom>
          <a:solidFill>
            <a:srgbClr val="ACF2C4"/>
          </a:solidFill>
          <a:ln w="15875" cap="rnd" cmpd="sng">
            <a:solidFill>
              <a:srgbClr val="ACF2C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1188" name="Google Shape;1188;p110"/>
          <p:cNvCxnSpPr/>
          <p:nvPr/>
        </p:nvCxnSpPr>
        <p:spPr>
          <a:xfrm>
            <a:off x="2028000" y="4509735"/>
            <a:ext cx="1679400" cy="14100"/>
          </a:xfrm>
          <a:prstGeom prst="straightConnector1">
            <a:avLst/>
          </a:prstGeom>
          <a:noFill/>
          <a:ln w="19050" cap="flat" cmpd="sng">
            <a:solidFill>
              <a:srgbClr val="87D7D0"/>
            </a:solidFill>
            <a:prstDash val="solid"/>
            <a:round/>
            <a:headEnd type="none" w="sm" len="sm"/>
            <a:tailEnd type="none" w="sm" len="sm"/>
          </a:ln>
        </p:spPr>
      </p:cxnSp>
      <p:sp>
        <p:nvSpPr>
          <p:cNvPr id="1189" name="Google Shape;1189;p110"/>
          <p:cNvSpPr/>
          <p:nvPr/>
        </p:nvSpPr>
        <p:spPr>
          <a:xfrm rot="10800000">
            <a:off x="3669734" y="4465429"/>
            <a:ext cx="137159" cy="137159"/>
          </a:xfrm>
          <a:prstGeom prst="ellipse">
            <a:avLst/>
          </a:prstGeom>
          <a:solidFill>
            <a:srgbClr val="87D7D0"/>
          </a:solidFill>
          <a:ln w="15875" cap="rnd" cmpd="sng">
            <a:solidFill>
              <a:srgbClr val="87D7D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1190" name="Google Shape;1190;p110"/>
          <p:cNvCxnSpPr/>
          <p:nvPr/>
        </p:nvCxnSpPr>
        <p:spPr>
          <a:xfrm flipH="1">
            <a:off x="1633435" y="4897151"/>
            <a:ext cx="3925" cy="731927"/>
          </a:xfrm>
          <a:prstGeom prst="straightConnector1">
            <a:avLst/>
          </a:prstGeom>
          <a:noFill/>
          <a:ln w="19050" cap="flat" cmpd="sng">
            <a:solidFill>
              <a:srgbClr val="87D7D0"/>
            </a:solidFill>
            <a:prstDash val="solid"/>
            <a:round/>
            <a:headEnd type="none" w="sm" len="sm"/>
            <a:tailEnd type="none" w="sm" len="sm"/>
          </a:ln>
        </p:spPr>
      </p:cxnSp>
      <p:cxnSp>
        <p:nvCxnSpPr>
          <p:cNvPr id="1191" name="Google Shape;1191;p110"/>
          <p:cNvCxnSpPr/>
          <p:nvPr/>
        </p:nvCxnSpPr>
        <p:spPr>
          <a:xfrm flipH="1">
            <a:off x="7357026" y="2874100"/>
            <a:ext cx="3925" cy="731927"/>
          </a:xfrm>
          <a:prstGeom prst="straightConnector1">
            <a:avLst/>
          </a:prstGeom>
          <a:noFill/>
          <a:ln w="19050" cap="flat" cmpd="sng">
            <a:solidFill>
              <a:srgbClr val="ACF2C4"/>
            </a:solidFill>
            <a:prstDash val="solid"/>
            <a:round/>
            <a:headEnd type="none" w="sm" len="sm"/>
            <a:tailEnd type="none" w="sm" len="sm"/>
          </a:ln>
        </p:spPr>
      </p:cxnSp>
      <p:cxnSp>
        <p:nvCxnSpPr>
          <p:cNvPr id="1192" name="Google Shape;1192;p110"/>
          <p:cNvCxnSpPr/>
          <p:nvPr/>
        </p:nvCxnSpPr>
        <p:spPr>
          <a:xfrm>
            <a:off x="5240932" y="5333716"/>
            <a:ext cx="1679400" cy="14100"/>
          </a:xfrm>
          <a:prstGeom prst="straightConnector1">
            <a:avLst/>
          </a:prstGeom>
          <a:noFill/>
          <a:ln w="19050" cap="flat" cmpd="sng">
            <a:solidFill>
              <a:srgbClr val="F4CD9E"/>
            </a:solidFill>
            <a:prstDash val="solid"/>
            <a:round/>
            <a:headEnd type="none" w="sm" len="sm"/>
            <a:tailEnd type="none" w="sm" len="sm"/>
          </a:ln>
        </p:spPr>
      </p:cxnSp>
      <p:sp>
        <p:nvSpPr>
          <p:cNvPr id="1193" name="Google Shape;1193;p110"/>
          <p:cNvSpPr/>
          <p:nvPr/>
        </p:nvSpPr>
        <p:spPr>
          <a:xfrm rot="10800000">
            <a:off x="5145502" y="5253406"/>
            <a:ext cx="137159" cy="137159"/>
          </a:xfrm>
          <a:prstGeom prst="ellipse">
            <a:avLst/>
          </a:prstGeom>
          <a:solidFill>
            <a:srgbClr val="F4CD9E"/>
          </a:solidFill>
          <a:ln w="15875" cap="rnd" cmpd="sng">
            <a:solidFill>
              <a:srgbClr val="F4CD9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1194" name="Google Shape;1194;p110"/>
          <p:cNvCxnSpPr/>
          <p:nvPr/>
        </p:nvCxnSpPr>
        <p:spPr>
          <a:xfrm flipH="1">
            <a:off x="7368660" y="5701083"/>
            <a:ext cx="3925" cy="731927"/>
          </a:xfrm>
          <a:prstGeom prst="straightConnector1">
            <a:avLst/>
          </a:prstGeom>
          <a:noFill/>
          <a:ln w="19050" cap="flat" cmpd="sng">
            <a:solidFill>
              <a:srgbClr val="F4CD9E"/>
            </a:solidFill>
            <a:prstDash val="solid"/>
            <a:round/>
            <a:headEnd type="none" w="sm" len="sm"/>
            <a:tailEnd type="none" w="sm" len="sm"/>
          </a:ln>
        </p:spPr>
      </p:cxnSp>
      <p:cxnSp>
        <p:nvCxnSpPr>
          <p:cNvPr id="1195" name="Google Shape;1195;p110"/>
          <p:cNvCxnSpPr/>
          <p:nvPr/>
        </p:nvCxnSpPr>
        <p:spPr>
          <a:xfrm>
            <a:off x="3751889" y="1960934"/>
            <a:ext cx="1442700" cy="484200"/>
          </a:xfrm>
          <a:prstGeom prst="straightConnector1">
            <a:avLst/>
          </a:prstGeom>
          <a:noFill/>
          <a:ln w="19050" cap="flat" cmpd="sng">
            <a:solidFill>
              <a:srgbClr val="CDCDCD"/>
            </a:solidFill>
            <a:prstDash val="dash"/>
            <a:round/>
            <a:headEnd type="none" w="sm" len="sm"/>
            <a:tailEnd type="none" w="sm" len="sm"/>
          </a:ln>
        </p:spPr>
      </p:cxnSp>
      <p:cxnSp>
        <p:nvCxnSpPr>
          <p:cNvPr id="1196" name="Google Shape;1196;p110"/>
          <p:cNvCxnSpPr>
            <a:stCxn id="1189" idx="1"/>
            <a:endCxn id="1193" idx="6"/>
          </p:cNvCxnSpPr>
          <p:nvPr/>
        </p:nvCxnSpPr>
        <p:spPr>
          <a:xfrm>
            <a:off x="3786806" y="4582501"/>
            <a:ext cx="1358700" cy="739500"/>
          </a:xfrm>
          <a:prstGeom prst="straightConnector1">
            <a:avLst/>
          </a:prstGeom>
          <a:noFill/>
          <a:ln w="19050" cap="flat" cmpd="sng">
            <a:solidFill>
              <a:srgbClr val="CDCDCD"/>
            </a:solidFill>
            <a:prstDash val="dash"/>
            <a:round/>
            <a:headEnd type="none" w="sm" len="sm"/>
            <a:tailEnd type="none" w="sm" len="sm"/>
          </a:ln>
        </p:spPr>
      </p:cxn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1200"/>
        <p:cNvGrpSpPr/>
        <p:nvPr/>
      </p:nvGrpSpPr>
      <p:grpSpPr>
        <a:xfrm>
          <a:off x="0" y="0"/>
          <a:ext cx="0" cy="0"/>
          <a:chOff x="0" y="0"/>
          <a:chExt cx="0" cy="0"/>
        </a:xfrm>
      </p:grpSpPr>
      <p:sp>
        <p:nvSpPr>
          <p:cNvPr id="1201" name="Google Shape;1201;p111"/>
          <p:cNvSpPr txBox="1"/>
          <p:nvPr/>
        </p:nvSpPr>
        <p:spPr>
          <a:xfrm>
            <a:off x="0" y="162825"/>
            <a:ext cx="9144000" cy="714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FFFFFF"/>
              </a:buClr>
              <a:buSzPts val="1375"/>
              <a:buFont typeface="Quattrocento Sans"/>
              <a:buNone/>
            </a:pPr>
            <a:r>
              <a:rPr lang="en-US" sz="5000" b="0" i="0" u="none" strike="noStrike" cap="none">
                <a:solidFill>
                  <a:srgbClr val="FFFFFF"/>
                </a:solidFill>
                <a:latin typeface="Quattrocento Sans"/>
                <a:ea typeface="Quattrocento Sans"/>
                <a:cs typeface="Quattrocento Sans"/>
                <a:sym typeface="Quattrocento Sans"/>
              </a:rPr>
              <a:t>Homelessness </a:t>
            </a:r>
            <a:endParaRPr sz="5000" b="0" i="0" u="none" strike="noStrike" cap="none">
              <a:solidFill>
                <a:srgbClr val="000000"/>
              </a:solidFill>
              <a:latin typeface="Arial"/>
              <a:ea typeface="Arial"/>
              <a:cs typeface="Arial"/>
              <a:sym typeface="Arial"/>
            </a:endParaRPr>
          </a:p>
        </p:txBody>
      </p:sp>
      <p:sp>
        <p:nvSpPr>
          <p:cNvPr id="1202" name="Google Shape;1202;p111"/>
          <p:cNvSpPr txBox="1"/>
          <p:nvPr/>
        </p:nvSpPr>
        <p:spPr>
          <a:xfrm>
            <a:off x="457200" y="1271575"/>
            <a:ext cx="8229600" cy="4819800"/>
          </a:xfrm>
          <a:prstGeom prst="rect">
            <a:avLst/>
          </a:prstGeom>
          <a:noFill/>
          <a:ln>
            <a:noFill/>
          </a:ln>
        </p:spPr>
        <p:txBody>
          <a:bodyPr spcFirstLastPara="1" wrap="square" lIns="91425" tIns="91425" rIns="91425" bIns="91425" anchor="t" anchorCtr="0">
            <a:noAutofit/>
          </a:bodyPr>
          <a:lstStyle/>
          <a:p>
            <a:pPr marL="342900" marR="0" lvl="0" indent="-342900" algn="l" rtl="0">
              <a:lnSpc>
                <a:spcPct val="100000"/>
              </a:lnSpc>
              <a:spcBef>
                <a:spcPts val="0"/>
              </a:spcBef>
              <a:spcAft>
                <a:spcPts val="0"/>
              </a:spcAft>
              <a:buClr>
                <a:srgbClr val="2CBDD9"/>
              </a:buClr>
              <a:buSzPts val="2000"/>
              <a:buFont typeface="Trebuchet MS"/>
              <a:buChar char="&gt;"/>
            </a:pPr>
            <a:r>
              <a:rPr lang="en-US" sz="2000" b="0" i="0" u="none" strike="noStrike" cap="none">
                <a:solidFill>
                  <a:schemeClr val="lt1"/>
                </a:solidFill>
                <a:latin typeface="Trebuchet MS"/>
                <a:ea typeface="Trebuchet MS"/>
                <a:cs typeface="Trebuchet MS"/>
                <a:sym typeface="Trebuchet MS"/>
              </a:rPr>
              <a:t>Assess the patient’s living situation at every visit. </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600"/>
              </a:spcBef>
              <a:spcAft>
                <a:spcPts val="0"/>
              </a:spcAft>
              <a:buClr>
                <a:srgbClr val="2CBDD9"/>
              </a:buClr>
              <a:buSzPts val="2000"/>
              <a:buFont typeface="Trebuchet MS"/>
              <a:buChar char="&gt;"/>
            </a:pPr>
            <a:r>
              <a:rPr lang="en-US" sz="2000" b="0" i="0" u="none" strike="noStrike" cap="none">
                <a:solidFill>
                  <a:schemeClr val="lt1"/>
                </a:solidFill>
                <a:latin typeface="Trebuchet MS"/>
                <a:ea typeface="Trebuchet MS"/>
                <a:cs typeface="Trebuchet MS"/>
                <a:sym typeface="Trebuchet MS"/>
              </a:rPr>
              <a:t>Ask deliberate questions, “Where are you living?”, “Who do you live with?”, “Do you feel safe at home?”. </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600"/>
              </a:spcBef>
              <a:spcAft>
                <a:spcPts val="0"/>
              </a:spcAft>
              <a:buClr>
                <a:srgbClr val="2CBDD9"/>
              </a:buClr>
              <a:buSzPts val="2000"/>
              <a:buFont typeface="Trebuchet MS"/>
              <a:buChar char="&gt;"/>
            </a:pPr>
            <a:r>
              <a:rPr lang="en-US" sz="2000" b="0" i="0" u="none" strike="noStrike" cap="none">
                <a:solidFill>
                  <a:schemeClr val="lt1"/>
                </a:solidFill>
                <a:latin typeface="Trebuchet MS"/>
                <a:ea typeface="Trebuchet MS"/>
                <a:cs typeface="Trebuchet MS"/>
                <a:sym typeface="Trebuchet MS"/>
              </a:rPr>
              <a:t>Transgender people (particularly transgender youth) are at the highest risk factor of any demographic for homelesness.</a:t>
            </a:r>
            <a:endParaRPr sz="1400" b="0" i="0" u="none" strike="noStrike" cap="none">
              <a:solidFill>
                <a:srgbClr val="000000"/>
              </a:solidFill>
              <a:latin typeface="Arial"/>
              <a:ea typeface="Arial"/>
              <a:cs typeface="Arial"/>
              <a:sym typeface="Arial"/>
            </a:endParaRPr>
          </a:p>
          <a:p>
            <a:pPr marL="742950" marR="0" lvl="1" indent="-349250" algn="l" rtl="0">
              <a:lnSpc>
                <a:spcPct val="150000"/>
              </a:lnSpc>
              <a:spcBef>
                <a:spcPts val="2100"/>
              </a:spcBef>
              <a:spcAft>
                <a:spcPts val="0"/>
              </a:spcAft>
              <a:buClr>
                <a:srgbClr val="FFFFFF"/>
              </a:buClr>
              <a:buSzPts val="1600"/>
              <a:buFont typeface="Noto Sans Symbols"/>
              <a:buChar char="▪"/>
            </a:pPr>
            <a:r>
              <a:rPr lang="en-US" sz="1600" b="0" i="0" u="none" strike="noStrike" cap="none">
                <a:solidFill>
                  <a:srgbClr val="FFFFFF"/>
                </a:solidFill>
                <a:latin typeface="Trebuchet MS"/>
                <a:ea typeface="Trebuchet MS"/>
                <a:cs typeface="Trebuchet MS"/>
                <a:sym typeface="Trebuchet MS"/>
              </a:rPr>
              <a:t>National Transgender Discrimination Survey revealed a </a:t>
            </a:r>
            <a:r>
              <a:rPr lang="en-US" sz="1600" b="0" i="0" u="none" strike="noStrike" cap="none">
                <a:solidFill>
                  <a:schemeClr val="accent1"/>
                </a:solidFill>
                <a:latin typeface="Trebuchet MS"/>
                <a:ea typeface="Trebuchet MS"/>
                <a:cs typeface="Trebuchet MS"/>
                <a:sym typeface="Trebuchet MS"/>
              </a:rPr>
              <a:t>19% homelessness rate</a:t>
            </a:r>
            <a:endParaRPr sz="1400" b="0" i="0" u="none" strike="noStrike" cap="none">
              <a:solidFill>
                <a:schemeClr val="accent1"/>
              </a:solidFill>
              <a:latin typeface="Arial"/>
              <a:ea typeface="Arial"/>
              <a:cs typeface="Arial"/>
              <a:sym typeface="Arial"/>
            </a:endParaRPr>
          </a:p>
        </p:txBody>
      </p:sp>
      <p:pic>
        <p:nvPicPr>
          <p:cNvPr id="1203" name="Google Shape;1203;p111" descr="Image result for homeless transgender"/>
          <p:cNvPicPr preferRelativeResize="0"/>
          <p:nvPr/>
        </p:nvPicPr>
        <p:blipFill rotWithShape="1">
          <a:blip r:embed="rId3">
            <a:alphaModFix/>
          </a:blip>
          <a:srcRect/>
          <a:stretch/>
        </p:blipFill>
        <p:spPr>
          <a:xfrm>
            <a:off x="2147725" y="4117125"/>
            <a:ext cx="4627700" cy="23138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11"/>
          <p:cNvSpPr txBox="1"/>
          <p:nvPr/>
        </p:nvSpPr>
        <p:spPr>
          <a:xfrm>
            <a:off x="0" y="163250"/>
            <a:ext cx="9144000" cy="6741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900"/>
              <a:buFont typeface="Arial"/>
              <a:buNone/>
            </a:pPr>
            <a:r>
              <a:rPr lang="en-US" sz="3600" b="0" i="0" u="none" strike="noStrike" cap="none" dirty="0">
                <a:solidFill>
                  <a:srgbClr val="FFFFFF"/>
                </a:solidFill>
                <a:latin typeface="Quattrocento Sans"/>
                <a:ea typeface="Quattrocento Sans"/>
                <a:cs typeface="Quattrocento Sans"/>
                <a:sym typeface="Quattrocento Sans"/>
              </a:rPr>
              <a:t>Why Do People Have Gender Dysphoria?</a:t>
            </a:r>
            <a:endParaRPr sz="1400" b="0" i="0" u="none" strike="noStrike" cap="none" dirty="0">
              <a:solidFill>
                <a:srgbClr val="000000"/>
              </a:solidFill>
              <a:latin typeface="Arial"/>
              <a:ea typeface="Arial"/>
              <a:cs typeface="Arial"/>
              <a:sym typeface="Arial"/>
            </a:endParaRPr>
          </a:p>
        </p:txBody>
      </p:sp>
      <p:sp>
        <p:nvSpPr>
          <p:cNvPr id="242" name="Google Shape;242;p11"/>
          <p:cNvSpPr txBox="1"/>
          <p:nvPr/>
        </p:nvSpPr>
        <p:spPr>
          <a:xfrm>
            <a:off x="457200" y="1053350"/>
            <a:ext cx="8229600" cy="5408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500"/>
              <a:buFont typeface="Arial"/>
              <a:buNone/>
            </a:pPr>
            <a:r>
              <a:rPr lang="en-US" sz="2000" b="1" i="0" u="none" strike="noStrike" cap="none" dirty="0">
                <a:solidFill>
                  <a:srgbClr val="2CBDD9"/>
                </a:solidFill>
                <a:latin typeface="Trebuchet MS"/>
                <a:ea typeface="Trebuchet MS"/>
                <a:cs typeface="Trebuchet MS"/>
                <a:sym typeface="Trebuchet MS"/>
              </a:rPr>
              <a:t>The following are correlated with an increase in the incidence of gender dysphoria: </a:t>
            </a:r>
            <a:endParaRPr sz="2000" b="1" i="0" u="none" strike="noStrike" cap="none" dirty="0">
              <a:solidFill>
                <a:srgbClr val="2CBDD9"/>
              </a:solidFill>
              <a:latin typeface="Trebuchet MS"/>
              <a:ea typeface="Trebuchet MS"/>
              <a:cs typeface="Trebuchet MS"/>
              <a:sym typeface="Trebuchet MS"/>
            </a:endParaRPr>
          </a:p>
          <a:p>
            <a:pPr marL="0" marR="0" lvl="0" indent="0" algn="l" rtl="0">
              <a:lnSpc>
                <a:spcPct val="100000"/>
              </a:lnSpc>
              <a:spcBef>
                <a:spcPts val="0"/>
              </a:spcBef>
              <a:spcAft>
                <a:spcPts val="0"/>
              </a:spcAft>
              <a:buClr>
                <a:schemeClr val="lt1"/>
              </a:buClr>
              <a:buSzPts val="2000"/>
              <a:buFont typeface="Arial"/>
              <a:buNone/>
            </a:pPr>
            <a:endParaRPr sz="2000" b="0" i="0" u="none" strike="noStrike" cap="none" dirty="0">
              <a:solidFill>
                <a:schemeClr val="lt1"/>
              </a:solidFill>
              <a:latin typeface="Trebuchet MS"/>
              <a:ea typeface="Trebuchet MS"/>
              <a:cs typeface="Trebuchet MS"/>
              <a:sym typeface="Trebuchet MS"/>
            </a:endParaRPr>
          </a:p>
          <a:p>
            <a:pPr marL="457200" marR="0" lvl="0" indent="-457200" algn="l" rtl="0">
              <a:lnSpc>
                <a:spcPct val="100000"/>
              </a:lnSpc>
              <a:spcBef>
                <a:spcPts val="0"/>
              </a:spcBef>
              <a:spcAft>
                <a:spcPts val="0"/>
              </a:spcAft>
              <a:buClr>
                <a:srgbClr val="2CBDD9"/>
              </a:buClr>
              <a:buSzPts val="2000"/>
              <a:buFont typeface="Arial"/>
              <a:buChar char="&gt;"/>
            </a:pPr>
            <a:r>
              <a:rPr lang="en-US" sz="2000" b="0" i="0" u="none" strike="noStrike" cap="none" dirty="0">
                <a:solidFill>
                  <a:schemeClr val="lt1"/>
                </a:solidFill>
                <a:latin typeface="Trebuchet MS"/>
                <a:ea typeface="Trebuchet MS"/>
                <a:cs typeface="Trebuchet MS"/>
                <a:sym typeface="Trebuchet MS"/>
              </a:rPr>
              <a:t>DES Exposure</a:t>
            </a:r>
            <a:endParaRPr sz="1400" b="0" i="0" u="none" strike="noStrike" cap="none" dirty="0">
              <a:solidFill>
                <a:srgbClr val="000000"/>
              </a:solidFill>
              <a:latin typeface="Arial"/>
              <a:ea typeface="Arial"/>
              <a:cs typeface="Arial"/>
              <a:sym typeface="Arial"/>
            </a:endParaRPr>
          </a:p>
          <a:p>
            <a:pPr marL="457200" marR="0" lvl="0" indent="-457200" algn="l" rtl="0">
              <a:lnSpc>
                <a:spcPct val="100000"/>
              </a:lnSpc>
              <a:spcBef>
                <a:spcPts val="300"/>
              </a:spcBef>
              <a:spcAft>
                <a:spcPts val="0"/>
              </a:spcAft>
              <a:buClr>
                <a:srgbClr val="2CBDD9"/>
              </a:buClr>
              <a:buSzPts val="2000"/>
              <a:buFont typeface="Arial"/>
              <a:buChar char="&gt;"/>
            </a:pPr>
            <a:r>
              <a:rPr lang="en-US" sz="2000" b="0" i="0" u="none" strike="noStrike" cap="none" dirty="0">
                <a:solidFill>
                  <a:schemeClr val="lt1"/>
                </a:solidFill>
                <a:latin typeface="Trebuchet MS"/>
                <a:ea typeface="Trebuchet MS"/>
                <a:cs typeface="Trebuchet MS"/>
                <a:sym typeface="Trebuchet MS"/>
              </a:rPr>
              <a:t>Congenital Adrenal Hyperplasia</a:t>
            </a:r>
            <a:endParaRPr sz="1400" b="0" i="0" u="none" strike="noStrike" cap="none" dirty="0">
              <a:solidFill>
                <a:srgbClr val="000000"/>
              </a:solidFill>
              <a:latin typeface="Arial"/>
              <a:ea typeface="Arial"/>
              <a:cs typeface="Arial"/>
              <a:sym typeface="Arial"/>
            </a:endParaRPr>
          </a:p>
          <a:p>
            <a:pPr marL="457200" marR="0" lvl="0" indent="-457200" algn="l" rtl="0">
              <a:lnSpc>
                <a:spcPct val="100000"/>
              </a:lnSpc>
              <a:spcBef>
                <a:spcPts val="300"/>
              </a:spcBef>
              <a:spcAft>
                <a:spcPts val="0"/>
              </a:spcAft>
              <a:buClr>
                <a:srgbClr val="2CBDD9"/>
              </a:buClr>
              <a:buSzPts val="2000"/>
              <a:buFont typeface="Arial"/>
              <a:buChar char="&gt;"/>
            </a:pPr>
            <a:r>
              <a:rPr lang="en-US" sz="2000" b="0" i="0" u="none" strike="noStrike" cap="none" dirty="0">
                <a:solidFill>
                  <a:schemeClr val="lt1"/>
                </a:solidFill>
                <a:latin typeface="Trebuchet MS"/>
                <a:ea typeface="Trebuchet MS"/>
                <a:cs typeface="Trebuchet MS"/>
                <a:sym typeface="Trebuchet MS"/>
              </a:rPr>
              <a:t>Aromatase Excess (or deficiency)</a:t>
            </a:r>
            <a:endParaRPr sz="1400" b="0" i="0" u="none" strike="noStrike" cap="none" dirty="0">
              <a:solidFill>
                <a:srgbClr val="000000"/>
              </a:solidFill>
              <a:latin typeface="Arial"/>
              <a:ea typeface="Arial"/>
              <a:cs typeface="Arial"/>
              <a:sym typeface="Arial"/>
            </a:endParaRPr>
          </a:p>
          <a:p>
            <a:pPr marL="457200" marR="0" lvl="0" indent="-457200" algn="l" rtl="0">
              <a:lnSpc>
                <a:spcPct val="100000"/>
              </a:lnSpc>
              <a:spcBef>
                <a:spcPts val="300"/>
              </a:spcBef>
              <a:spcAft>
                <a:spcPts val="0"/>
              </a:spcAft>
              <a:buClr>
                <a:srgbClr val="2CBDD9"/>
              </a:buClr>
              <a:buSzPts val="2000"/>
              <a:buFont typeface="Arial"/>
              <a:buChar char="&gt;"/>
            </a:pPr>
            <a:r>
              <a:rPr lang="en-US" sz="2000" b="0" i="0" u="none" strike="noStrike" cap="none" dirty="0" err="1">
                <a:solidFill>
                  <a:schemeClr val="lt1"/>
                </a:solidFill>
                <a:latin typeface="Trebuchet MS"/>
                <a:ea typeface="Trebuchet MS"/>
                <a:cs typeface="Trebuchet MS"/>
                <a:sym typeface="Trebuchet MS"/>
              </a:rPr>
              <a:t>Klinefelter</a:t>
            </a:r>
            <a:r>
              <a:rPr lang="en-US" sz="2000" b="0" i="0" u="none" strike="noStrike" cap="none" dirty="0">
                <a:solidFill>
                  <a:schemeClr val="lt1"/>
                </a:solidFill>
                <a:latin typeface="Trebuchet MS"/>
                <a:ea typeface="Trebuchet MS"/>
                <a:cs typeface="Trebuchet MS"/>
                <a:sym typeface="Trebuchet MS"/>
              </a:rPr>
              <a:t> Syndrome XXY</a:t>
            </a:r>
            <a:endParaRPr sz="1400" b="0" i="0" u="none" strike="noStrike" cap="none" dirty="0">
              <a:solidFill>
                <a:srgbClr val="000000"/>
              </a:solidFill>
              <a:latin typeface="Arial"/>
              <a:ea typeface="Arial"/>
              <a:cs typeface="Arial"/>
              <a:sym typeface="Arial"/>
            </a:endParaRPr>
          </a:p>
          <a:p>
            <a:pPr marL="457200" marR="0" lvl="0" indent="-457200" algn="l" rtl="0">
              <a:lnSpc>
                <a:spcPct val="100000"/>
              </a:lnSpc>
              <a:spcBef>
                <a:spcPts val="300"/>
              </a:spcBef>
              <a:spcAft>
                <a:spcPts val="0"/>
              </a:spcAft>
              <a:buClr>
                <a:srgbClr val="2CBDD9"/>
              </a:buClr>
              <a:buSzPts val="2000"/>
              <a:buFont typeface="Arial"/>
              <a:buChar char="&gt;"/>
            </a:pPr>
            <a:r>
              <a:rPr lang="en-US" sz="2000" b="0" i="0" u="none" strike="noStrike" cap="none" dirty="0">
                <a:solidFill>
                  <a:schemeClr val="lt1"/>
                </a:solidFill>
                <a:latin typeface="Trebuchet MS"/>
                <a:ea typeface="Trebuchet MS"/>
                <a:cs typeface="Trebuchet MS"/>
                <a:sym typeface="Trebuchet MS"/>
              </a:rPr>
              <a:t>De La </a:t>
            </a:r>
            <a:r>
              <a:rPr lang="en-US" sz="2000" b="0" i="0" u="none" strike="noStrike" cap="none" dirty="0" err="1">
                <a:solidFill>
                  <a:schemeClr val="lt1"/>
                </a:solidFill>
                <a:latin typeface="Trebuchet MS"/>
                <a:ea typeface="Trebuchet MS"/>
                <a:cs typeface="Trebuchet MS"/>
                <a:sym typeface="Trebuchet MS"/>
              </a:rPr>
              <a:t>Chapelle</a:t>
            </a:r>
            <a:r>
              <a:rPr lang="en-US" sz="2000" b="0" i="0" u="none" strike="noStrike" cap="none" dirty="0">
                <a:solidFill>
                  <a:schemeClr val="lt1"/>
                </a:solidFill>
                <a:latin typeface="Trebuchet MS"/>
                <a:ea typeface="Trebuchet MS"/>
                <a:cs typeface="Trebuchet MS"/>
                <a:sym typeface="Trebuchet MS"/>
              </a:rPr>
              <a:t> Syndrome (XX, male phenotype, +SRY)</a:t>
            </a:r>
            <a:endParaRPr sz="2000" b="0" i="0" u="none" strike="noStrike" cap="none" dirty="0">
              <a:solidFill>
                <a:schemeClr val="lt1"/>
              </a:solidFill>
              <a:latin typeface="Trebuchet MS"/>
              <a:ea typeface="Trebuchet MS"/>
              <a:cs typeface="Trebuchet MS"/>
              <a:sym typeface="Trebuchet MS"/>
            </a:endParaRPr>
          </a:p>
          <a:p>
            <a:pPr marL="457200" marR="0" lvl="0" indent="-457200" algn="l" rtl="0">
              <a:lnSpc>
                <a:spcPct val="100000"/>
              </a:lnSpc>
              <a:spcBef>
                <a:spcPts val="300"/>
              </a:spcBef>
              <a:spcAft>
                <a:spcPts val="0"/>
              </a:spcAft>
              <a:buClr>
                <a:srgbClr val="2CBDD9"/>
              </a:buClr>
              <a:buSzPts val="2000"/>
              <a:buFont typeface="Arial"/>
              <a:buChar char="&gt;"/>
            </a:pPr>
            <a:r>
              <a:rPr lang="en-US" sz="2000" b="0" i="0" u="none" strike="noStrike" cap="none" dirty="0">
                <a:solidFill>
                  <a:schemeClr val="lt1"/>
                </a:solidFill>
                <a:latin typeface="Trebuchet MS"/>
                <a:ea typeface="Trebuchet MS"/>
                <a:cs typeface="Trebuchet MS"/>
                <a:sym typeface="Trebuchet MS"/>
              </a:rPr>
              <a:t>PCOS</a:t>
            </a:r>
            <a:endParaRPr sz="1400" b="0" i="0" u="none" strike="noStrike" cap="none" dirty="0">
              <a:solidFill>
                <a:srgbClr val="000000"/>
              </a:solidFill>
              <a:latin typeface="Arial"/>
              <a:ea typeface="Arial"/>
              <a:cs typeface="Arial"/>
              <a:sym typeface="Arial"/>
            </a:endParaRPr>
          </a:p>
          <a:p>
            <a:pPr marL="457200" marR="0" lvl="0" indent="-457200" algn="l" rtl="0">
              <a:lnSpc>
                <a:spcPct val="100000"/>
              </a:lnSpc>
              <a:spcBef>
                <a:spcPts val="300"/>
              </a:spcBef>
              <a:spcAft>
                <a:spcPts val="0"/>
              </a:spcAft>
              <a:buClr>
                <a:srgbClr val="2CBDD9"/>
              </a:buClr>
              <a:buSzPts val="2000"/>
              <a:buFont typeface="Arial"/>
              <a:buChar char="&gt;"/>
            </a:pPr>
            <a:r>
              <a:rPr lang="en-US" sz="2000" b="0" i="0" u="none" strike="noStrike" cap="none" dirty="0">
                <a:solidFill>
                  <a:schemeClr val="lt1"/>
                </a:solidFill>
                <a:latin typeface="Trebuchet MS"/>
                <a:ea typeface="Trebuchet MS"/>
                <a:cs typeface="Trebuchet MS"/>
                <a:sym typeface="Trebuchet MS"/>
              </a:rPr>
              <a:t>Androgen Insensitivity Syndrome</a:t>
            </a:r>
            <a:endParaRPr sz="1400" b="0" i="0" u="none" strike="noStrike" cap="none" dirty="0">
              <a:solidFill>
                <a:srgbClr val="000000"/>
              </a:solidFill>
              <a:latin typeface="Arial"/>
              <a:ea typeface="Arial"/>
              <a:cs typeface="Arial"/>
              <a:sym typeface="Arial"/>
            </a:endParaRPr>
          </a:p>
          <a:p>
            <a:pPr marL="457200" marR="0" lvl="0" indent="-457200" algn="l" rtl="0">
              <a:lnSpc>
                <a:spcPct val="100000"/>
              </a:lnSpc>
              <a:spcBef>
                <a:spcPts val="300"/>
              </a:spcBef>
              <a:spcAft>
                <a:spcPts val="0"/>
              </a:spcAft>
              <a:buClr>
                <a:srgbClr val="2CBDD9"/>
              </a:buClr>
              <a:buSzPts val="2000"/>
              <a:buFont typeface="Arial"/>
              <a:buChar char="&gt;"/>
            </a:pPr>
            <a:r>
              <a:rPr lang="en-US" sz="2000" b="0" i="0" u="none" strike="noStrike" cap="none" dirty="0">
                <a:solidFill>
                  <a:schemeClr val="lt1"/>
                </a:solidFill>
                <a:latin typeface="Trebuchet MS"/>
                <a:ea typeface="Trebuchet MS"/>
                <a:cs typeface="Trebuchet MS"/>
                <a:sym typeface="Trebuchet MS"/>
              </a:rPr>
              <a:t>Exposure to Prenatal Estrogen/Androgens</a:t>
            </a:r>
            <a:endParaRPr sz="1400" b="0" i="0" u="none" strike="noStrike" cap="none" dirty="0">
              <a:solidFill>
                <a:srgbClr val="000000"/>
              </a:solidFill>
              <a:latin typeface="Arial"/>
              <a:ea typeface="Arial"/>
              <a:cs typeface="Arial"/>
              <a:sym typeface="Arial"/>
            </a:endParaRPr>
          </a:p>
          <a:p>
            <a:pPr marL="457200" marR="0" lvl="0" indent="-457200" algn="l" rtl="0">
              <a:lnSpc>
                <a:spcPct val="100000"/>
              </a:lnSpc>
              <a:spcBef>
                <a:spcPts val="300"/>
              </a:spcBef>
              <a:spcAft>
                <a:spcPts val="0"/>
              </a:spcAft>
              <a:buClr>
                <a:srgbClr val="2CBDD9"/>
              </a:buClr>
              <a:buSzPts val="2000"/>
              <a:buFont typeface="Arial"/>
              <a:buChar char="&gt;"/>
            </a:pPr>
            <a:r>
              <a:rPr lang="en-US" sz="2000" b="0" i="0" u="none" strike="noStrike" cap="none" dirty="0">
                <a:solidFill>
                  <a:schemeClr val="lt1"/>
                </a:solidFill>
                <a:latin typeface="Trebuchet MS"/>
                <a:ea typeface="Trebuchet MS"/>
                <a:cs typeface="Trebuchet MS"/>
                <a:sym typeface="Trebuchet MS"/>
              </a:rPr>
              <a:t>Psychological disorders (ASD/Others)</a:t>
            </a:r>
            <a:endParaRPr sz="1400" b="0" i="0" u="none" strike="noStrike" cap="none" dirty="0">
              <a:solidFill>
                <a:srgbClr val="000000"/>
              </a:solidFill>
              <a:latin typeface="Arial"/>
              <a:ea typeface="Arial"/>
              <a:cs typeface="Arial"/>
              <a:sym typeface="Arial"/>
            </a:endParaRPr>
          </a:p>
          <a:p>
            <a:pPr marL="457200" marR="0" lvl="0" indent="-457200" algn="l" rtl="0">
              <a:lnSpc>
                <a:spcPct val="100000"/>
              </a:lnSpc>
              <a:spcBef>
                <a:spcPts val="300"/>
              </a:spcBef>
              <a:spcAft>
                <a:spcPts val="0"/>
              </a:spcAft>
              <a:buClr>
                <a:srgbClr val="2CBDD9"/>
              </a:buClr>
              <a:buSzPts val="2000"/>
              <a:buFont typeface="Arial"/>
              <a:buChar char="&gt;"/>
            </a:pPr>
            <a:r>
              <a:rPr lang="en-US" sz="2000" b="0" i="0" u="none" strike="noStrike" cap="none" dirty="0">
                <a:solidFill>
                  <a:schemeClr val="lt1"/>
                </a:solidFill>
                <a:latin typeface="Trebuchet MS"/>
                <a:ea typeface="Trebuchet MS"/>
                <a:cs typeface="Trebuchet MS"/>
                <a:sym typeface="Trebuchet MS"/>
              </a:rPr>
              <a:t>Endocrine receptor sensitivity variance (CAG repeat)</a:t>
            </a:r>
            <a:endParaRPr sz="1400" b="0" i="0" u="none" strike="noStrike" cap="none" dirty="0">
              <a:solidFill>
                <a:srgbClr val="000000"/>
              </a:solidFill>
              <a:latin typeface="Arial"/>
              <a:ea typeface="Arial"/>
              <a:cs typeface="Arial"/>
              <a:sym typeface="Arial"/>
            </a:endParaRPr>
          </a:p>
          <a:p>
            <a:pPr marL="457200" marR="0" lvl="0" indent="-457200" algn="l" rtl="0">
              <a:lnSpc>
                <a:spcPct val="100000"/>
              </a:lnSpc>
              <a:spcBef>
                <a:spcPts val="300"/>
              </a:spcBef>
              <a:spcAft>
                <a:spcPts val="0"/>
              </a:spcAft>
              <a:buClr>
                <a:srgbClr val="2CBDD9"/>
              </a:buClr>
              <a:buSzPts val="2000"/>
              <a:buFont typeface="Arial"/>
              <a:buChar char="&gt;"/>
            </a:pPr>
            <a:r>
              <a:rPr lang="en-US" sz="2000" b="0" i="0" u="none" strike="noStrike" cap="none" dirty="0">
                <a:solidFill>
                  <a:schemeClr val="lt1"/>
                </a:solidFill>
                <a:latin typeface="Trebuchet MS"/>
                <a:ea typeface="Trebuchet MS"/>
                <a:cs typeface="Trebuchet MS"/>
                <a:sym typeface="Trebuchet MS"/>
              </a:rPr>
              <a:t>Neuroanatomical structural variance</a:t>
            </a:r>
            <a:endParaRPr sz="2000" b="0" i="0" u="none" strike="noStrike" cap="none" dirty="0">
              <a:solidFill>
                <a:schemeClr val="lt1"/>
              </a:solidFill>
              <a:latin typeface="Trebuchet MS"/>
              <a:ea typeface="Trebuchet MS"/>
              <a:cs typeface="Trebuchet MS"/>
              <a:sym typeface="Trebuchet MS"/>
            </a:endParaRPr>
          </a:p>
          <a:p>
            <a:pPr marL="457200" marR="0" lvl="0" indent="0" algn="l" rtl="0">
              <a:lnSpc>
                <a:spcPct val="100000"/>
              </a:lnSpc>
              <a:spcBef>
                <a:spcPts val="300"/>
              </a:spcBef>
              <a:spcAft>
                <a:spcPts val="0"/>
              </a:spcAft>
              <a:buNone/>
            </a:pPr>
            <a:endParaRPr sz="2000" dirty="0">
              <a:solidFill>
                <a:schemeClr val="lt1"/>
              </a:solidFill>
              <a:latin typeface="Trebuchet MS"/>
              <a:ea typeface="Trebuchet MS"/>
              <a:cs typeface="Trebuchet MS"/>
              <a:sym typeface="Trebuchet MS"/>
            </a:endParaRPr>
          </a:p>
          <a:p>
            <a:pPr marL="0" marR="0" lvl="0" indent="0" algn="r" rtl="0">
              <a:lnSpc>
                <a:spcPct val="100000"/>
              </a:lnSpc>
              <a:spcBef>
                <a:spcPts val="300"/>
              </a:spcBef>
              <a:spcAft>
                <a:spcPts val="0"/>
              </a:spcAft>
              <a:buNone/>
            </a:pPr>
            <a:r>
              <a:rPr lang="en-US" i="1" dirty="0">
                <a:solidFill>
                  <a:schemeClr val="lt1"/>
                </a:solidFill>
                <a:latin typeface="Trebuchet MS"/>
                <a:ea typeface="Trebuchet MS"/>
                <a:cs typeface="Trebuchet MS"/>
                <a:sym typeface="Trebuchet MS"/>
              </a:rPr>
              <a:t>(Sources for these available in the footnotes of the downloadable form of this presentation.) </a:t>
            </a:r>
            <a:endParaRPr i="1" dirty="0">
              <a:solidFill>
                <a:schemeClr val="lt1"/>
              </a:solidFill>
              <a:latin typeface="Trebuchet MS"/>
              <a:ea typeface="Trebuchet MS"/>
              <a:cs typeface="Trebuchet MS"/>
              <a:sym typeface="Trebuchet MS"/>
            </a:endParaRP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1207"/>
        <p:cNvGrpSpPr/>
        <p:nvPr/>
      </p:nvGrpSpPr>
      <p:grpSpPr>
        <a:xfrm>
          <a:off x="0" y="0"/>
          <a:ext cx="0" cy="0"/>
          <a:chOff x="0" y="0"/>
          <a:chExt cx="0" cy="0"/>
        </a:xfrm>
      </p:grpSpPr>
      <p:sp>
        <p:nvSpPr>
          <p:cNvPr id="1208" name="Google Shape;1208;p112"/>
          <p:cNvSpPr txBox="1"/>
          <p:nvPr/>
        </p:nvSpPr>
        <p:spPr>
          <a:xfrm>
            <a:off x="0" y="162825"/>
            <a:ext cx="9144000" cy="8334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FFFFFF"/>
              </a:buClr>
              <a:buSzPts val="1250"/>
              <a:buFont typeface="Trebuchet MS"/>
              <a:buNone/>
            </a:pPr>
            <a:r>
              <a:rPr lang="en-US" sz="5000" b="0" i="0" u="none" strike="noStrike" cap="none">
                <a:solidFill>
                  <a:srgbClr val="FFFFFF"/>
                </a:solidFill>
                <a:latin typeface="Quattrocento Sans"/>
                <a:ea typeface="Quattrocento Sans"/>
                <a:cs typeface="Quattrocento Sans"/>
                <a:sym typeface="Quattrocento Sans"/>
              </a:rPr>
              <a:t>HIV/AIDS</a:t>
            </a:r>
            <a:endParaRPr sz="5000" b="0" i="0" u="none" strike="noStrike" cap="none">
              <a:solidFill>
                <a:srgbClr val="000000"/>
              </a:solidFill>
              <a:latin typeface="Arial"/>
              <a:ea typeface="Arial"/>
              <a:cs typeface="Arial"/>
              <a:sym typeface="Arial"/>
            </a:endParaRPr>
          </a:p>
        </p:txBody>
      </p:sp>
      <p:sp>
        <p:nvSpPr>
          <p:cNvPr id="1209" name="Google Shape;1209;p112"/>
          <p:cNvSpPr txBox="1"/>
          <p:nvPr/>
        </p:nvSpPr>
        <p:spPr>
          <a:xfrm>
            <a:off x="457200" y="1271575"/>
            <a:ext cx="8229600" cy="48420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rgbClr val="2CBDD9"/>
              </a:buClr>
              <a:buSzPts val="2400"/>
              <a:buFont typeface="Trebuchet MS"/>
              <a:buChar char="&gt;"/>
            </a:pPr>
            <a:r>
              <a:rPr lang="en-US" sz="2400" b="0" i="0" u="none" strike="noStrike" cap="none">
                <a:solidFill>
                  <a:schemeClr val="lt1"/>
                </a:solidFill>
                <a:latin typeface="Trebuchet MS"/>
                <a:ea typeface="Trebuchet MS"/>
                <a:cs typeface="Trebuchet MS"/>
                <a:sym typeface="Trebuchet MS"/>
              </a:rPr>
              <a:t>HIV screening should be offered per guidelines based on Exposures/risks. </a:t>
            </a:r>
            <a:endParaRPr sz="1400" b="0" i="0" u="none" strike="noStrike" cap="none">
              <a:solidFill>
                <a:srgbClr val="000000"/>
              </a:solidFill>
              <a:latin typeface="Arial"/>
              <a:ea typeface="Arial"/>
              <a:cs typeface="Arial"/>
              <a:sym typeface="Arial"/>
            </a:endParaRPr>
          </a:p>
          <a:p>
            <a:pPr marL="742950" marR="0" lvl="1" indent="-285750" algn="l" rtl="0">
              <a:lnSpc>
                <a:spcPct val="123000"/>
              </a:lnSpc>
              <a:spcBef>
                <a:spcPts val="1400"/>
              </a:spcBef>
              <a:spcAft>
                <a:spcPts val="0"/>
              </a:spcAft>
              <a:buClr>
                <a:schemeClr val="lt1"/>
              </a:buClr>
              <a:buSzPts val="1800"/>
              <a:buFont typeface="Noto Sans Symbols"/>
              <a:buChar char="▪"/>
            </a:pPr>
            <a:r>
              <a:rPr lang="en-US" sz="1800" b="0" i="0" u="none" strike="noStrike" cap="none">
                <a:solidFill>
                  <a:schemeClr val="lt1"/>
                </a:solidFill>
                <a:latin typeface="Trebuchet MS"/>
                <a:ea typeface="Trebuchet MS"/>
                <a:cs typeface="Trebuchet MS"/>
                <a:sym typeface="Trebuchet MS"/>
              </a:rPr>
              <a:t>With a past recorded negative result it is completely reasonable to offer HIV screening with a history of any possible new exposure. </a:t>
            </a:r>
            <a:endParaRPr sz="1400" b="0" i="0" u="none" strike="noStrike" cap="none">
              <a:solidFill>
                <a:srgbClr val="000000"/>
              </a:solidFill>
              <a:latin typeface="Arial"/>
              <a:ea typeface="Arial"/>
              <a:cs typeface="Arial"/>
              <a:sym typeface="Arial"/>
            </a:endParaRPr>
          </a:p>
          <a:p>
            <a:pPr marL="742950" marR="0" lvl="1" indent="-285750" algn="l" rtl="0">
              <a:lnSpc>
                <a:spcPct val="123000"/>
              </a:lnSpc>
              <a:spcBef>
                <a:spcPts val="800"/>
              </a:spcBef>
              <a:spcAft>
                <a:spcPts val="0"/>
              </a:spcAft>
              <a:buClr>
                <a:schemeClr val="lt1"/>
              </a:buClr>
              <a:buSzPts val="1800"/>
              <a:buFont typeface="Noto Sans Symbols"/>
              <a:buChar char="▪"/>
            </a:pPr>
            <a:r>
              <a:rPr lang="en-US" sz="1800" b="0" i="0" u="none" strike="noStrike" cap="none">
                <a:solidFill>
                  <a:schemeClr val="lt1"/>
                </a:solidFill>
                <a:latin typeface="Trebuchet MS"/>
                <a:ea typeface="Trebuchet MS"/>
                <a:cs typeface="Trebuchet MS"/>
                <a:sym typeface="Trebuchet MS"/>
              </a:rPr>
              <a:t>It should also be offered at annual physicals.</a:t>
            </a:r>
            <a:endParaRPr sz="1400" b="0" i="0" u="none" strike="noStrike" cap="none">
              <a:solidFill>
                <a:srgbClr val="000000"/>
              </a:solidFill>
              <a:latin typeface="Arial"/>
              <a:ea typeface="Arial"/>
              <a:cs typeface="Arial"/>
              <a:sym typeface="Arial"/>
            </a:endParaRPr>
          </a:p>
          <a:p>
            <a:pPr marL="742950" marR="0" lvl="1" indent="-285750" algn="l" rtl="0">
              <a:lnSpc>
                <a:spcPct val="123000"/>
              </a:lnSpc>
              <a:spcBef>
                <a:spcPts val="800"/>
              </a:spcBef>
              <a:spcAft>
                <a:spcPts val="0"/>
              </a:spcAft>
              <a:buClr>
                <a:schemeClr val="lt1"/>
              </a:buClr>
              <a:buSzPts val="1700"/>
              <a:buFont typeface="Noto Sans Symbols"/>
              <a:buNone/>
            </a:pPr>
            <a:endParaRPr sz="1700" b="0" i="0" u="none" strike="noStrike" cap="none">
              <a:solidFill>
                <a:schemeClr val="lt1"/>
              </a:solidFill>
              <a:latin typeface="Trebuchet MS"/>
              <a:ea typeface="Trebuchet MS"/>
              <a:cs typeface="Trebuchet MS"/>
              <a:sym typeface="Trebuchet MS"/>
            </a:endParaRPr>
          </a:p>
          <a:p>
            <a:pPr marL="342900" marR="0" lvl="0" indent="-342900" algn="l" rtl="0">
              <a:lnSpc>
                <a:spcPct val="100000"/>
              </a:lnSpc>
              <a:spcBef>
                <a:spcPts val="0"/>
              </a:spcBef>
              <a:spcAft>
                <a:spcPts val="0"/>
              </a:spcAft>
              <a:buClr>
                <a:srgbClr val="2CBDD9"/>
              </a:buClr>
              <a:buSzPts val="2400"/>
              <a:buFont typeface="Trebuchet MS"/>
              <a:buChar char="&gt;"/>
            </a:pPr>
            <a:r>
              <a:rPr lang="en-US" sz="2400" b="0" i="0" u="none" strike="noStrike" cap="none">
                <a:solidFill>
                  <a:schemeClr val="lt1"/>
                </a:solidFill>
                <a:latin typeface="Trebuchet MS"/>
                <a:ea typeface="Trebuchet MS"/>
                <a:cs typeface="Trebuchet MS"/>
                <a:sym typeface="Trebuchet MS"/>
              </a:rPr>
              <a:t>Transgender women have the highest HIV rates in the country. </a:t>
            </a:r>
            <a:endParaRPr sz="1400" b="0" i="0" u="none" strike="noStrike" cap="none">
              <a:solidFill>
                <a:srgbClr val="000000"/>
              </a:solidFill>
              <a:latin typeface="Arial"/>
              <a:ea typeface="Arial"/>
              <a:cs typeface="Arial"/>
              <a:sym typeface="Arial"/>
            </a:endParaRPr>
          </a:p>
          <a:p>
            <a:pPr marL="742950" marR="0" lvl="1" indent="-285750" algn="l" rtl="0">
              <a:lnSpc>
                <a:spcPct val="123000"/>
              </a:lnSpc>
              <a:spcBef>
                <a:spcPts val="1400"/>
              </a:spcBef>
              <a:spcAft>
                <a:spcPts val="0"/>
              </a:spcAft>
              <a:buClr>
                <a:schemeClr val="lt1"/>
              </a:buClr>
              <a:buSzPts val="1800"/>
              <a:buFont typeface="Noto Sans Symbols"/>
              <a:buChar char="▪"/>
            </a:pPr>
            <a:r>
              <a:rPr lang="en-US" sz="1800" b="0" i="0" u="none" strike="noStrike" cap="none">
                <a:solidFill>
                  <a:schemeClr val="lt1"/>
                </a:solidFill>
                <a:latin typeface="Trebuchet MS"/>
                <a:ea typeface="Trebuchet MS"/>
                <a:cs typeface="Trebuchet MS"/>
                <a:sym typeface="Trebuchet MS"/>
              </a:rPr>
              <a:t>A 2009 report from the NIH found that nearly 1/3 of transgender Americans had HIV, and a large percentage of this shift is due to transgender women of color who sadly have an </a:t>
            </a:r>
            <a:r>
              <a:rPr lang="en-US" sz="1800" b="0" i="0" u="none" strike="noStrike" cap="none">
                <a:solidFill>
                  <a:schemeClr val="accent1"/>
                </a:solidFill>
                <a:latin typeface="Trebuchet MS"/>
                <a:ea typeface="Trebuchet MS"/>
                <a:cs typeface="Trebuchet MS"/>
                <a:sym typeface="Trebuchet MS"/>
              </a:rPr>
              <a:t>HIV positivity rate of 56%. </a:t>
            </a:r>
            <a:endParaRPr sz="1400" b="0" i="0" u="none" strike="noStrike" cap="none">
              <a:solidFill>
                <a:schemeClr val="accent1"/>
              </a:solidFill>
              <a:latin typeface="Arial"/>
              <a:ea typeface="Arial"/>
              <a:cs typeface="Arial"/>
              <a:sym typeface="Arial"/>
            </a:endParaRP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1213"/>
        <p:cNvGrpSpPr/>
        <p:nvPr/>
      </p:nvGrpSpPr>
      <p:grpSpPr>
        <a:xfrm>
          <a:off x="0" y="0"/>
          <a:ext cx="0" cy="0"/>
          <a:chOff x="0" y="0"/>
          <a:chExt cx="0" cy="0"/>
        </a:xfrm>
      </p:grpSpPr>
      <p:sp>
        <p:nvSpPr>
          <p:cNvPr id="1214" name="Google Shape;1214;p113"/>
          <p:cNvSpPr/>
          <p:nvPr/>
        </p:nvSpPr>
        <p:spPr>
          <a:xfrm>
            <a:off x="457200" y="1057443"/>
            <a:ext cx="7842000" cy="5371500"/>
          </a:xfrm>
          <a:prstGeom prst="rect">
            <a:avLst/>
          </a:prstGeom>
          <a:noFill/>
          <a:ln>
            <a:noFill/>
          </a:ln>
        </p:spPr>
        <p:txBody>
          <a:bodyPr spcFirstLastPara="1" wrap="square" lIns="91425" tIns="45700" rIns="91425" bIns="45700" anchor="t" anchorCtr="0">
            <a:noAutofit/>
          </a:bodyPr>
          <a:lstStyle/>
          <a:p>
            <a:pPr marL="329184" marR="0" lvl="0" indent="-339344" algn="l" rtl="0">
              <a:lnSpc>
                <a:spcPct val="100000"/>
              </a:lnSpc>
              <a:spcBef>
                <a:spcPts val="600"/>
              </a:spcBef>
              <a:spcAft>
                <a:spcPts val="0"/>
              </a:spcAft>
              <a:buClr>
                <a:srgbClr val="2CBDD9"/>
              </a:buClr>
              <a:buSzPts val="1600"/>
              <a:buFont typeface="Wingdings" pitchFamily="2" charset="2"/>
              <a:buChar char="§"/>
            </a:pPr>
            <a:r>
              <a:rPr lang="en-US" sz="1600" b="0" i="0" u="none" strike="noStrike" cap="none" dirty="0" err="1">
                <a:solidFill>
                  <a:schemeClr val="lt1"/>
                </a:solidFill>
                <a:latin typeface="Trebuchet MS"/>
                <a:ea typeface="Trebuchet MS"/>
                <a:cs typeface="Trebuchet MS"/>
                <a:sym typeface="Trebuchet MS"/>
              </a:rPr>
              <a:t>Truvada</a:t>
            </a:r>
            <a:r>
              <a:rPr lang="en-US" sz="1600" b="0" i="0" u="none" strike="noStrike" cap="none" dirty="0">
                <a:solidFill>
                  <a:schemeClr val="lt1"/>
                </a:solidFill>
                <a:latin typeface="Trebuchet MS"/>
                <a:ea typeface="Trebuchet MS"/>
                <a:cs typeface="Trebuchet MS"/>
                <a:sym typeface="Trebuchet MS"/>
              </a:rPr>
              <a:t>, or Pre-exposure prophylaxis </a:t>
            </a:r>
            <a:endParaRPr sz="1400" b="0" i="0" u="none" strike="noStrike" cap="none" dirty="0">
              <a:solidFill>
                <a:srgbClr val="000000"/>
              </a:solidFill>
              <a:latin typeface="Arial"/>
              <a:ea typeface="Arial"/>
              <a:cs typeface="Arial"/>
              <a:sym typeface="Arial"/>
            </a:endParaRPr>
          </a:p>
          <a:p>
            <a:pPr marR="0" lvl="0" algn="l" rtl="0">
              <a:lnSpc>
                <a:spcPct val="100000"/>
              </a:lnSpc>
              <a:spcBef>
                <a:spcPts val="600"/>
              </a:spcBef>
              <a:spcAft>
                <a:spcPts val="0"/>
              </a:spcAft>
              <a:buClr>
                <a:srgbClr val="2CBDD9"/>
              </a:buClr>
              <a:buSzPts val="400"/>
            </a:pPr>
            <a:r>
              <a:rPr lang="en-US" sz="1600" b="0" i="0" u="none" strike="noStrike" cap="none" dirty="0">
                <a:solidFill>
                  <a:schemeClr val="lt1"/>
                </a:solidFill>
                <a:latin typeface="Trebuchet MS"/>
                <a:ea typeface="Trebuchet MS"/>
                <a:cs typeface="Trebuchet MS"/>
                <a:sym typeface="Trebuchet MS"/>
              </a:rPr>
              <a:t>     is a new therapy aimed at reducing the</a:t>
            </a:r>
            <a:endParaRPr sz="1600" b="0" i="0" u="none" strike="noStrike" cap="none" dirty="0">
              <a:solidFill>
                <a:schemeClr val="lt1"/>
              </a:solidFill>
              <a:latin typeface="Trebuchet MS"/>
              <a:ea typeface="Trebuchet MS"/>
              <a:cs typeface="Trebuchet MS"/>
              <a:sym typeface="Trebuchet MS"/>
            </a:endParaRPr>
          </a:p>
          <a:p>
            <a:pPr marR="0" lvl="0" algn="l" rtl="0">
              <a:lnSpc>
                <a:spcPct val="100000"/>
              </a:lnSpc>
              <a:spcBef>
                <a:spcPts val="600"/>
              </a:spcBef>
              <a:spcAft>
                <a:spcPts val="0"/>
              </a:spcAft>
              <a:buClr>
                <a:srgbClr val="2CBDD9"/>
              </a:buClr>
              <a:buSzPts val="400"/>
            </a:pPr>
            <a:r>
              <a:rPr lang="en-US" sz="1600" dirty="0">
                <a:solidFill>
                  <a:schemeClr val="lt1"/>
                </a:solidFill>
                <a:latin typeface="Trebuchet MS"/>
                <a:ea typeface="Trebuchet MS"/>
                <a:cs typeface="Trebuchet MS"/>
                <a:sym typeface="Trebuchet MS"/>
              </a:rPr>
              <a:t>     </a:t>
            </a:r>
            <a:r>
              <a:rPr lang="en-US" sz="1600" b="0" i="0" u="none" strike="noStrike" cap="none" dirty="0">
                <a:solidFill>
                  <a:schemeClr val="lt1"/>
                </a:solidFill>
                <a:latin typeface="Trebuchet MS"/>
                <a:ea typeface="Trebuchet MS"/>
                <a:cs typeface="Trebuchet MS"/>
                <a:sym typeface="Trebuchet MS"/>
              </a:rPr>
              <a:t>rate of new infections of HIV in high</a:t>
            </a:r>
            <a:endParaRPr sz="1400" b="0" i="0" u="none" strike="noStrike" cap="none" dirty="0">
              <a:solidFill>
                <a:srgbClr val="000000"/>
              </a:solidFill>
              <a:latin typeface="Arial"/>
              <a:ea typeface="Arial"/>
              <a:cs typeface="Arial"/>
              <a:sym typeface="Arial"/>
            </a:endParaRPr>
          </a:p>
          <a:p>
            <a:pPr marR="0" lvl="0" algn="l" rtl="0">
              <a:lnSpc>
                <a:spcPct val="100000"/>
              </a:lnSpc>
              <a:spcBef>
                <a:spcPts val="600"/>
              </a:spcBef>
              <a:spcAft>
                <a:spcPts val="0"/>
              </a:spcAft>
              <a:buClr>
                <a:srgbClr val="2CBDD9"/>
              </a:buClr>
              <a:buSzPts val="400"/>
            </a:pPr>
            <a:r>
              <a:rPr lang="en-US" sz="1600" b="0" i="0" u="none" strike="noStrike" cap="none" dirty="0">
                <a:solidFill>
                  <a:schemeClr val="lt1"/>
                </a:solidFill>
                <a:latin typeface="Trebuchet MS"/>
                <a:ea typeface="Trebuchet MS"/>
                <a:cs typeface="Trebuchet MS"/>
                <a:sym typeface="Trebuchet MS"/>
              </a:rPr>
              <a:t>     risk </a:t>
            </a:r>
            <a:r>
              <a:rPr lang="en-US" sz="1600" b="0" i="0" u="none" strike="noStrike" cap="none" dirty="0" smtClean="0">
                <a:solidFill>
                  <a:schemeClr val="lt1"/>
                </a:solidFill>
                <a:latin typeface="Trebuchet MS"/>
                <a:ea typeface="Trebuchet MS"/>
                <a:cs typeface="Trebuchet MS"/>
                <a:sym typeface="Trebuchet MS"/>
              </a:rPr>
              <a:t>populations</a:t>
            </a:r>
            <a:r>
              <a:rPr lang="en-US" sz="1600" dirty="0">
                <a:solidFill>
                  <a:schemeClr val="lt1"/>
                </a:solidFill>
                <a:latin typeface="Trebuchet MS"/>
                <a:ea typeface="Trebuchet MS"/>
                <a:cs typeface="Trebuchet MS"/>
                <a:sym typeface="Trebuchet MS"/>
              </a:rPr>
              <a:t> </a:t>
            </a:r>
            <a:r>
              <a:rPr lang="en-US" sz="1600" dirty="0" smtClean="0">
                <a:solidFill>
                  <a:schemeClr val="lt1"/>
                </a:solidFill>
                <a:latin typeface="Trebuchet MS"/>
                <a:ea typeface="Trebuchet MS"/>
                <a:cs typeface="Trebuchet MS"/>
                <a:sym typeface="Trebuchet MS"/>
              </a:rPr>
              <a:t>when taken every day as part</a:t>
            </a:r>
          </a:p>
          <a:p>
            <a:pPr marR="0" lvl="0" algn="l" rtl="0">
              <a:lnSpc>
                <a:spcPct val="100000"/>
              </a:lnSpc>
              <a:spcBef>
                <a:spcPts val="600"/>
              </a:spcBef>
              <a:spcAft>
                <a:spcPts val="0"/>
              </a:spcAft>
              <a:buClr>
                <a:srgbClr val="2CBDD9"/>
              </a:buClr>
              <a:buSzPts val="400"/>
            </a:pPr>
            <a:r>
              <a:rPr lang="en-US" sz="1600" dirty="0" smtClean="0">
                <a:solidFill>
                  <a:schemeClr val="lt1"/>
                </a:solidFill>
                <a:latin typeface="Trebuchet MS"/>
                <a:sym typeface="Trebuchet MS"/>
              </a:rPr>
              <a:t>     of a complete HIV infection prevention plan. </a:t>
            </a:r>
            <a:endParaRPr sz="1400" b="0" i="0" u="none" strike="noStrike" cap="none" dirty="0">
              <a:solidFill>
                <a:srgbClr val="000000"/>
              </a:solidFill>
              <a:latin typeface="Arial"/>
              <a:ea typeface="Arial"/>
              <a:cs typeface="Arial"/>
              <a:sym typeface="Arial"/>
            </a:endParaRPr>
          </a:p>
          <a:p>
            <a:pPr marL="342900" marR="0" lvl="0" indent="-342900" algn="l" rtl="0">
              <a:lnSpc>
                <a:spcPct val="100000"/>
              </a:lnSpc>
              <a:spcBef>
                <a:spcPts val="600"/>
              </a:spcBef>
              <a:spcAft>
                <a:spcPts val="0"/>
              </a:spcAft>
              <a:buClr>
                <a:srgbClr val="2CBDD9"/>
              </a:buClr>
              <a:buSzPts val="1600"/>
              <a:buFont typeface="Wingdings" pitchFamily="2" charset="2"/>
              <a:buChar char="§"/>
            </a:pPr>
            <a:r>
              <a:rPr lang="en-US" sz="1600" b="0" i="0" u="none" strike="noStrike" cap="none" dirty="0" err="1" smtClean="0">
                <a:solidFill>
                  <a:schemeClr val="lt1"/>
                </a:solidFill>
                <a:latin typeface="Trebuchet MS"/>
                <a:ea typeface="Trebuchet MS"/>
                <a:cs typeface="Trebuchet MS"/>
                <a:sym typeface="Trebuchet MS"/>
              </a:rPr>
              <a:t>Truvada</a:t>
            </a:r>
            <a:r>
              <a:rPr lang="en-US" sz="1600" b="0" i="0" u="none" strike="noStrike" cap="none" dirty="0" smtClean="0">
                <a:solidFill>
                  <a:schemeClr val="lt1"/>
                </a:solidFill>
                <a:latin typeface="Trebuchet MS"/>
                <a:ea typeface="Trebuchet MS"/>
                <a:cs typeface="Trebuchet MS"/>
                <a:sym typeface="Trebuchet MS"/>
              </a:rPr>
              <a:t> </a:t>
            </a:r>
            <a:r>
              <a:rPr lang="en-US" sz="1600" b="0" i="0" u="none" strike="noStrike" cap="none" dirty="0">
                <a:solidFill>
                  <a:schemeClr val="lt1"/>
                </a:solidFill>
                <a:latin typeface="Trebuchet MS"/>
                <a:ea typeface="Trebuchet MS"/>
                <a:cs typeface="Trebuchet MS"/>
                <a:sym typeface="Trebuchet MS"/>
              </a:rPr>
              <a:t>through mathematical modeling demonstrates a 99.9% reduction in </a:t>
            </a:r>
            <a:r>
              <a:rPr lang="en-US" sz="1600" b="0" i="0" u="none" strike="noStrike" cap="none" dirty="0" err="1">
                <a:solidFill>
                  <a:schemeClr val="lt1"/>
                </a:solidFill>
                <a:latin typeface="Trebuchet MS"/>
                <a:ea typeface="Trebuchet MS"/>
                <a:cs typeface="Trebuchet MS"/>
                <a:sym typeface="Trebuchet MS"/>
              </a:rPr>
              <a:t>hiv</a:t>
            </a:r>
            <a:r>
              <a:rPr lang="en-US" sz="1600" b="0" i="0" u="none" strike="noStrike" cap="none" dirty="0">
                <a:solidFill>
                  <a:schemeClr val="lt1"/>
                </a:solidFill>
                <a:latin typeface="Trebuchet MS"/>
                <a:ea typeface="Trebuchet MS"/>
                <a:cs typeface="Trebuchet MS"/>
                <a:sym typeface="Trebuchet MS"/>
              </a:rPr>
              <a:t> infection rate in a population exposed to HIV who have a 100% compliance rate. In animal testing where it was given by forced gavage, SIV infection was blocked </a:t>
            </a:r>
            <a:r>
              <a:rPr lang="en-US" sz="1600" dirty="0" smtClean="0">
                <a:solidFill>
                  <a:schemeClr val="lt1"/>
                </a:solidFill>
                <a:latin typeface="Trebuchet MS"/>
                <a:ea typeface="Trebuchet MS"/>
                <a:cs typeface="Trebuchet MS"/>
                <a:sym typeface="Trebuchet MS"/>
              </a:rPr>
              <a:t>100% in test subject animals. </a:t>
            </a:r>
            <a:endParaRPr sz="1600" b="0" i="0" u="none" strike="noStrike" cap="none" dirty="0">
              <a:solidFill>
                <a:schemeClr val="lt1"/>
              </a:solidFill>
              <a:latin typeface="Trebuchet MS"/>
              <a:ea typeface="Trebuchet MS"/>
              <a:cs typeface="Trebuchet MS"/>
              <a:sym typeface="Trebuchet MS"/>
            </a:endParaRPr>
          </a:p>
          <a:p>
            <a:pPr marL="342900" marR="0" lvl="0" indent="-342900" algn="l" rtl="0">
              <a:lnSpc>
                <a:spcPct val="100000"/>
              </a:lnSpc>
              <a:spcBef>
                <a:spcPts val="600"/>
              </a:spcBef>
              <a:spcAft>
                <a:spcPts val="0"/>
              </a:spcAft>
              <a:buClr>
                <a:srgbClr val="2CBDD9"/>
              </a:buClr>
              <a:buSzPts val="1600"/>
              <a:buFont typeface="Wingdings" pitchFamily="2" charset="2"/>
              <a:buChar char="§"/>
            </a:pPr>
            <a:r>
              <a:rPr lang="en-US" sz="1600" b="0" i="0" u="none" strike="noStrike" cap="none" dirty="0">
                <a:solidFill>
                  <a:schemeClr val="lt1"/>
                </a:solidFill>
                <a:latin typeface="Trebuchet MS"/>
                <a:ea typeface="Trebuchet MS"/>
                <a:cs typeface="Trebuchet MS"/>
                <a:sym typeface="Trebuchet MS"/>
              </a:rPr>
              <a:t>In real life studies (Real patients are never perfectly compliant with daily dosing) it demonstrated a 92% reduction in the IPREX trial. </a:t>
            </a:r>
            <a:endParaRPr sz="1400" b="0" i="0" u="none" strike="noStrike" cap="none" dirty="0">
              <a:solidFill>
                <a:srgbClr val="000000"/>
              </a:solidFill>
              <a:latin typeface="Arial"/>
              <a:ea typeface="Arial"/>
              <a:cs typeface="Arial"/>
              <a:sym typeface="Arial"/>
            </a:endParaRPr>
          </a:p>
          <a:p>
            <a:pPr marL="342900" marR="0" lvl="0" indent="-342900" algn="l" rtl="0">
              <a:lnSpc>
                <a:spcPct val="100000"/>
              </a:lnSpc>
              <a:spcBef>
                <a:spcPts val="600"/>
              </a:spcBef>
              <a:spcAft>
                <a:spcPts val="0"/>
              </a:spcAft>
              <a:buClr>
                <a:srgbClr val="2CBDD9"/>
              </a:buClr>
              <a:buSzPts val="1600"/>
              <a:buFont typeface="Wingdings" pitchFamily="2" charset="2"/>
              <a:buChar char="§"/>
            </a:pPr>
            <a:r>
              <a:rPr lang="en-US" sz="1600" b="0" i="0" u="none" strike="noStrike" cap="none" dirty="0">
                <a:solidFill>
                  <a:schemeClr val="lt1"/>
                </a:solidFill>
                <a:latin typeface="Trebuchet MS"/>
                <a:ea typeface="Trebuchet MS"/>
                <a:cs typeface="Trebuchet MS"/>
                <a:sym typeface="Trebuchet MS"/>
              </a:rPr>
              <a:t>The drug requires renal and hepatic monitoring (CMP) every 3 months as well as HIV testing every 3 months to ensure continued negativity. STD testing should also be performed if indicated at the Q3 month visits </a:t>
            </a:r>
            <a:endParaRPr lang="en-US" sz="1600" b="0" i="0" u="none" strike="noStrike" cap="none" dirty="0" smtClean="0">
              <a:solidFill>
                <a:schemeClr val="lt1"/>
              </a:solidFill>
              <a:latin typeface="Trebuchet MS"/>
              <a:ea typeface="Trebuchet MS"/>
              <a:cs typeface="Trebuchet MS"/>
              <a:sym typeface="Trebuchet MS"/>
            </a:endParaRPr>
          </a:p>
          <a:p>
            <a:pPr marL="342900" marR="0" lvl="0" indent="-342900" algn="l" rtl="0">
              <a:lnSpc>
                <a:spcPct val="100000"/>
              </a:lnSpc>
              <a:spcBef>
                <a:spcPts val="600"/>
              </a:spcBef>
              <a:spcAft>
                <a:spcPts val="0"/>
              </a:spcAft>
              <a:buClr>
                <a:srgbClr val="2CBDD9"/>
              </a:buClr>
              <a:buSzPts val="1600"/>
              <a:buFont typeface="Wingdings" pitchFamily="2" charset="2"/>
              <a:buChar char="§"/>
            </a:pPr>
            <a:r>
              <a:rPr lang="en-US" sz="1600" dirty="0" smtClean="0">
                <a:solidFill>
                  <a:schemeClr val="lt1"/>
                </a:solidFill>
                <a:latin typeface="Trebuchet MS"/>
                <a:sym typeface="Trebuchet MS"/>
              </a:rPr>
              <a:t>Recently, a new version of the drug without the minor concerns of bone density loss and </a:t>
            </a:r>
            <a:r>
              <a:rPr lang="en-US" sz="1600" dirty="0" err="1" smtClean="0">
                <a:solidFill>
                  <a:schemeClr val="lt1"/>
                </a:solidFill>
                <a:latin typeface="Trebuchet MS"/>
                <a:sym typeface="Trebuchet MS"/>
              </a:rPr>
              <a:t>CrCL</a:t>
            </a:r>
            <a:r>
              <a:rPr lang="en-US" sz="1600" dirty="0" smtClean="0">
                <a:solidFill>
                  <a:schemeClr val="lt1"/>
                </a:solidFill>
                <a:latin typeface="Trebuchet MS"/>
                <a:sym typeface="Trebuchet MS"/>
              </a:rPr>
              <a:t> limitations has been released for </a:t>
            </a:r>
            <a:r>
              <a:rPr lang="en-US" sz="1600" dirty="0" err="1" smtClean="0">
                <a:solidFill>
                  <a:schemeClr val="lt1"/>
                </a:solidFill>
                <a:latin typeface="Trebuchet MS"/>
                <a:sym typeface="Trebuchet MS"/>
              </a:rPr>
              <a:t>PrEP.</a:t>
            </a:r>
            <a:r>
              <a:rPr lang="en-US" sz="1600" dirty="0" smtClean="0">
                <a:solidFill>
                  <a:schemeClr val="lt1"/>
                </a:solidFill>
                <a:latin typeface="Trebuchet MS"/>
                <a:sym typeface="Trebuchet MS"/>
              </a:rPr>
              <a:t> Its known as </a:t>
            </a:r>
            <a:r>
              <a:rPr lang="en-US" sz="1600" dirty="0" err="1" smtClean="0">
                <a:solidFill>
                  <a:schemeClr val="lt1"/>
                </a:solidFill>
                <a:latin typeface="Trebuchet MS"/>
                <a:sym typeface="Trebuchet MS"/>
              </a:rPr>
              <a:t>Descovy</a:t>
            </a:r>
            <a:r>
              <a:rPr lang="en-US" sz="1600" dirty="0" smtClean="0">
                <a:solidFill>
                  <a:schemeClr val="lt1"/>
                </a:solidFill>
                <a:latin typeface="Trebuchet MS"/>
                <a:sym typeface="Trebuchet MS"/>
              </a:rPr>
              <a:t>, and is also a Gilead product. </a:t>
            </a:r>
          </a:p>
          <a:p>
            <a:pPr marL="342900" marR="0" lvl="0" indent="-342900" algn="l" rtl="0">
              <a:lnSpc>
                <a:spcPct val="100000"/>
              </a:lnSpc>
              <a:spcBef>
                <a:spcPts val="600"/>
              </a:spcBef>
              <a:spcAft>
                <a:spcPts val="0"/>
              </a:spcAft>
              <a:buClr>
                <a:srgbClr val="2CBDD9"/>
              </a:buClr>
              <a:buSzPts val="1600"/>
              <a:buFont typeface="Wingdings" pitchFamily="2" charset="2"/>
              <a:buChar char="§"/>
            </a:pPr>
            <a:endParaRPr lang="en-US" sz="1600" dirty="0" smtClean="0">
              <a:solidFill>
                <a:schemeClr val="lt1"/>
              </a:solidFill>
              <a:latin typeface="Trebuchet MS"/>
              <a:sym typeface="Trebuchet MS"/>
            </a:endParaRPr>
          </a:p>
          <a:p>
            <a:pPr marR="0" lvl="0" algn="ctr" rtl="0">
              <a:lnSpc>
                <a:spcPct val="100000"/>
              </a:lnSpc>
              <a:spcBef>
                <a:spcPts val="0"/>
              </a:spcBef>
              <a:spcAft>
                <a:spcPts val="0"/>
              </a:spcAft>
              <a:buClr>
                <a:srgbClr val="FF0000"/>
              </a:buClr>
              <a:buSzPts val="450"/>
            </a:pPr>
            <a:r>
              <a:rPr lang="en-US" sz="1200" b="1" i="1" u="none" strike="noStrike" cap="none" dirty="0" smtClean="0">
                <a:solidFill>
                  <a:schemeClr val="accent1"/>
                </a:solidFill>
                <a:latin typeface="Trebuchet MS"/>
                <a:ea typeface="Trebuchet MS"/>
                <a:cs typeface="Trebuchet MS"/>
                <a:sym typeface="Trebuchet MS"/>
              </a:rPr>
              <a:t>This </a:t>
            </a:r>
            <a:r>
              <a:rPr lang="en-US" sz="1200" b="1" i="1" u="none" strike="noStrike" cap="none" dirty="0">
                <a:solidFill>
                  <a:schemeClr val="accent1"/>
                </a:solidFill>
                <a:latin typeface="Trebuchet MS"/>
                <a:ea typeface="Trebuchet MS"/>
                <a:cs typeface="Trebuchet MS"/>
                <a:sym typeface="Trebuchet MS"/>
              </a:rPr>
              <a:t>drug can be prescribed by a family practice provider in any clinic and does not require any special certifications. Literally any licensed doctor or mid level provider can prescribe it! </a:t>
            </a:r>
            <a:endParaRPr sz="1050" b="0" i="0" u="none" strike="noStrike" cap="none" dirty="0">
              <a:solidFill>
                <a:schemeClr val="accent1"/>
              </a:solidFill>
              <a:latin typeface="Arial"/>
              <a:ea typeface="Arial"/>
              <a:cs typeface="Arial"/>
              <a:sym typeface="Arial"/>
            </a:endParaRPr>
          </a:p>
        </p:txBody>
      </p:sp>
      <p:sp>
        <p:nvSpPr>
          <p:cNvPr id="1215" name="Google Shape;1215;p113"/>
          <p:cNvSpPr txBox="1"/>
          <p:nvPr/>
        </p:nvSpPr>
        <p:spPr>
          <a:xfrm>
            <a:off x="100" y="162825"/>
            <a:ext cx="9144000" cy="849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FFFFFF"/>
              </a:buClr>
              <a:buSzPts val="1250"/>
              <a:buFont typeface="Trebuchet MS"/>
              <a:buNone/>
            </a:pPr>
            <a:r>
              <a:rPr lang="en-US" sz="5000" b="0" i="0" u="none" strike="noStrike" cap="none">
                <a:solidFill>
                  <a:srgbClr val="FFFFFF"/>
                </a:solidFill>
                <a:latin typeface="Quattrocento Sans"/>
                <a:ea typeface="Quattrocento Sans"/>
                <a:cs typeface="Quattrocento Sans"/>
                <a:sym typeface="Quattrocento Sans"/>
              </a:rPr>
              <a:t>Truvada/PrEP	</a:t>
            </a:r>
            <a:endParaRPr sz="1400" b="0" i="0" u="none" strike="noStrike" cap="none">
              <a:solidFill>
                <a:srgbClr val="000000"/>
              </a:solidFill>
              <a:latin typeface="Arial"/>
              <a:ea typeface="Arial"/>
              <a:cs typeface="Arial"/>
              <a:sym typeface="Arial"/>
            </a:endParaRPr>
          </a:p>
        </p:txBody>
      </p:sp>
      <p:pic>
        <p:nvPicPr>
          <p:cNvPr id="1216" name="Google Shape;1216;p113" descr="https://www.avert.org/sites/default/files/styles/article_scale_style_780/public/5919-original-780x400.jpg?itok=jOgM5VD_&amp;timestamp=1473838691"/>
          <p:cNvPicPr preferRelativeResize="0"/>
          <p:nvPr/>
        </p:nvPicPr>
        <p:blipFill rotWithShape="1">
          <a:blip r:embed="rId3">
            <a:alphaModFix/>
          </a:blip>
          <a:srcRect/>
          <a:stretch/>
        </p:blipFill>
        <p:spPr>
          <a:xfrm>
            <a:off x="5361550" y="1149170"/>
            <a:ext cx="2855250" cy="1464250"/>
          </a:xfrm>
          <a:prstGeom prst="rect">
            <a:avLst/>
          </a:prstGeom>
          <a:noFill/>
          <a:ln>
            <a:noFill/>
          </a:ln>
        </p:spPr>
      </p:pic>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1220"/>
        <p:cNvGrpSpPr/>
        <p:nvPr/>
      </p:nvGrpSpPr>
      <p:grpSpPr>
        <a:xfrm>
          <a:off x="0" y="0"/>
          <a:ext cx="0" cy="0"/>
          <a:chOff x="0" y="0"/>
          <a:chExt cx="0" cy="0"/>
        </a:xfrm>
      </p:grpSpPr>
      <p:pic>
        <p:nvPicPr>
          <p:cNvPr id="1221" name="Google Shape;1221;p114" descr="https://lh5.googleusercontent.com/PH4-T-T_Ezy778xvL4alDLEDM2tfNqJmW6iuQPnL8D283NkgnVxDRHAAa6Kir1gS4Y1lu7GbYqkxwiyTdlSfiGSJUIy-eZsRFoZJxYk3LEv0oMJ5n0NiU8V6Rx2fjOYA9m_W"/>
          <p:cNvPicPr preferRelativeResize="0"/>
          <p:nvPr/>
        </p:nvPicPr>
        <p:blipFill rotWithShape="1">
          <a:blip r:embed="rId3">
            <a:alphaModFix/>
          </a:blip>
          <a:srcRect l="3739" t="140" r="4623" b="2113"/>
          <a:stretch/>
        </p:blipFill>
        <p:spPr>
          <a:xfrm>
            <a:off x="4635500" y="2070100"/>
            <a:ext cx="4279900" cy="2351087"/>
          </a:xfrm>
          <a:prstGeom prst="rect">
            <a:avLst/>
          </a:prstGeom>
          <a:solidFill>
            <a:srgbClr val="ECECEC"/>
          </a:solidFill>
          <a:ln w="88900" cap="sq" cmpd="sng">
            <a:solidFill>
              <a:srgbClr val="FFFFFF"/>
            </a:solidFill>
            <a:prstDash val="solid"/>
            <a:miter lim="8000"/>
            <a:headEnd type="none" w="sm" len="sm"/>
            <a:tailEnd type="none" w="sm" len="sm"/>
          </a:ln>
          <a:effectLst>
            <a:outerShdw blurRad="54999" dist="18000" dir="5400000" algn="tl" rotWithShape="0">
              <a:srgbClr val="000000">
                <a:alpha val="40000"/>
              </a:srgbClr>
            </a:outerShdw>
          </a:effectLst>
        </p:spPr>
      </p:pic>
      <p:sp>
        <p:nvSpPr>
          <p:cNvPr id="1222" name="Google Shape;1222;p114"/>
          <p:cNvSpPr/>
          <p:nvPr/>
        </p:nvSpPr>
        <p:spPr>
          <a:xfrm>
            <a:off x="457200" y="1876350"/>
            <a:ext cx="3753000" cy="3446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FFFF"/>
              </a:buClr>
              <a:buSzPts val="550"/>
              <a:buFont typeface="Trebuchet MS"/>
              <a:buNone/>
            </a:pPr>
            <a:r>
              <a:rPr lang="en-US" sz="2200" b="0" i="0" u="none" strike="noStrike" cap="none">
                <a:solidFill>
                  <a:srgbClr val="FFFFFF"/>
                </a:solidFill>
                <a:latin typeface="Trebuchet MS"/>
                <a:ea typeface="Trebuchet MS"/>
                <a:cs typeface="Trebuchet MS"/>
                <a:sym typeface="Trebuchet MS"/>
              </a:rPr>
              <a:t>If you’re going to prescribe hormones, prescribe them effectively. Do not allow someone to spend years stuck halfway in their transition because of gentle dosing of hormones.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200"/>
              <a:buFont typeface="Arial"/>
              <a:buNone/>
            </a:pPr>
            <a:endParaRPr sz="2200" b="0" i="0" u="none" strike="noStrike" cap="none">
              <a:solidFill>
                <a:srgbClr val="FFFFFF"/>
              </a:solidFill>
              <a:latin typeface="Trebuchet MS"/>
              <a:ea typeface="Trebuchet MS"/>
              <a:cs typeface="Trebuchet MS"/>
              <a:sym typeface="Trebuchet MS"/>
            </a:endParaRPr>
          </a:p>
          <a:p>
            <a:pPr marL="0" marR="0" lvl="0" indent="0" algn="l" rtl="0">
              <a:lnSpc>
                <a:spcPct val="100000"/>
              </a:lnSpc>
              <a:spcBef>
                <a:spcPts val="0"/>
              </a:spcBef>
              <a:spcAft>
                <a:spcPts val="0"/>
              </a:spcAft>
              <a:buClr>
                <a:srgbClr val="D81624"/>
              </a:buClr>
              <a:buSzPts val="550"/>
              <a:buFont typeface="Trebuchet MS"/>
              <a:buNone/>
            </a:pPr>
            <a:r>
              <a:rPr lang="en-US" sz="2200" b="0" i="0" u="none" strike="noStrike" cap="none">
                <a:solidFill>
                  <a:schemeClr val="accent1"/>
                </a:solidFill>
                <a:latin typeface="Trebuchet MS"/>
                <a:ea typeface="Trebuchet MS"/>
                <a:cs typeface="Trebuchet MS"/>
                <a:sym typeface="Trebuchet MS"/>
              </a:rPr>
              <a:t>This is unethical. </a:t>
            </a:r>
            <a:r>
              <a:rPr lang="en-US" sz="1400" b="0" i="0" u="none" strike="noStrike" cap="none">
                <a:solidFill>
                  <a:srgbClr val="000000"/>
                </a:solidFill>
                <a:latin typeface="Arial"/>
                <a:ea typeface="Arial"/>
                <a:cs typeface="Arial"/>
                <a:sym typeface="Arial"/>
              </a:rPr>
              <a:t/>
            </a:r>
            <a:br>
              <a:rPr lang="en-US" sz="1400" b="0" i="0" u="none" strike="noStrike" cap="none">
                <a:solidFill>
                  <a:srgbClr val="000000"/>
                </a:solidFill>
                <a:latin typeface="Arial"/>
                <a:ea typeface="Arial"/>
                <a:cs typeface="Arial"/>
                <a:sym typeface="Arial"/>
              </a:rPr>
            </a:br>
            <a:endParaRPr sz="1400" b="0" i="0" u="none" strike="noStrike" cap="none">
              <a:solidFill>
                <a:srgbClr val="000000"/>
              </a:solidFill>
              <a:latin typeface="Arial"/>
              <a:ea typeface="Arial"/>
              <a:cs typeface="Arial"/>
              <a:sym typeface="Arial"/>
            </a:endParaRPr>
          </a:p>
        </p:txBody>
      </p:sp>
      <p:sp>
        <p:nvSpPr>
          <p:cNvPr id="1223" name="Google Shape;1223;p114"/>
          <p:cNvSpPr/>
          <p:nvPr/>
        </p:nvSpPr>
        <p:spPr>
          <a:xfrm>
            <a:off x="0" y="162825"/>
            <a:ext cx="9144000" cy="10776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FFFFFF"/>
              </a:buClr>
              <a:buSzPts val="1250"/>
              <a:buFont typeface="Quattrocento Sans"/>
              <a:buNone/>
            </a:pPr>
            <a:r>
              <a:rPr lang="en-US" sz="5000" b="0" i="0" u="none" strike="noStrike" cap="none">
                <a:solidFill>
                  <a:srgbClr val="FFFFFF"/>
                </a:solidFill>
                <a:latin typeface="Quattrocento Sans"/>
                <a:ea typeface="Quattrocento Sans"/>
                <a:cs typeface="Quattrocento Sans"/>
                <a:sym typeface="Quattrocento Sans"/>
              </a:rPr>
              <a:t>For Those Who Prescribe HRT</a:t>
            </a:r>
            <a:r>
              <a:rPr lang="en-US" sz="5000" b="0" i="0" u="none" strike="noStrike" cap="none">
                <a:solidFill>
                  <a:srgbClr val="000000"/>
                </a:solidFill>
                <a:latin typeface="Quattrocento Sans"/>
                <a:ea typeface="Quattrocento Sans"/>
                <a:cs typeface="Quattrocento Sans"/>
                <a:sym typeface="Quattrocento Sans"/>
              </a:rPr>
              <a:t/>
            </a:r>
            <a:br>
              <a:rPr lang="en-US" sz="5000" b="0" i="0" u="none" strike="noStrike" cap="none">
                <a:solidFill>
                  <a:srgbClr val="000000"/>
                </a:solidFill>
                <a:latin typeface="Quattrocento Sans"/>
                <a:ea typeface="Quattrocento Sans"/>
                <a:cs typeface="Quattrocento Sans"/>
                <a:sym typeface="Quattrocento Sans"/>
              </a:rPr>
            </a:br>
            <a:endParaRPr sz="5000" b="0" i="0" u="none" strike="noStrike" cap="none">
              <a:solidFill>
                <a:srgbClr val="000000"/>
              </a:solidFill>
              <a:latin typeface="Quattrocento Sans"/>
              <a:ea typeface="Quattrocento Sans"/>
              <a:cs typeface="Quattrocento Sans"/>
              <a:sym typeface="Quattrocento Sans"/>
            </a:endParaRP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Shape 1227"/>
        <p:cNvGrpSpPr/>
        <p:nvPr/>
      </p:nvGrpSpPr>
      <p:grpSpPr>
        <a:xfrm>
          <a:off x="0" y="0"/>
          <a:ext cx="0" cy="0"/>
          <a:chOff x="0" y="0"/>
          <a:chExt cx="0" cy="0"/>
        </a:xfrm>
      </p:grpSpPr>
      <p:sp>
        <p:nvSpPr>
          <p:cNvPr id="1228" name="Google Shape;1228;p115"/>
          <p:cNvSpPr/>
          <p:nvPr/>
        </p:nvSpPr>
        <p:spPr>
          <a:xfrm>
            <a:off x="1079500" y="1551562"/>
            <a:ext cx="6870700" cy="507831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ACF2C4"/>
              </a:buClr>
              <a:buSzPts val="600"/>
              <a:buFont typeface="Quattrocento Sans"/>
              <a:buNone/>
            </a:pPr>
            <a:r>
              <a:rPr lang="en-US" sz="2400" b="1" i="0" u="none" strike="noStrike" cap="none">
                <a:solidFill>
                  <a:srgbClr val="ACF2C4"/>
                </a:solidFill>
                <a:latin typeface="Quattrocento Sans"/>
                <a:ea typeface="Quattrocento Sans"/>
                <a:cs typeface="Quattrocento Sans"/>
                <a:sym typeface="Quattrocento Sans"/>
              </a:rPr>
              <a:t>Current Age </a:t>
            </a:r>
            <a:r>
              <a:rPr lang="en-US" sz="2400" b="1" i="0" u="none" strike="noStrike" cap="none">
                <a:solidFill>
                  <a:srgbClr val="ACF2C4"/>
                </a:solidFill>
                <a:latin typeface="PT Sans"/>
                <a:ea typeface="PT Sans"/>
                <a:cs typeface="PT Sans"/>
                <a:sym typeface="PT Sans"/>
              </a:rPr>
              <a:t>        </a:t>
            </a:r>
            <a:r>
              <a:rPr lang="en-US" sz="2400" b="0" i="0" u="none" strike="noStrike" cap="none">
                <a:solidFill>
                  <a:srgbClr val="FFFFFF"/>
                </a:solidFill>
                <a:latin typeface="Trebuchet MS"/>
                <a:ea typeface="Trebuchet MS"/>
                <a:cs typeface="Trebuchet MS"/>
                <a:sym typeface="Trebuchet MS"/>
              </a:rPr>
              <a:t>    </a:t>
            </a:r>
            <a:r>
              <a:rPr lang="en-US" sz="2400" b="1" i="0" u="none" strike="noStrike" cap="none">
                <a:solidFill>
                  <a:srgbClr val="2CBDD9"/>
                </a:solidFill>
                <a:latin typeface="Quattrocento Sans"/>
                <a:ea typeface="Quattrocento Sans"/>
                <a:cs typeface="Quattrocento Sans"/>
                <a:sym typeface="Quattrocento Sans"/>
              </a:rPr>
              <a:t>Weeks left to live on average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500"/>
              <a:buFont typeface="Trebuchet MS"/>
              <a:buNone/>
            </a:pPr>
            <a:r>
              <a:rPr lang="en-US" sz="2000" b="0" i="0" u="none" strike="noStrike" cap="none">
                <a:solidFill>
                  <a:srgbClr val="000000"/>
                </a:solidFill>
                <a:latin typeface="Trebuchet MS"/>
                <a:ea typeface="Trebuchet MS"/>
                <a:cs typeface="Trebuchet MS"/>
                <a:sym typeface="Trebuchet MS"/>
              </a:rPr>
              <a:t/>
            </a:r>
            <a:br>
              <a:rPr lang="en-US" sz="2000" b="0" i="0" u="none" strike="noStrike" cap="none">
                <a:solidFill>
                  <a:srgbClr val="000000"/>
                </a:solidFill>
                <a:latin typeface="Trebuchet MS"/>
                <a:ea typeface="Trebuchet MS"/>
                <a:cs typeface="Trebuchet MS"/>
                <a:sym typeface="Trebuchet MS"/>
              </a:rPr>
            </a:br>
            <a:r>
              <a:rPr lang="en-US" sz="2000" b="0" i="0" u="none" strike="noStrike" cap="none">
                <a:solidFill>
                  <a:srgbClr val="FFFFFF"/>
                </a:solidFill>
                <a:latin typeface="Trebuchet MS"/>
                <a:ea typeface="Trebuchet MS"/>
                <a:cs typeface="Trebuchet MS"/>
                <a:sym typeface="Trebuchet MS"/>
              </a:rPr>
              <a:t>20 years old                                  3016 weeks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FFFFFF"/>
              </a:buClr>
              <a:buSzPts val="500"/>
              <a:buFont typeface="Trebuchet MS"/>
              <a:buNone/>
            </a:pPr>
            <a:r>
              <a:rPr lang="en-US" sz="2000" b="0" i="0" u="none" strike="noStrike" cap="none">
                <a:solidFill>
                  <a:srgbClr val="FFFFFF"/>
                </a:solidFill>
                <a:latin typeface="Trebuchet MS"/>
                <a:ea typeface="Trebuchet MS"/>
                <a:cs typeface="Trebuchet MS"/>
                <a:sym typeface="Trebuchet MS"/>
              </a:rPr>
              <a:t>25 years old                                  2756 weeks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FFFFFF"/>
              </a:buClr>
              <a:buSzPts val="500"/>
              <a:buFont typeface="Trebuchet MS"/>
              <a:buNone/>
            </a:pPr>
            <a:r>
              <a:rPr lang="en-US" sz="2000" b="0" i="0" u="none" strike="noStrike" cap="none">
                <a:solidFill>
                  <a:srgbClr val="FFFFFF"/>
                </a:solidFill>
                <a:latin typeface="Trebuchet MS"/>
                <a:ea typeface="Trebuchet MS"/>
                <a:cs typeface="Trebuchet MS"/>
                <a:sym typeface="Trebuchet MS"/>
              </a:rPr>
              <a:t>30 years old                                  2496 weeks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FFFFFF"/>
              </a:buClr>
              <a:buSzPts val="500"/>
              <a:buFont typeface="Trebuchet MS"/>
              <a:buNone/>
            </a:pPr>
            <a:r>
              <a:rPr lang="en-US" sz="2000" b="0" i="0" u="none" strike="noStrike" cap="none">
                <a:solidFill>
                  <a:srgbClr val="FFFFFF"/>
                </a:solidFill>
                <a:latin typeface="Trebuchet MS"/>
                <a:ea typeface="Trebuchet MS"/>
                <a:cs typeface="Trebuchet MS"/>
                <a:sym typeface="Trebuchet MS"/>
              </a:rPr>
              <a:t>35 years old                                  2236 weeks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FFFFFF"/>
              </a:buClr>
              <a:buSzPts val="500"/>
              <a:buFont typeface="Trebuchet MS"/>
              <a:buNone/>
            </a:pPr>
            <a:r>
              <a:rPr lang="en-US" sz="2000" b="0" i="0" u="none" strike="noStrike" cap="none">
                <a:solidFill>
                  <a:srgbClr val="FFFFFF"/>
                </a:solidFill>
                <a:latin typeface="Trebuchet MS"/>
                <a:ea typeface="Trebuchet MS"/>
                <a:cs typeface="Trebuchet MS"/>
                <a:sym typeface="Trebuchet MS"/>
              </a:rPr>
              <a:t>40 years old                                  1976 weeks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FFFFFF"/>
              </a:buClr>
              <a:buSzPts val="500"/>
              <a:buFont typeface="Trebuchet MS"/>
              <a:buNone/>
            </a:pPr>
            <a:r>
              <a:rPr lang="en-US" sz="2000" b="0" i="0" u="none" strike="noStrike" cap="none">
                <a:solidFill>
                  <a:srgbClr val="FFFFFF"/>
                </a:solidFill>
                <a:latin typeface="Trebuchet MS"/>
                <a:ea typeface="Trebuchet MS"/>
                <a:cs typeface="Trebuchet MS"/>
                <a:sym typeface="Trebuchet MS"/>
              </a:rPr>
              <a:t>45 years old                                  1716 weeks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FFFFFF"/>
              </a:buClr>
              <a:buSzPts val="500"/>
              <a:buFont typeface="Trebuchet MS"/>
              <a:buNone/>
            </a:pPr>
            <a:r>
              <a:rPr lang="en-US" sz="2000" b="0" i="0" u="none" strike="noStrike" cap="none">
                <a:solidFill>
                  <a:srgbClr val="FFFFFF"/>
                </a:solidFill>
                <a:latin typeface="Trebuchet MS"/>
                <a:ea typeface="Trebuchet MS"/>
                <a:cs typeface="Trebuchet MS"/>
                <a:sym typeface="Trebuchet MS"/>
              </a:rPr>
              <a:t>50 years old                                  1456 weeks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FFFFFF"/>
              </a:buClr>
              <a:buSzPts val="500"/>
              <a:buFont typeface="Trebuchet MS"/>
              <a:buNone/>
            </a:pPr>
            <a:r>
              <a:rPr lang="en-US" sz="2000" b="0" i="0" u="none" strike="noStrike" cap="none">
                <a:solidFill>
                  <a:srgbClr val="FFFFFF"/>
                </a:solidFill>
                <a:latin typeface="Trebuchet MS"/>
                <a:ea typeface="Trebuchet MS"/>
                <a:cs typeface="Trebuchet MS"/>
                <a:sym typeface="Trebuchet MS"/>
              </a:rPr>
              <a:t>55 years old                                  1196 weeks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FFFFFF"/>
              </a:buClr>
              <a:buSzPts val="500"/>
              <a:buFont typeface="Trebuchet MS"/>
              <a:buNone/>
            </a:pPr>
            <a:r>
              <a:rPr lang="en-US" sz="2000" b="0" i="0" u="none" strike="noStrike" cap="none">
                <a:solidFill>
                  <a:srgbClr val="FFFFFF"/>
                </a:solidFill>
                <a:latin typeface="Trebuchet MS"/>
                <a:ea typeface="Trebuchet MS"/>
                <a:cs typeface="Trebuchet MS"/>
                <a:sym typeface="Trebuchet MS"/>
              </a:rPr>
              <a:t>60 years old                                  936   weeks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FFFFFF"/>
              </a:buClr>
              <a:buSzPts val="500"/>
              <a:buFont typeface="Trebuchet MS"/>
              <a:buNone/>
            </a:pPr>
            <a:r>
              <a:rPr lang="en-US" sz="2000" b="0" i="0" u="none" strike="noStrike" cap="none">
                <a:solidFill>
                  <a:srgbClr val="FFFFFF"/>
                </a:solidFill>
                <a:latin typeface="Trebuchet MS"/>
                <a:ea typeface="Trebuchet MS"/>
                <a:cs typeface="Trebuchet MS"/>
                <a:sym typeface="Trebuchet MS"/>
              </a:rPr>
              <a:t>65 years old                                  676   weeks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FFFFFF"/>
              </a:buClr>
              <a:buSzPts val="500"/>
              <a:buFont typeface="Trebuchet MS"/>
              <a:buNone/>
            </a:pPr>
            <a:r>
              <a:rPr lang="en-US" sz="2000" b="0" i="0" u="none" strike="noStrike" cap="none">
                <a:solidFill>
                  <a:srgbClr val="FFFFFF"/>
                </a:solidFill>
                <a:latin typeface="Trebuchet MS"/>
                <a:ea typeface="Trebuchet MS"/>
                <a:cs typeface="Trebuchet MS"/>
                <a:sym typeface="Trebuchet MS"/>
              </a:rPr>
              <a:t>70 years old                                  416   weeks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FFFFFF"/>
              </a:buClr>
              <a:buSzPts val="500"/>
              <a:buFont typeface="Trebuchet MS"/>
              <a:buNone/>
            </a:pPr>
            <a:r>
              <a:rPr lang="en-US" sz="2000" b="0" i="0" u="none" strike="noStrike" cap="none">
                <a:solidFill>
                  <a:srgbClr val="FFFFFF"/>
                </a:solidFill>
                <a:latin typeface="Trebuchet MS"/>
                <a:ea typeface="Trebuchet MS"/>
                <a:cs typeface="Trebuchet MS"/>
                <a:sym typeface="Trebuchet MS"/>
              </a:rPr>
              <a:t>75 years old                                  156   weeks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FFFFFF"/>
              </a:buClr>
              <a:buSzPts val="500"/>
              <a:buFont typeface="Trebuchet MS"/>
              <a:buNone/>
            </a:pPr>
            <a:r>
              <a:rPr lang="en-US" sz="2000" b="0" i="0" u="none" strike="noStrike" cap="none">
                <a:solidFill>
                  <a:srgbClr val="FFFFFF"/>
                </a:solidFill>
                <a:latin typeface="Trebuchet MS"/>
                <a:ea typeface="Trebuchet MS"/>
                <a:cs typeface="Trebuchet MS"/>
                <a:sym typeface="Trebuchet MS"/>
              </a:rPr>
              <a:t>80 years old                      </a:t>
            </a:r>
            <a:r>
              <a:rPr lang="en-US" sz="2000" b="1" i="0" u="none" strike="noStrike" cap="none">
                <a:solidFill>
                  <a:srgbClr val="F9A25D"/>
                </a:solidFill>
                <a:latin typeface="Trebuchet MS"/>
                <a:ea typeface="Trebuchet MS"/>
                <a:cs typeface="Trebuchet MS"/>
                <a:sym typeface="Trebuchet MS"/>
              </a:rPr>
              <a:t>You’re in the BONUS ROUND</a:t>
            </a:r>
            <a:br>
              <a:rPr lang="en-US" sz="2000" b="1" i="0" u="none" strike="noStrike" cap="none">
                <a:solidFill>
                  <a:srgbClr val="F9A25D"/>
                </a:solidFill>
                <a:latin typeface="Trebuchet MS"/>
                <a:ea typeface="Trebuchet MS"/>
                <a:cs typeface="Trebuchet MS"/>
                <a:sym typeface="Trebuchet MS"/>
              </a:rPr>
            </a:br>
            <a:endParaRPr sz="2000" b="1" i="0" u="none" strike="noStrike" cap="none">
              <a:solidFill>
                <a:srgbClr val="F9A25D"/>
              </a:solidFill>
              <a:latin typeface="Trebuchet MS"/>
              <a:ea typeface="Trebuchet MS"/>
              <a:cs typeface="Trebuchet MS"/>
              <a:sym typeface="Trebuchet MS"/>
            </a:endParaRPr>
          </a:p>
        </p:txBody>
      </p:sp>
      <p:sp>
        <p:nvSpPr>
          <p:cNvPr id="1229" name="Google Shape;1229;p115"/>
          <p:cNvSpPr/>
          <p:nvPr/>
        </p:nvSpPr>
        <p:spPr>
          <a:xfrm>
            <a:off x="0" y="162825"/>
            <a:ext cx="9144000" cy="837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FFFFFF"/>
              </a:buClr>
              <a:buSzPts val="1000"/>
              <a:buFont typeface="Quattrocento Sans"/>
              <a:buNone/>
            </a:pPr>
            <a:r>
              <a:rPr lang="en-US" sz="4000" b="0" i="0" u="none" strike="noStrike" cap="none">
                <a:solidFill>
                  <a:srgbClr val="FFFFFF"/>
                </a:solidFill>
                <a:latin typeface="Quattrocento Sans"/>
                <a:ea typeface="Quattrocento Sans"/>
                <a:cs typeface="Quattrocento Sans"/>
                <a:sym typeface="Quattrocento Sans"/>
              </a:rPr>
              <a:t>Make Good Use Of The Time You Get</a:t>
            </a:r>
            <a:r>
              <a:rPr lang="en-US" sz="4500" b="0" i="0" u="none" strike="noStrike" cap="none">
                <a:solidFill>
                  <a:srgbClr val="000000"/>
                </a:solidFill>
                <a:latin typeface="Quattrocento Sans"/>
                <a:ea typeface="Quattrocento Sans"/>
                <a:cs typeface="Quattrocento Sans"/>
                <a:sym typeface="Quattrocento Sans"/>
              </a:rPr>
              <a:t/>
            </a:r>
            <a:br>
              <a:rPr lang="en-US" sz="4500" b="0" i="0" u="none" strike="noStrike" cap="none">
                <a:solidFill>
                  <a:srgbClr val="000000"/>
                </a:solidFill>
                <a:latin typeface="Quattrocento Sans"/>
                <a:ea typeface="Quattrocento Sans"/>
                <a:cs typeface="Quattrocento Sans"/>
                <a:sym typeface="Quattrocento Sans"/>
              </a:rPr>
            </a:br>
            <a:endParaRPr sz="4500" b="0" i="0" u="none" strike="noStrike" cap="none">
              <a:solidFill>
                <a:srgbClr val="000000"/>
              </a:solidFill>
              <a:latin typeface="Quattrocento Sans"/>
              <a:ea typeface="Quattrocento Sans"/>
              <a:cs typeface="Quattrocento Sans"/>
              <a:sym typeface="Quattrocento Sans"/>
            </a:endParaRPr>
          </a:p>
        </p:txBody>
      </p:sp>
      <p:sp>
        <p:nvSpPr>
          <p:cNvPr id="1230" name="Google Shape;1230;p115"/>
          <p:cNvSpPr/>
          <p:nvPr/>
        </p:nvSpPr>
        <p:spPr>
          <a:xfrm>
            <a:off x="7416800" y="3229280"/>
            <a:ext cx="762000" cy="861438"/>
          </a:xfrm>
          <a:custGeom>
            <a:avLst/>
            <a:gdLst/>
            <a:ahLst/>
            <a:cxnLst/>
            <a:rect l="l" t="t" r="r" b="b"/>
            <a:pathLst>
              <a:path w="120000" h="120000" extrusionOk="0">
                <a:moveTo>
                  <a:pt x="53216" y="94688"/>
                </a:moveTo>
                <a:cubicBezTo>
                  <a:pt x="52377" y="95411"/>
                  <a:pt x="51400" y="95966"/>
                  <a:pt x="50277" y="96355"/>
                </a:cubicBezTo>
                <a:cubicBezTo>
                  <a:pt x="49161" y="96750"/>
                  <a:pt x="47977" y="96944"/>
                  <a:pt x="46738" y="96944"/>
                </a:cubicBezTo>
                <a:cubicBezTo>
                  <a:pt x="43816" y="96944"/>
                  <a:pt x="41600" y="96044"/>
                  <a:pt x="40077" y="94255"/>
                </a:cubicBezTo>
                <a:cubicBezTo>
                  <a:pt x="38561" y="92466"/>
                  <a:pt x="37761" y="90144"/>
                  <a:pt x="37677" y="87305"/>
                </a:cubicBezTo>
                <a:lnTo>
                  <a:pt x="32577" y="87305"/>
                </a:lnTo>
                <a:cubicBezTo>
                  <a:pt x="32538" y="89566"/>
                  <a:pt x="32850" y="91588"/>
                  <a:pt x="33511" y="93361"/>
                </a:cubicBezTo>
                <a:cubicBezTo>
                  <a:pt x="34172" y="95127"/>
                  <a:pt x="35116" y="96627"/>
                  <a:pt x="36361" y="97838"/>
                </a:cubicBezTo>
                <a:cubicBezTo>
                  <a:pt x="37594" y="99055"/>
                  <a:pt x="39100" y="99972"/>
                  <a:pt x="40861" y="100588"/>
                </a:cubicBezTo>
                <a:cubicBezTo>
                  <a:pt x="42616" y="101211"/>
                  <a:pt x="44577" y="101516"/>
                  <a:pt x="46738" y="101516"/>
                </a:cubicBezTo>
                <a:cubicBezTo>
                  <a:pt x="48738" y="101516"/>
                  <a:pt x="50627" y="101238"/>
                  <a:pt x="52411" y="100683"/>
                </a:cubicBezTo>
                <a:cubicBezTo>
                  <a:pt x="54188" y="100127"/>
                  <a:pt x="55738" y="99294"/>
                  <a:pt x="57061" y="98177"/>
                </a:cubicBezTo>
                <a:cubicBezTo>
                  <a:pt x="58383" y="97066"/>
                  <a:pt x="59427" y="95677"/>
                  <a:pt x="60205" y="94011"/>
                </a:cubicBezTo>
                <a:cubicBezTo>
                  <a:pt x="60988" y="92338"/>
                  <a:pt x="61377" y="90416"/>
                  <a:pt x="61377" y="88227"/>
                </a:cubicBezTo>
                <a:cubicBezTo>
                  <a:pt x="61377" y="85594"/>
                  <a:pt x="60750" y="83305"/>
                  <a:pt x="59488" y="81366"/>
                </a:cubicBezTo>
                <a:cubicBezTo>
                  <a:pt x="58227" y="79433"/>
                  <a:pt x="56300" y="78177"/>
                  <a:pt x="53700" y="77600"/>
                </a:cubicBezTo>
                <a:lnTo>
                  <a:pt x="53700" y="77477"/>
                </a:lnTo>
                <a:cubicBezTo>
                  <a:pt x="55377" y="76694"/>
                  <a:pt x="56777" y="75538"/>
                  <a:pt x="57900" y="74016"/>
                </a:cubicBezTo>
                <a:cubicBezTo>
                  <a:pt x="59022" y="72488"/>
                  <a:pt x="59577" y="70744"/>
                  <a:pt x="59577" y="68761"/>
                </a:cubicBezTo>
                <a:cubicBezTo>
                  <a:pt x="59577" y="66744"/>
                  <a:pt x="59250" y="64988"/>
                  <a:pt x="58588" y="63511"/>
                </a:cubicBezTo>
                <a:cubicBezTo>
                  <a:pt x="57927" y="62027"/>
                  <a:pt x="57016" y="60811"/>
                  <a:pt x="55861" y="59866"/>
                </a:cubicBezTo>
                <a:cubicBezTo>
                  <a:pt x="54700" y="58916"/>
                  <a:pt x="53327" y="58205"/>
                  <a:pt x="51750" y="57733"/>
                </a:cubicBezTo>
                <a:cubicBezTo>
                  <a:pt x="50166" y="57255"/>
                  <a:pt x="48455" y="57022"/>
                  <a:pt x="46616" y="57022"/>
                </a:cubicBezTo>
                <a:cubicBezTo>
                  <a:pt x="44500" y="57022"/>
                  <a:pt x="42627" y="57366"/>
                  <a:pt x="41011" y="58072"/>
                </a:cubicBezTo>
                <a:cubicBezTo>
                  <a:pt x="39388" y="58772"/>
                  <a:pt x="38038" y="59738"/>
                  <a:pt x="36961" y="60977"/>
                </a:cubicBezTo>
                <a:cubicBezTo>
                  <a:pt x="35883" y="62211"/>
                  <a:pt x="35050" y="63700"/>
                  <a:pt x="34466" y="65427"/>
                </a:cubicBezTo>
                <a:cubicBezTo>
                  <a:pt x="33888" y="67155"/>
                  <a:pt x="33555" y="69072"/>
                  <a:pt x="33477" y="71172"/>
                </a:cubicBezTo>
                <a:lnTo>
                  <a:pt x="38577" y="71172"/>
                </a:lnTo>
                <a:cubicBezTo>
                  <a:pt x="38577" y="69894"/>
                  <a:pt x="38733" y="68683"/>
                  <a:pt x="39061" y="67527"/>
                </a:cubicBezTo>
                <a:cubicBezTo>
                  <a:pt x="39377" y="66372"/>
                  <a:pt x="39872" y="65366"/>
                  <a:pt x="40533" y="64500"/>
                </a:cubicBezTo>
                <a:cubicBezTo>
                  <a:pt x="41188" y="63633"/>
                  <a:pt x="42027" y="62944"/>
                  <a:pt x="43050" y="62427"/>
                </a:cubicBezTo>
                <a:cubicBezTo>
                  <a:pt x="44066" y="61911"/>
                  <a:pt x="45261" y="61655"/>
                  <a:pt x="46616" y="61655"/>
                </a:cubicBezTo>
                <a:cubicBezTo>
                  <a:pt x="48777" y="61655"/>
                  <a:pt x="50577" y="62244"/>
                  <a:pt x="52022" y="63416"/>
                </a:cubicBezTo>
                <a:cubicBezTo>
                  <a:pt x="53461" y="64594"/>
                  <a:pt x="54177" y="66350"/>
                  <a:pt x="54177" y="68700"/>
                </a:cubicBezTo>
                <a:cubicBezTo>
                  <a:pt x="54177" y="69855"/>
                  <a:pt x="53961" y="70883"/>
                  <a:pt x="53522" y="71788"/>
                </a:cubicBezTo>
                <a:cubicBezTo>
                  <a:pt x="53077" y="72700"/>
                  <a:pt x="52488" y="73450"/>
                  <a:pt x="51750" y="74050"/>
                </a:cubicBezTo>
                <a:cubicBezTo>
                  <a:pt x="51011" y="74644"/>
                  <a:pt x="50150" y="75094"/>
                  <a:pt x="49172" y="75411"/>
                </a:cubicBezTo>
                <a:cubicBezTo>
                  <a:pt x="48188" y="75716"/>
                  <a:pt x="47155" y="75872"/>
                  <a:pt x="46077" y="75872"/>
                </a:cubicBezTo>
                <a:lnTo>
                  <a:pt x="44400" y="75872"/>
                </a:lnTo>
                <a:cubicBezTo>
                  <a:pt x="44238" y="75872"/>
                  <a:pt x="44055" y="75850"/>
                  <a:pt x="43861" y="75805"/>
                </a:cubicBezTo>
                <a:lnTo>
                  <a:pt x="43861" y="80261"/>
                </a:lnTo>
                <a:cubicBezTo>
                  <a:pt x="44816" y="80133"/>
                  <a:pt x="45838" y="80072"/>
                  <a:pt x="46916" y="80072"/>
                </a:cubicBezTo>
                <a:cubicBezTo>
                  <a:pt x="48200" y="80072"/>
                  <a:pt x="49388" y="80244"/>
                  <a:pt x="50488" y="80594"/>
                </a:cubicBezTo>
                <a:cubicBezTo>
                  <a:pt x="51588" y="80950"/>
                  <a:pt x="52538" y="81483"/>
                  <a:pt x="53338" y="82205"/>
                </a:cubicBezTo>
                <a:cubicBezTo>
                  <a:pt x="54138" y="82927"/>
                  <a:pt x="54777" y="83811"/>
                  <a:pt x="55261" y="84861"/>
                </a:cubicBezTo>
                <a:cubicBezTo>
                  <a:pt x="55738" y="85911"/>
                  <a:pt x="55977" y="87122"/>
                  <a:pt x="55977" y="88477"/>
                </a:cubicBezTo>
                <a:cubicBezTo>
                  <a:pt x="55977" y="89794"/>
                  <a:pt x="55727" y="90983"/>
                  <a:pt x="55227" y="92027"/>
                </a:cubicBezTo>
                <a:cubicBezTo>
                  <a:pt x="54727" y="93077"/>
                  <a:pt x="54061" y="93966"/>
                  <a:pt x="53216" y="94688"/>
                </a:cubicBezTo>
                <a:moveTo>
                  <a:pt x="79205" y="100838"/>
                </a:moveTo>
                <a:lnTo>
                  <a:pt x="84305" y="100838"/>
                </a:lnTo>
                <a:lnTo>
                  <a:pt x="84305" y="57022"/>
                </a:lnTo>
                <a:lnTo>
                  <a:pt x="80405" y="57022"/>
                </a:lnTo>
                <a:cubicBezTo>
                  <a:pt x="80122" y="58672"/>
                  <a:pt x="79605" y="60027"/>
                  <a:pt x="78844" y="61100"/>
                </a:cubicBezTo>
                <a:cubicBezTo>
                  <a:pt x="78083" y="62172"/>
                  <a:pt x="77155" y="63016"/>
                  <a:pt x="76055" y="63633"/>
                </a:cubicBezTo>
                <a:cubicBezTo>
                  <a:pt x="74955" y="64250"/>
                  <a:pt x="73727" y="64672"/>
                  <a:pt x="72366" y="64900"/>
                </a:cubicBezTo>
                <a:cubicBezTo>
                  <a:pt x="71005" y="65127"/>
                  <a:pt x="69605" y="65238"/>
                  <a:pt x="68166" y="65238"/>
                </a:cubicBezTo>
                <a:lnTo>
                  <a:pt x="68166" y="69438"/>
                </a:lnTo>
                <a:lnTo>
                  <a:pt x="79205" y="69438"/>
                </a:lnTo>
                <a:cubicBezTo>
                  <a:pt x="79205" y="69438"/>
                  <a:pt x="79205" y="100838"/>
                  <a:pt x="79205" y="100838"/>
                </a:cubicBezTo>
                <a:close/>
                <a:moveTo>
                  <a:pt x="114544" y="38183"/>
                </a:moveTo>
                <a:lnTo>
                  <a:pt x="5455" y="38183"/>
                </a:lnTo>
                <a:lnTo>
                  <a:pt x="5455" y="21822"/>
                </a:lnTo>
                <a:cubicBezTo>
                  <a:pt x="5455" y="18805"/>
                  <a:pt x="7894" y="16361"/>
                  <a:pt x="10911" y="16361"/>
                </a:cubicBezTo>
                <a:lnTo>
                  <a:pt x="21816" y="16361"/>
                </a:lnTo>
                <a:lnTo>
                  <a:pt x="21816" y="24544"/>
                </a:lnTo>
                <a:cubicBezTo>
                  <a:pt x="21816" y="26055"/>
                  <a:pt x="23038" y="27272"/>
                  <a:pt x="24544" y="27272"/>
                </a:cubicBezTo>
                <a:cubicBezTo>
                  <a:pt x="26055" y="27272"/>
                  <a:pt x="27272" y="26055"/>
                  <a:pt x="27272" y="24544"/>
                </a:cubicBezTo>
                <a:lnTo>
                  <a:pt x="27272" y="16361"/>
                </a:lnTo>
                <a:lnTo>
                  <a:pt x="92727" y="16361"/>
                </a:lnTo>
                <a:lnTo>
                  <a:pt x="92727" y="24544"/>
                </a:lnTo>
                <a:cubicBezTo>
                  <a:pt x="92727" y="26055"/>
                  <a:pt x="93944" y="27272"/>
                  <a:pt x="95455" y="27272"/>
                </a:cubicBezTo>
                <a:cubicBezTo>
                  <a:pt x="96961" y="27272"/>
                  <a:pt x="98183" y="26055"/>
                  <a:pt x="98183" y="24544"/>
                </a:cubicBezTo>
                <a:lnTo>
                  <a:pt x="98183" y="16361"/>
                </a:lnTo>
                <a:lnTo>
                  <a:pt x="109088" y="16361"/>
                </a:lnTo>
                <a:cubicBezTo>
                  <a:pt x="112105" y="16361"/>
                  <a:pt x="114544" y="18805"/>
                  <a:pt x="114544" y="21822"/>
                </a:cubicBezTo>
                <a:cubicBezTo>
                  <a:pt x="114544" y="21822"/>
                  <a:pt x="114544" y="38183"/>
                  <a:pt x="114544" y="38183"/>
                </a:cubicBezTo>
                <a:close/>
                <a:moveTo>
                  <a:pt x="114544" y="109088"/>
                </a:moveTo>
                <a:cubicBezTo>
                  <a:pt x="114544" y="112105"/>
                  <a:pt x="112105" y="114544"/>
                  <a:pt x="109088" y="114544"/>
                </a:cubicBezTo>
                <a:lnTo>
                  <a:pt x="10911" y="114544"/>
                </a:lnTo>
                <a:cubicBezTo>
                  <a:pt x="7894" y="114544"/>
                  <a:pt x="5455" y="112105"/>
                  <a:pt x="5455" y="109088"/>
                </a:cubicBezTo>
                <a:lnTo>
                  <a:pt x="5455" y="43638"/>
                </a:lnTo>
                <a:lnTo>
                  <a:pt x="114544" y="43638"/>
                </a:lnTo>
                <a:cubicBezTo>
                  <a:pt x="114544" y="43638"/>
                  <a:pt x="114544" y="109088"/>
                  <a:pt x="114544" y="109088"/>
                </a:cubicBezTo>
                <a:close/>
                <a:moveTo>
                  <a:pt x="109088" y="10911"/>
                </a:moveTo>
                <a:lnTo>
                  <a:pt x="98183" y="10911"/>
                </a:lnTo>
                <a:lnTo>
                  <a:pt x="98183" y="2727"/>
                </a:lnTo>
                <a:cubicBezTo>
                  <a:pt x="98183" y="1222"/>
                  <a:pt x="96961" y="0"/>
                  <a:pt x="95455" y="0"/>
                </a:cubicBezTo>
                <a:cubicBezTo>
                  <a:pt x="93944" y="0"/>
                  <a:pt x="92727" y="1222"/>
                  <a:pt x="92727" y="2727"/>
                </a:cubicBezTo>
                <a:lnTo>
                  <a:pt x="92727" y="10911"/>
                </a:lnTo>
                <a:lnTo>
                  <a:pt x="27272" y="10911"/>
                </a:lnTo>
                <a:lnTo>
                  <a:pt x="27272" y="2727"/>
                </a:lnTo>
                <a:cubicBezTo>
                  <a:pt x="27272" y="1222"/>
                  <a:pt x="26055" y="0"/>
                  <a:pt x="24544" y="0"/>
                </a:cubicBezTo>
                <a:cubicBezTo>
                  <a:pt x="23038" y="0"/>
                  <a:pt x="21816" y="1222"/>
                  <a:pt x="21816" y="2727"/>
                </a:cubicBezTo>
                <a:lnTo>
                  <a:pt x="21816" y="10911"/>
                </a:lnTo>
                <a:lnTo>
                  <a:pt x="10911" y="10911"/>
                </a:lnTo>
                <a:cubicBezTo>
                  <a:pt x="4883" y="10911"/>
                  <a:pt x="0" y="15794"/>
                  <a:pt x="0" y="21822"/>
                </a:cubicBezTo>
                <a:lnTo>
                  <a:pt x="0" y="109088"/>
                </a:lnTo>
                <a:cubicBezTo>
                  <a:pt x="0" y="115116"/>
                  <a:pt x="4883" y="120000"/>
                  <a:pt x="10911" y="120000"/>
                </a:cubicBezTo>
                <a:lnTo>
                  <a:pt x="109088" y="120000"/>
                </a:lnTo>
                <a:cubicBezTo>
                  <a:pt x="115116" y="120000"/>
                  <a:pt x="120000" y="115116"/>
                  <a:pt x="120000" y="109088"/>
                </a:cubicBezTo>
                <a:lnTo>
                  <a:pt x="120000" y="21822"/>
                </a:lnTo>
                <a:cubicBezTo>
                  <a:pt x="120000" y="15794"/>
                  <a:pt x="115116" y="10911"/>
                  <a:pt x="109088" y="10911"/>
                </a:cubicBezTo>
              </a:path>
            </a:pathLst>
          </a:custGeom>
          <a:solidFill>
            <a:srgbClr val="2CBDD9"/>
          </a:solidFill>
          <a:ln w="9525" cap="rnd" cmpd="sng">
            <a:solidFill>
              <a:schemeClr val="accent1"/>
            </a:solidFill>
            <a:prstDash val="solid"/>
            <a:round/>
            <a:headEnd type="none" w="sm" len="sm"/>
            <a:tailEnd type="none" w="sm" len="sm"/>
          </a:ln>
        </p:spPr>
        <p:txBody>
          <a:bodyPr spcFirstLastPara="1" wrap="square" lIns="38075" tIns="38075" rIns="38075" bIns="38075" anchor="ctr" anchorCtr="0">
            <a:noAutofit/>
          </a:bodyPr>
          <a:lstStyle/>
          <a:p>
            <a:pPr marL="0" marR="0" lvl="0" indent="0" algn="l" rtl="0">
              <a:lnSpc>
                <a:spcPct val="100000"/>
              </a:lnSpc>
              <a:spcBef>
                <a:spcPts val="0"/>
              </a:spcBef>
              <a:spcAft>
                <a:spcPts val="0"/>
              </a:spcAft>
              <a:buClr>
                <a:srgbClr val="FFFFFF"/>
              </a:buClr>
              <a:buSzPts val="2999"/>
              <a:buFont typeface="Gill Sans"/>
              <a:buNone/>
            </a:pPr>
            <a:endParaRPr sz="2999" b="0" i="0" u="none" strike="noStrike" cap="none">
              <a:solidFill>
                <a:srgbClr val="FFFFFF"/>
              </a:solidFill>
              <a:latin typeface="Gill Sans"/>
              <a:ea typeface="Gill Sans"/>
              <a:cs typeface="Gill Sans"/>
              <a:sym typeface="Gill Sans"/>
            </a:endParaRP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Shape 1234"/>
        <p:cNvGrpSpPr/>
        <p:nvPr/>
      </p:nvGrpSpPr>
      <p:grpSpPr>
        <a:xfrm>
          <a:off x="0" y="0"/>
          <a:ext cx="0" cy="0"/>
          <a:chOff x="0" y="0"/>
          <a:chExt cx="0" cy="0"/>
        </a:xfrm>
      </p:grpSpPr>
      <p:sp>
        <p:nvSpPr>
          <p:cNvPr id="1235" name="Google Shape;1235;p116"/>
          <p:cNvSpPr txBox="1">
            <a:spLocks noGrp="1"/>
          </p:cNvSpPr>
          <p:nvPr>
            <p:ph type="title"/>
          </p:nvPr>
        </p:nvSpPr>
        <p:spPr>
          <a:xfrm>
            <a:off x="0" y="447187"/>
            <a:ext cx="9144000" cy="970450"/>
          </a:xfrm>
          <a:prstGeom prst="rect">
            <a:avLst/>
          </a:prstGeom>
          <a:noFill/>
          <a:ln>
            <a:noFill/>
          </a:ln>
          <a:effectLst>
            <a:outerShdw blurRad="50799">
              <a:srgbClr val="000000">
                <a:alpha val="60000"/>
              </a:srgbClr>
            </a:outerShdw>
          </a:effectLst>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FEFEFE"/>
              </a:buClr>
              <a:buSzPts val="1375"/>
              <a:buFont typeface="Quattrocento Sans"/>
              <a:buNone/>
            </a:pPr>
            <a:r>
              <a:rPr lang="en-US" sz="5500" b="1" i="0" u="none" strike="noStrike" cap="none">
                <a:solidFill>
                  <a:srgbClr val="FEFEFE"/>
                </a:solidFill>
                <a:latin typeface="Quattrocento Sans"/>
                <a:ea typeface="Quattrocento Sans"/>
                <a:cs typeface="Quattrocento Sans"/>
                <a:sym typeface="Quattrocento Sans"/>
              </a:rPr>
              <a:t>About Me </a:t>
            </a:r>
            <a:endParaRPr sz="4000" b="1" i="0" u="none" strike="noStrike" cap="none">
              <a:solidFill>
                <a:srgbClr val="FEFEFE"/>
              </a:solidFill>
              <a:latin typeface="Century Gothic"/>
              <a:ea typeface="Century Gothic"/>
              <a:cs typeface="Century Gothic"/>
              <a:sym typeface="Century Gothic"/>
            </a:endParaRPr>
          </a:p>
        </p:txBody>
      </p:sp>
      <p:sp>
        <p:nvSpPr>
          <p:cNvPr id="1236" name="Google Shape;1236;p116"/>
          <p:cNvSpPr txBox="1"/>
          <p:nvPr/>
        </p:nvSpPr>
        <p:spPr>
          <a:xfrm>
            <a:off x="30501" y="2278776"/>
            <a:ext cx="5723975" cy="2429700"/>
          </a:xfrm>
          <a:prstGeom prst="rect">
            <a:avLst/>
          </a:prstGeom>
          <a:noFill/>
          <a:ln>
            <a:noFill/>
          </a:ln>
        </p:spPr>
        <p:txBody>
          <a:bodyPr spcFirstLastPara="1" wrap="square" lIns="91425" tIns="91425" rIns="91425" bIns="91425" anchor="t" anchorCtr="0">
            <a:noAutofit/>
          </a:bodyPr>
          <a:lstStyle/>
          <a:p>
            <a:pPr marL="341312" marR="0" lvl="0" indent="-341312" algn="l" rtl="0">
              <a:lnSpc>
                <a:spcPct val="100000"/>
              </a:lnSpc>
              <a:spcBef>
                <a:spcPts val="0"/>
              </a:spcBef>
              <a:spcAft>
                <a:spcPts val="0"/>
              </a:spcAft>
              <a:buClr>
                <a:srgbClr val="FFFFFF"/>
              </a:buClr>
              <a:buSzPts val="450"/>
              <a:buFont typeface="Trebuchet MS"/>
              <a:buNone/>
            </a:pPr>
            <a:r>
              <a:rPr lang="en-US" sz="1800" b="0" i="0" u="sng" strike="noStrike" cap="none" dirty="0">
                <a:solidFill>
                  <a:srgbClr val="FFFFFF"/>
                </a:solidFill>
                <a:latin typeface="Arial"/>
                <a:ea typeface="Arial"/>
                <a:cs typeface="Arial"/>
                <a:sym typeface="Arial"/>
              </a:rPr>
              <a:t>Biography</a:t>
            </a:r>
            <a:endParaRPr sz="1400" b="0" i="0" u="none" strike="noStrike" cap="none" dirty="0">
              <a:solidFill>
                <a:srgbClr val="000000"/>
              </a:solidFill>
              <a:latin typeface="Arial"/>
              <a:ea typeface="Arial"/>
              <a:cs typeface="Arial"/>
              <a:sym typeface="Arial"/>
            </a:endParaRPr>
          </a:p>
          <a:p>
            <a:pPr marL="341312" marR="0" lvl="0" indent="-341312" algn="l" rtl="0">
              <a:lnSpc>
                <a:spcPct val="100000"/>
              </a:lnSpc>
              <a:spcBef>
                <a:spcPts val="0"/>
              </a:spcBef>
              <a:spcAft>
                <a:spcPts val="0"/>
              </a:spcAft>
              <a:buClr>
                <a:srgbClr val="FFFFFF"/>
              </a:buClr>
              <a:buSzPts val="450"/>
              <a:buFont typeface="Trebuchet MS"/>
              <a:buNone/>
            </a:pPr>
            <a:r>
              <a:rPr lang="en-US" sz="1800" b="0" i="0" u="none" strike="noStrike" cap="none" dirty="0">
                <a:solidFill>
                  <a:srgbClr val="FFFFFF"/>
                </a:solidFill>
                <a:latin typeface="Arial"/>
                <a:ea typeface="Arial"/>
                <a:cs typeface="Arial"/>
                <a:sym typeface="Arial"/>
              </a:rPr>
              <a:t>B.S. U Pittsburgh 2007 – Neuroscience</a:t>
            </a:r>
            <a:endParaRPr sz="1400" b="0" i="0" u="none" strike="noStrike" cap="none" dirty="0">
              <a:solidFill>
                <a:srgbClr val="000000"/>
              </a:solidFill>
              <a:latin typeface="Arial"/>
              <a:ea typeface="Arial"/>
              <a:cs typeface="Arial"/>
              <a:sym typeface="Arial"/>
            </a:endParaRPr>
          </a:p>
          <a:p>
            <a:pPr marL="341312" marR="0" lvl="0" indent="-341312" algn="l" rtl="0">
              <a:lnSpc>
                <a:spcPct val="100000"/>
              </a:lnSpc>
              <a:spcBef>
                <a:spcPts val="0"/>
              </a:spcBef>
              <a:spcAft>
                <a:spcPts val="0"/>
              </a:spcAft>
              <a:buClr>
                <a:srgbClr val="FFFFFF"/>
              </a:buClr>
              <a:buSzPts val="450"/>
              <a:buFont typeface="Trebuchet MS"/>
              <a:buNone/>
            </a:pPr>
            <a:r>
              <a:rPr lang="en-US" sz="1800" b="0" i="0" u="none" strike="noStrike" cap="none" dirty="0">
                <a:solidFill>
                  <a:srgbClr val="FFFFFF"/>
                </a:solidFill>
                <a:latin typeface="Arial"/>
                <a:ea typeface="Arial"/>
                <a:cs typeface="Arial"/>
                <a:sym typeface="Arial"/>
              </a:rPr>
              <a:t>U Carlos III de Madrid – </a:t>
            </a:r>
            <a:r>
              <a:rPr lang="en-US" sz="1800" b="0" i="0" u="none" strike="noStrike" cap="none" dirty="0" err="1">
                <a:solidFill>
                  <a:srgbClr val="FFFFFF"/>
                </a:solidFill>
                <a:latin typeface="Arial"/>
                <a:ea typeface="Arial"/>
                <a:cs typeface="Arial"/>
                <a:sym typeface="Arial"/>
              </a:rPr>
              <a:t>W.Euro</a:t>
            </a:r>
            <a:r>
              <a:rPr lang="en-US" sz="1800" b="0" i="0" u="none" strike="noStrike" cap="none" dirty="0">
                <a:solidFill>
                  <a:srgbClr val="FFFFFF"/>
                </a:solidFill>
                <a:latin typeface="Arial"/>
                <a:ea typeface="Arial"/>
                <a:cs typeface="Arial"/>
                <a:sym typeface="Arial"/>
              </a:rPr>
              <a:t> </a:t>
            </a:r>
            <a:r>
              <a:rPr lang="en-US" sz="1800" b="0" i="0" u="none" strike="noStrike" cap="none" dirty="0" smtClean="0">
                <a:solidFill>
                  <a:srgbClr val="FFFFFF"/>
                </a:solidFill>
                <a:latin typeface="Arial"/>
                <a:ea typeface="Arial"/>
                <a:cs typeface="Arial"/>
                <a:sym typeface="Arial"/>
              </a:rPr>
              <a:t>Language / Spanish</a:t>
            </a:r>
            <a:endParaRPr sz="1400" b="0" i="0" u="none" strike="noStrike" cap="none" dirty="0">
              <a:solidFill>
                <a:srgbClr val="000000"/>
              </a:solidFill>
              <a:latin typeface="Arial"/>
              <a:ea typeface="Arial"/>
              <a:cs typeface="Arial"/>
              <a:sym typeface="Arial"/>
            </a:endParaRPr>
          </a:p>
          <a:p>
            <a:pPr marL="341312" marR="0" lvl="0" indent="-341312" algn="l" rtl="0">
              <a:lnSpc>
                <a:spcPct val="100000"/>
              </a:lnSpc>
              <a:spcBef>
                <a:spcPts val="0"/>
              </a:spcBef>
              <a:spcAft>
                <a:spcPts val="0"/>
              </a:spcAft>
              <a:buClr>
                <a:srgbClr val="FFFFFF"/>
              </a:buClr>
              <a:buSzPts val="450"/>
              <a:buFont typeface="Trebuchet MS"/>
              <a:buNone/>
            </a:pPr>
            <a:r>
              <a:rPr lang="en-US" sz="1800" b="0" i="0" u="none" strike="noStrike" cap="none" dirty="0">
                <a:solidFill>
                  <a:srgbClr val="FFFFFF"/>
                </a:solidFill>
                <a:latin typeface="Arial"/>
                <a:ea typeface="Arial"/>
                <a:cs typeface="Arial"/>
                <a:sym typeface="Arial"/>
              </a:rPr>
              <a:t>Lake Erie College of Osteopathic Med – 2013</a:t>
            </a:r>
            <a:endParaRPr sz="1400" b="0" i="0" u="none" strike="noStrike" cap="none" dirty="0">
              <a:solidFill>
                <a:srgbClr val="000000"/>
              </a:solidFill>
              <a:latin typeface="Arial"/>
              <a:ea typeface="Arial"/>
              <a:cs typeface="Arial"/>
              <a:sym typeface="Arial"/>
            </a:endParaRPr>
          </a:p>
          <a:p>
            <a:pPr marL="341312" marR="0" lvl="0" indent="-341312" algn="l" rtl="0">
              <a:lnSpc>
                <a:spcPct val="100000"/>
              </a:lnSpc>
              <a:spcBef>
                <a:spcPts val="0"/>
              </a:spcBef>
              <a:spcAft>
                <a:spcPts val="0"/>
              </a:spcAft>
              <a:buClr>
                <a:srgbClr val="FFFFFF"/>
              </a:buClr>
              <a:buSzPts val="450"/>
              <a:buFont typeface="Trebuchet MS"/>
              <a:buNone/>
            </a:pPr>
            <a:r>
              <a:rPr lang="en-US" sz="1800" b="0" i="0" u="none" strike="noStrike" cap="none" dirty="0">
                <a:solidFill>
                  <a:srgbClr val="FFFFFF"/>
                </a:solidFill>
                <a:latin typeface="Arial"/>
                <a:ea typeface="Arial"/>
                <a:cs typeface="Arial"/>
                <a:sym typeface="Arial"/>
              </a:rPr>
              <a:t>Residency – FM – DWCHA 2016</a:t>
            </a:r>
            <a:endParaRPr sz="1400" b="0" i="0" u="none" strike="noStrike" cap="none" dirty="0">
              <a:solidFill>
                <a:srgbClr val="000000"/>
              </a:solidFill>
              <a:latin typeface="Arial"/>
              <a:ea typeface="Arial"/>
              <a:cs typeface="Arial"/>
              <a:sym typeface="Arial"/>
            </a:endParaRPr>
          </a:p>
          <a:p>
            <a:pPr marL="341312" marR="0" lvl="0" indent="-341312" algn="l" rtl="0">
              <a:lnSpc>
                <a:spcPct val="100000"/>
              </a:lnSpc>
              <a:spcBef>
                <a:spcPts val="0"/>
              </a:spcBef>
              <a:spcAft>
                <a:spcPts val="0"/>
              </a:spcAft>
              <a:buClr>
                <a:srgbClr val="FFFFFF"/>
              </a:buClr>
              <a:buSzPts val="450"/>
              <a:buFont typeface="Trebuchet MS"/>
              <a:buNone/>
            </a:pPr>
            <a:r>
              <a:rPr lang="en-US" sz="1800" b="0" i="0" u="none" strike="noStrike" cap="none" dirty="0">
                <a:solidFill>
                  <a:srgbClr val="FFFFFF"/>
                </a:solidFill>
                <a:latin typeface="Arial"/>
                <a:ea typeface="Arial"/>
                <a:cs typeface="Arial"/>
                <a:sym typeface="Arial"/>
              </a:rPr>
              <a:t>Boarded in Family Med</a:t>
            </a:r>
            <a:r>
              <a:rPr lang="en-US" sz="1800" b="0" i="0" u="none" strike="noStrike" cap="none" dirty="0" smtClean="0">
                <a:solidFill>
                  <a:srgbClr val="FFFFFF"/>
                </a:solidFill>
                <a:latin typeface="Arial"/>
                <a:ea typeface="Arial"/>
                <a:cs typeface="Arial"/>
                <a:sym typeface="Arial"/>
              </a:rPr>
              <a:t>, AAHIVMS HIV Specialist, Focus </a:t>
            </a:r>
            <a:r>
              <a:rPr lang="en-US" sz="1800" b="0" i="0" u="none" strike="noStrike" cap="none" dirty="0">
                <a:solidFill>
                  <a:srgbClr val="FFFFFF"/>
                </a:solidFill>
                <a:latin typeface="Arial"/>
                <a:ea typeface="Arial"/>
                <a:cs typeface="Arial"/>
                <a:sym typeface="Arial"/>
              </a:rPr>
              <a:t>in LGBT </a:t>
            </a:r>
            <a:r>
              <a:rPr lang="en-US" sz="1800" b="0" i="0" u="none" strike="noStrike" cap="none" dirty="0" smtClean="0">
                <a:solidFill>
                  <a:srgbClr val="FFFFFF"/>
                </a:solidFill>
                <a:latin typeface="Arial"/>
                <a:ea typeface="Arial"/>
                <a:cs typeface="Arial"/>
                <a:sym typeface="Arial"/>
              </a:rPr>
              <a:t>Care,</a:t>
            </a:r>
            <a:r>
              <a:rPr lang="en-US" dirty="0"/>
              <a:t> </a:t>
            </a:r>
            <a:r>
              <a:rPr lang="en-US" sz="1800" dirty="0" smtClean="0">
                <a:solidFill>
                  <a:srgbClr val="FFFFFF"/>
                </a:solidFill>
              </a:rPr>
              <a:t>Tr</a:t>
            </a:r>
            <a:r>
              <a:rPr lang="en-US" sz="1800" b="0" i="0" u="none" strike="noStrike" cap="none" dirty="0" smtClean="0">
                <a:solidFill>
                  <a:srgbClr val="FFFFFF"/>
                </a:solidFill>
                <a:latin typeface="Arial"/>
                <a:ea typeface="Arial"/>
                <a:cs typeface="Arial"/>
                <a:sym typeface="Arial"/>
              </a:rPr>
              <a:t>ansgender Medicine. </a:t>
            </a:r>
            <a:endParaRPr sz="1800" b="0" i="0" u="none" strike="noStrike" cap="none" dirty="0">
              <a:solidFill>
                <a:srgbClr val="FFFFFF"/>
              </a:solidFill>
              <a:latin typeface="Arial"/>
              <a:ea typeface="Arial"/>
              <a:cs typeface="Arial"/>
              <a:sym typeface="Arial"/>
            </a:endParaRPr>
          </a:p>
          <a:p>
            <a:pPr marL="341312" marR="0" lvl="0" indent="-341312" algn="l" rtl="0">
              <a:lnSpc>
                <a:spcPct val="100000"/>
              </a:lnSpc>
              <a:spcBef>
                <a:spcPts val="0"/>
              </a:spcBef>
              <a:spcAft>
                <a:spcPts val="0"/>
              </a:spcAft>
              <a:buClr>
                <a:srgbClr val="FFFFFF"/>
              </a:buClr>
              <a:buSzPts val="1800"/>
              <a:buFont typeface="Trebuchet MS"/>
              <a:buNone/>
            </a:pPr>
            <a:endParaRPr sz="1800" b="0" i="0" u="sng" strike="noStrike" cap="none" dirty="0">
              <a:solidFill>
                <a:srgbClr val="FFFFFF"/>
              </a:solidFill>
              <a:latin typeface="Arial"/>
              <a:ea typeface="Arial"/>
              <a:cs typeface="Arial"/>
              <a:sym typeface="Arial"/>
            </a:endParaRPr>
          </a:p>
          <a:p>
            <a:pPr marL="341312" marR="0" lvl="0" indent="-341312" algn="l" rtl="0">
              <a:lnSpc>
                <a:spcPct val="100000"/>
              </a:lnSpc>
              <a:spcBef>
                <a:spcPts val="0"/>
              </a:spcBef>
              <a:spcAft>
                <a:spcPts val="0"/>
              </a:spcAft>
              <a:buClr>
                <a:srgbClr val="FFFFFF"/>
              </a:buClr>
              <a:buSzPts val="1800"/>
              <a:buFont typeface="Trebuchet MS"/>
              <a:buNone/>
            </a:pPr>
            <a:endParaRPr sz="1800" b="0" i="0" u="sng" strike="noStrike" cap="none" dirty="0">
              <a:solidFill>
                <a:srgbClr val="FFFFFF"/>
              </a:solidFill>
              <a:latin typeface="Arial"/>
              <a:ea typeface="Arial"/>
              <a:cs typeface="Arial"/>
              <a:sym typeface="Arial"/>
            </a:endParaRPr>
          </a:p>
          <a:p>
            <a:pPr marL="341312" marR="0" lvl="0" indent="-341312" algn="l" rtl="0">
              <a:lnSpc>
                <a:spcPct val="100000"/>
              </a:lnSpc>
              <a:spcBef>
                <a:spcPts val="0"/>
              </a:spcBef>
              <a:spcAft>
                <a:spcPts val="0"/>
              </a:spcAft>
              <a:buClr>
                <a:srgbClr val="FFFFFF"/>
              </a:buClr>
              <a:buSzPts val="1800"/>
              <a:buFont typeface="Trebuchet MS"/>
              <a:buNone/>
            </a:pPr>
            <a:endParaRPr sz="1800" b="0" i="0" u="sng" strike="noStrike" cap="none" dirty="0">
              <a:solidFill>
                <a:srgbClr val="FFFFFF"/>
              </a:solidFill>
              <a:latin typeface="Arial"/>
              <a:ea typeface="Arial"/>
              <a:cs typeface="Arial"/>
              <a:sym typeface="Arial"/>
            </a:endParaRPr>
          </a:p>
          <a:p>
            <a:pPr marL="341312" marR="0" lvl="0" indent="-341312" algn="l" rtl="0">
              <a:lnSpc>
                <a:spcPct val="100000"/>
              </a:lnSpc>
              <a:spcBef>
                <a:spcPts val="0"/>
              </a:spcBef>
              <a:spcAft>
                <a:spcPts val="0"/>
              </a:spcAft>
              <a:buClr>
                <a:srgbClr val="FFFFFF"/>
              </a:buClr>
              <a:buSzPts val="450"/>
              <a:buFont typeface="Trebuchet MS"/>
              <a:buNone/>
            </a:pPr>
            <a:r>
              <a:rPr lang="en-US" sz="1800" b="0" i="0" u="sng" strike="noStrike" cap="none" dirty="0">
                <a:solidFill>
                  <a:srgbClr val="FFFFFF"/>
                </a:solidFill>
                <a:latin typeface="Arial"/>
                <a:ea typeface="Arial"/>
                <a:cs typeface="Arial"/>
                <a:sym typeface="Arial"/>
              </a:rPr>
              <a:t> </a:t>
            </a:r>
            <a:endParaRPr sz="1400" b="0" i="0" u="none" strike="noStrike" cap="none" dirty="0">
              <a:solidFill>
                <a:srgbClr val="000000"/>
              </a:solidFill>
              <a:latin typeface="Arial"/>
              <a:ea typeface="Arial"/>
              <a:cs typeface="Arial"/>
              <a:sym typeface="Arial"/>
            </a:endParaRPr>
          </a:p>
          <a:p>
            <a:pPr marL="341312" marR="0" lvl="0" indent="-341312" algn="l" rtl="0">
              <a:lnSpc>
                <a:spcPct val="100000"/>
              </a:lnSpc>
              <a:spcBef>
                <a:spcPts val="0"/>
              </a:spcBef>
              <a:spcAft>
                <a:spcPts val="0"/>
              </a:spcAft>
              <a:buClr>
                <a:srgbClr val="FFFFFF"/>
              </a:buClr>
              <a:buSzPts val="1800"/>
              <a:buFont typeface="Trebuchet MS"/>
              <a:buNone/>
            </a:pPr>
            <a:endParaRPr sz="1800" b="0" i="0" u="none" strike="noStrike" cap="none" dirty="0">
              <a:solidFill>
                <a:srgbClr val="FFFFFF"/>
              </a:solidFill>
              <a:latin typeface="Arial"/>
              <a:ea typeface="Arial"/>
              <a:cs typeface="Arial"/>
              <a:sym typeface="Arial"/>
            </a:endParaRPr>
          </a:p>
          <a:p>
            <a:pPr marL="341312" marR="0" lvl="0" indent="-341312" algn="l" rtl="0">
              <a:lnSpc>
                <a:spcPct val="100000"/>
              </a:lnSpc>
              <a:spcBef>
                <a:spcPts val="0"/>
              </a:spcBef>
              <a:spcAft>
                <a:spcPts val="0"/>
              </a:spcAft>
              <a:buClr>
                <a:srgbClr val="FFFFFF"/>
              </a:buClr>
              <a:buSzPts val="1800"/>
              <a:buFont typeface="Trebuchet MS"/>
              <a:buNone/>
            </a:pPr>
            <a:endParaRPr sz="1800" b="0" i="0" u="none" strike="noStrike" cap="none" dirty="0">
              <a:solidFill>
                <a:srgbClr val="FFFFFF"/>
              </a:solidFill>
              <a:latin typeface="Arial"/>
              <a:ea typeface="Arial"/>
              <a:cs typeface="Arial"/>
              <a:sym typeface="Arial"/>
            </a:endParaRPr>
          </a:p>
          <a:p>
            <a:pPr marL="341312" marR="0" lvl="0" indent="-341312" algn="l" rtl="0">
              <a:lnSpc>
                <a:spcPct val="100000"/>
              </a:lnSpc>
              <a:spcBef>
                <a:spcPts val="0"/>
              </a:spcBef>
              <a:spcAft>
                <a:spcPts val="0"/>
              </a:spcAft>
              <a:buClr>
                <a:srgbClr val="FFFFFF"/>
              </a:buClr>
              <a:buSzPts val="1800"/>
              <a:buFont typeface="Trebuchet MS"/>
              <a:buNone/>
            </a:pPr>
            <a:endParaRPr sz="1800" b="0" i="0" u="none" strike="noStrike" cap="none" dirty="0">
              <a:solidFill>
                <a:srgbClr val="FFFFFF"/>
              </a:solidFill>
              <a:latin typeface="Arial"/>
              <a:ea typeface="Arial"/>
              <a:cs typeface="Arial"/>
              <a:sym typeface="Arial"/>
            </a:endParaRPr>
          </a:p>
          <a:p>
            <a:pPr marL="341312" marR="0" lvl="0" indent="-341312" algn="l" rtl="0">
              <a:lnSpc>
                <a:spcPct val="100000"/>
              </a:lnSpc>
              <a:spcBef>
                <a:spcPts val="0"/>
              </a:spcBef>
              <a:spcAft>
                <a:spcPts val="0"/>
              </a:spcAft>
              <a:buClr>
                <a:schemeClr val="lt1"/>
              </a:buClr>
              <a:buSzPts val="3200"/>
              <a:buFont typeface="Arial"/>
              <a:buNone/>
            </a:pPr>
            <a:endParaRPr sz="3200" b="0" i="0" u="none" strike="noStrike" cap="none" dirty="0">
              <a:solidFill>
                <a:srgbClr val="FFFFFF"/>
              </a:solidFill>
              <a:latin typeface="Arial"/>
              <a:ea typeface="Arial"/>
              <a:cs typeface="Arial"/>
              <a:sym typeface="Arial"/>
            </a:endParaRPr>
          </a:p>
          <a:p>
            <a:pPr marL="341312" marR="0" lvl="0" indent="-341312" algn="l" rtl="0">
              <a:lnSpc>
                <a:spcPct val="100000"/>
              </a:lnSpc>
              <a:spcBef>
                <a:spcPts val="0"/>
              </a:spcBef>
              <a:spcAft>
                <a:spcPts val="0"/>
              </a:spcAft>
              <a:buClr>
                <a:schemeClr val="lt1"/>
              </a:buClr>
              <a:buSzPts val="3200"/>
              <a:buFont typeface="Arial"/>
              <a:buNone/>
            </a:pPr>
            <a:endParaRPr sz="3200" b="0" i="0" u="none" strike="noStrike" cap="none" dirty="0">
              <a:solidFill>
                <a:srgbClr val="FFFF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200"/>
              <a:buFont typeface="Arial"/>
              <a:buNone/>
            </a:pPr>
            <a:endParaRPr sz="3200" b="0" i="0" u="none" strike="noStrike" cap="none" dirty="0">
              <a:solidFill>
                <a:srgbClr val="FFFFFF"/>
              </a:solidFill>
              <a:latin typeface="Arial"/>
              <a:ea typeface="Arial"/>
              <a:cs typeface="Arial"/>
              <a:sym typeface="Arial"/>
            </a:endParaRPr>
          </a:p>
        </p:txBody>
      </p:sp>
      <p:sp>
        <p:nvSpPr>
          <p:cNvPr id="1237" name="Google Shape;1237;p116"/>
          <p:cNvSpPr txBox="1"/>
          <p:nvPr/>
        </p:nvSpPr>
        <p:spPr>
          <a:xfrm>
            <a:off x="98385" y="4963738"/>
            <a:ext cx="5068200" cy="1808700"/>
          </a:xfrm>
          <a:prstGeom prst="rect">
            <a:avLst/>
          </a:prstGeom>
          <a:noFill/>
          <a:ln>
            <a:noFill/>
          </a:ln>
        </p:spPr>
        <p:txBody>
          <a:bodyPr spcFirstLastPara="1" wrap="square" lIns="91425" tIns="91425" rIns="91425" bIns="91425" anchor="t" anchorCtr="0">
            <a:noAutofit/>
          </a:bodyPr>
          <a:lstStyle/>
          <a:p>
            <a:pPr marL="341312" marR="0" lvl="0" indent="-341312" algn="l" rtl="0">
              <a:lnSpc>
                <a:spcPct val="100000"/>
              </a:lnSpc>
              <a:spcBef>
                <a:spcPts val="0"/>
              </a:spcBef>
              <a:spcAft>
                <a:spcPts val="0"/>
              </a:spcAft>
              <a:buClr>
                <a:srgbClr val="FFFFFF"/>
              </a:buClr>
              <a:buSzPts val="450"/>
              <a:buFont typeface="Trebuchet MS"/>
              <a:buNone/>
            </a:pPr>
            <a:r>
              <a:rPr lang="en-US" sz="1800" b="0" i="0" u="sng" strike="noStrike" cap="none" dirty="0">
                <a:solidFill>
                  <a:srgbClr val="FFFFFF"/>
                </a:solidFill>
                <a:latin typeface="Arial"/>
                <a:ea typeface="Arial"/>
                <a:cs typeface="Arial"/>
                <a:sym typeface="Arial"/>
              </a:rPr>
              <a:t>Organizations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FFFFFF"/>
              </a:buClr>
              <a:buSzPts val="450"/>
              <a:buFont typeface="Trebuchet MS"/>
              <a:buNone/>
            </a:pPr>
            <a:r>
              <a:rPr lang="en-US" sz="1800" b="0" i="0" u="none" strike="noStrike" cap="none" dirty="0">
                <a:solidFill>
                  <a:srgbClr val="FFFFFF"/>
                </a:solidFill>
                <a:latin typeface="Arial"/>
                <a:ea typeface="Arial"/>
                <a:cs typeface="Arial"/>
                <a:sym typeface="Arial"/>
              </a:rPr>
              <a:t>Powers Family Medicine</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FFFFFF"/>
              </a:buClr>
              <a:buSzPts val="450"/>
              <a:buFont typeface="Trebuchet MS"/>
              <a:buNone/>
            </a:pPr>
            <a:r>
              <a:rPr lang="en-US" sz="1800" b="0" i="0" u="none" strike="noStrike" cap="none" dirty="0">
                <a:solidFill>
                  <a:srgbClr val="FFFFFF"/>
                </a:solidFill>
                <a:latin typeface="Arial"/>
                <a:ea typeface="Arial"/>
                <a:cs typeface="Arial"/>
                <a:sym typeface="Arial"/>
              </a:rPr>
              <a:t>23700 Orchard Lake Road Suite E</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FFFFFF"/>
              </a:buClr>
              <a:buSzPts val="450"/>
              <a:buFont typeface="Trebuchet MS"/>
              <a:buNone/>
            </a:pPr>
            <a:r>
              <a:rPr lang="en-US" sz="1800" b="0" i="0" u="none" strike="noStrike" cap="none" dirty="0">
                <a:solidFill>
                  <a:srgbClr val="FFFFFF"/>
                </a:solidFill>
                <a:latin typeface="Arial"/>
                <a:ea typeface="Arial"/>
                <a:cs typeface="Arial"/>
                <a:sym typeface="Arial"/>
              </a:rPr>
              <a:t>Farmington Hills, MI, 48336</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FFFFFF"/>
              </a:buClr>
              <a:buSzPts val="450"/>
              <a:buFont typeface="Trebuchet MS"/>
              <a:buNone/>
            </a:pPr>
            <a:r>
              <a:rPr lang="en-US" sz="1800" b="0" i="0" u="none" strike="noStrike" cap="none" dirty="0" smtClean="0">
                <a:solidFill>
                  <a:srgbClr val="FFFFFF"/>
                </a:solidFill>
                <a:latin typeface="Arial"/>
                <a:ea typeface="Arial"/>
                <a:cs typeface="Arial"/>
                <a:sym typeface="Arial"/>
              </a:rPr>
              <a:t>Questions@Powersfamilymedicine.com</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FFFFFF"/>
              </a:buClr>
              <a:buSzPts val="450"/>
              <a:buFont typeface="Trebuchet MS"/>
              <a:buNone/>
            </a:pPr>
            <a:r>
              <a:rPr lang="en-US" sz="1800" b="0" i="0" u="none" strike="noStrike" cap="none" dirty="0">
                <a:solidFill>
                  <a:srgbClr val="FFFFFF"/>
                </a:solidFill>
                <a:latin typeface="Arial"/>
                <a:ea typeface="Arial"/>
                <a:cs typeface="Arial"/>
                <a:sym typeface="Arial"/>
              </a:rPr>
              <a:t>P: 248-482-6222 F: 248-987-2958</a:t>
            </a:r>
            <a:endParaRPr sz="1800" b="0" i="0" u="none" strike="noStrike" cap="none" dirty="0">
              <a:solidFill>
                <a:srgbClr val="FFFFFF"/>
              </a:solidFill>
              <a:latin typeface="Arial"/>
              <a:ea typeface="Arial"/>
              <a:cs typeface="Arial"/>
              <a:sym typeface="Arial"/>
            </a:endParaRPr>
          </a:p>
          <a:p>
            <a:pPr marL="341312" marR="0" lvl="0" indent="-341312" algn="l" rtl="0">
              <a:lnSpc>
                <a:spcPct val="100000"/>
              </a:lnSpc>
              <a:spcBef>
                <a:spcPts val="0"/>
              </a:spcBef>
              <a:spcAft>
                <a:spcPts val="0"/>
              </a:spcAft>
              <a:buClr>
                <a:srgbClr val="FFFFFF"/>
              </a:buClr>
              <a:buSzPts val="1800"/>
              <a:buFont typeface="Trebuchet MS"/>
              <a:buNone/>
            </a:pPr>
            <a:endParaRPr sz="1800" b="0" i="0" u="none" strike="noStrike" cap="none" dirty="0">
              <a:solidFill>
                <a:srgbClr val="FFFFFF"/>
              </a:solidFill>
              <a:latin typeface="Arial"/>
              <a:ea typeface="Arial"/>
              <a:cs typeface="Arial"/>
              <a:sym typeface="Arial"/>
            </a:endParaRPr>
          </a:p>
          <a:p>
            <a:pPr marL="341312" marR="0" lvl="0" indent="-341312" algn="l" rtl="0">
              <a:lnSpc>
                <a:spcPct val="100000"/>
              </a:lnSpc>
              <a:spcBef>
                <a:spcPts val="0"/>
              </a:spcBef>
              <a:spcAft>
                <a:spcPts val="0"/>
              </a:spcAft>
              <a:buClr>
                <a:srgbClr val="FFFFFF"/>
              </a:buClr>
              <a:buSzPts val="1800"/>
              <a:buFont typeface="Trebuchet MS"/>
              <a:buNone/>
            </a:pPr>
            <a:endParaRPr sz="1800" b="0" i="0" u="none" strike="noStrike" cap="none" dirty="0">
              <a:solidFill>
                <a:srgbClr val="FFFFFF"/>
              </a:solidFill>
              <a:latin typeface="Arial"/>
              <a:ea typeface="Arial"/>
              <a:cs typeface="Arial"/>
              <a:sym typeface="Arial"/>
            </a:endParaRPr>
          </a:p>
          <a:p>
            <a:pPr marL="341312" marR="0" lvl="0" indent="-341312" algn="l" rtl="0">
              <a:lnSpc>
                <a:spcPct val="100000"/>
              </a:lnSpc>
              <a:spcBef>
                <a:spcPts val="0"/>
              </a:spcBef>
              <a:spcAft>
                <a:spcPts val="0"/>
              </a:spcAft>
              <a:buClr>
                <a:schemeClr val="lt1"/>
              </a:buClr>
              <a:buSzPts val="3200"/>
              <a:buFont typeface="Arial"/>
              <a:buNone/>
            </a:pPr>
            <a:endParaRPr sz="3200" b="0" i="0" u="none" strike="noStrike" cap="none" dirty="0">
              <a:solidFill>
                <a:srgbClr val="FFFFFF"/>
              </a:solidFill>
              <a:latin typeface="Arial"/>
              <a:ea typeface="Arial"/>
              <a:cs typeface="Arial"/>
              <a:sym typeface="Arial"/>
            </a:endParaRPr>
          </a:p>
          <a:p>
            <a:pPr marL="341312" marR="0" lvl="0" indent="-341312" algn="l" rtl="0">
              <a:lnSpc>
                <a:spcPct val="100000"/>
              </a:lnSpc>
              <a:spcBef>
                <a:spcPts val="0"/>
              </a:spcBef>
              <a:spcAft>
                <a:spcPts val="0"/>
              </a:spcAft>
              <a:buClr>
                <a:schemeClr val="lt1"/>
              </a:buClr>
              <a:buSzPts val="3200"/>
              <a:buFont typeface="Arial"/>
              <a:buNone/>
            </a:pPr>
            <a:endParaRPr sz="3200" b="0" i="0" u="none" strike="noStrike" cap="none" dirty="0">
              <a:solidFill>
                <a:srgbClr val="FFFF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200"/>
              <a:buFont typeface="Arial"/>
              <a:buNone/>
            </a:pPr>
            <a:endParaRPr sz="3200" b="0" i="0" u="none" strike="noStrike" cap="none" dirty="0">
              <a:solidFill>
                <a:srgbClr val="FFFFFF"/>
              </a:solidFill>
              <a:latin typeface="Arial"/>
              <a:ea typeface="Arial"/>
              <a:cs typeface="Arial"/>
              <a:sym typeface="Arial"/>
            </a:endParaRPr>
          </a:p>
        </p:txBody>
      </p:sp>
      <p:sp>
        <p:nvSpPr>
          <p:cNvPr id="1238" name="Google Shape;1238;p116"/>
          <p:cNvSpPr/>
          <p:nvPr/>
        </p:nvSpPr>
        <p:spPr>
          <a:xfrm>
            <a:off x="5845407" y="3477853"/>
            <a:ext cx="2763091" cy="73866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350"/>
              <a:buFont typeface="Arial"/>
              <a:buNone/>
            </a:pPr>
            <a:endParaRPr sz="1400" b="0" i="0" u="none" strike="noStrike" cap="none">
              <a:solidFill>
                <a:srgbClr val="000000"/>
              </a:solidFill>
              <a:latin typeface="Arial"/>
              <a:ea typeface="Arial"/>
              <a:cs typeface="Arial"/>
              <a:sym typeface="Arial"/>
            </a:endParaRPr>
          </a:p>
        </p:txBody>
      </p:sp>
      <p:pic>
        <p:nvPicPr>
          <p:cNvPr id="1239" name="Google Shape;1239;p116"/>
          <p:cNvPicPr preferRelativeResize="0"/>
          <p:nvPr/>
        </p:nvPicPr>
        <p:blipFill rotWithShape="1">
          <a:blip r:embed="rId3">
            <a:alphaModFix/>
          </a:blip>
          <a:srcRect/>
          <a:stretch/>
        </p:blipFill>
        <p:spPr>
          <a:xfrm>
            <a:off x="4218971" y="4386805"/>
            <a:ext cx="2636789" cy="1784094"/>
          </a:xfrm>
          <a:prstGeom prst="rect">
            <a:avLst/>
          </a:prstGeom>
          <a:noFill/>
          <a:ln>
            <a:noFill/>
          </a:ln>
        </p:spPr>
      </p:pic>
      <p:pic>
        <p:nvPicPr>
          <p:cNvPr id="1240" name="Google Shape;1240;p116"/>
          <p:cNvPicPr preferRelativeResize="0"/>
          <p:nvPr/>
        </p:nvPicPr>
        <p:blipFill rotWithShape="1">
          <a:blip r:embed="rId4">
            <a:alphaModFix/>
          </a:blip>
          <a:srcRect/>
          <a:stretch/>
        </p:blipFill>
        <p:spPr>
          <a:xfrm rot="5400000">
            <a:off x="6651472" y="4599061"/>
            <a:ext cx="2532675" cy="1688449"/>
          </a:xfrm>
          <a:prstGeom prst="rect">
            <a:avLst/>
          </a:prstGeom>
          <a:noFill/>
          <a:ln>
            <a:noFill/>
          </a:ln>
        </p:spPr>
      </p:pic>
      <p:pic>
        <p:nvPicPr>
          <p:cNvPr id="9" name="Google Shape;140;g64639d4a84_0_0"/>
          <p:cNvPicPr preferRelativeResize="0"/>
          <p:nvPr/>
        </p:nvPicPr>
        <p:blipFill rotWithShape="1">
          <a:blip r:embed="rId5">
            <a:alphaModFix/>
          </a:blip>
          <a:srcRect/>
          <a:stretch/>
        </p:blipFill>
        <p:spPr>
          <a:xfrm>
            <a:off x="6275491" y="2278776"/>
            <a:ext cx="2756310" cy="1551025"/>
          </a:xfrm>
          <a:prstGeom prst="rect">
            <a:avLst/>
          </a:prstGeom>
          <a:noFill/>
          <a:ln>
            <a:noFill/>
          </a:ln>
        </p:spPr>
      </p:pic>
      <p:pic>
        <p:nvPicPr>
          <p:cNvPr id="10" name="Google Shape;141;g64639d4a84_0_0"/>
          <p:cNvPicPr preferRelativeResize="0"/>
          <p:nvPr/>
        </p:nvPicPr>
        <p:blipFill>
          <a:blip r:embed="rId6">
            <a:alphaModFix/>
          </a:blip>
          <a:stretch>
            <a:fillRect/>
          </a:stretch>
        </p:blipFill>
        <p:spPr>
          <a:xfrm>
            <a:off x="5711845" y="2278776"/>
            <a:ext cx="594550" cy="1551025"/>
          </a:xfrm>
          <a:prstGeom prst="rect">
            <a:avLst/>
          </a:prstGeom>
          <a:noFill/>
          <a:ln>
            <a:noFill/>
          </a:ln>
        </p:spPr>
      </p:pic>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Shape 1245"/>
        <p:cNvGrpSpPr/>
        <p:nvPr/>
      </p:nvGrpSpPr>
      <p:grpSpPr>
        <a:xfrm>
          <a:off x="0" y="0"/>
          <a:ext cx="0" cy="0"/>
          <a:chOff x="0" y="0"/>
          <a:chExt cx="0" cy="0"/>
        </a:xfrm>
      </p:grpSpPr>
      <p:sp>
        <p:nvSpPr>
          <p:cNvPr id="1246" name="Google Shape;1246;p117"/>
          <p:cNvSpPr txBox="1"/>
          <p:nvPr/>
        </p:nvSpPr>
        <p:spPr>
          <a:xfrm>
            <a:off x="0" y="162825"/>
            <a:ext cx="9144000" cy="687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FFFFFF"/>
              </a:buClr>
              <a:buSzPts val="900"/>
              <a:buFont typeface="Trebuchet MS"/>
              <a:buNone/>
            </a:pPr>
            <a:r>
              <a:rPr lang="en-US" sz="3600" b="0" i="0" u="none" strike="noStrike" cap="none">
                <a:solidFill>
                  <a:srgbClr val="FFFFFF"/>
                </a:solidFill>
                <a:latin typeface="Trebuchet MS"/>
                <a:ea typeface="Trebuchet MS"/>
                <a:cs typeface="Trebuchet MS"/>
                <a:sym typeface="Trebuchet MS"/>
              </a:rPr>
              <a:t>Fire Safety </a:t>
            </a:r>
            <a:endParaRPr sz="1400" b="0" i="0" u="none" strike="noStrike" cap="none">
              <a:solidFill>
                <a:srgbClr val="000000"/>
              </a:solidFill>
              <a:latin typeface="Arial"/>
              <a:ea typeface="Arial"/>
              <a:cs typeface="Arial"/>
              <a:sym typeface="Arial"/>
            </a:endParaRPr>
          </a:p>
        </p:txBody>
      </p:sp>
      <p:sp>
        <p:nvSpPr>
          <p:cNvPr id="1247" name="Google Shape;1247;p117"/>
          <p:cNvSpPr txBox="1"/>
          <p:nvPr/>
        </p:nvSpPr>
        <p:spPr>
          <a:xfrm>
            <a:off x="457200" y="891650"/>
            <a:ext cx="8229600" cy="4043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600"/>
              <a:buFont typeface="Arial"/>
              <a:buNone/>
            </a:pPr>
            <a:r>
              <a:rPr lang="en-US" b="0" i="0" u="none" strike="noStrike" cap="none" dirty="0">
                <a:solidFill>
                  <a:schemeClr val="lt1"/>
                </a:solidFill>
                <a:sym typeface="Arial"/>
              </a:rPr>
              <a:t>On November 12</a:t>
            </a:r>
            <a:r>
              <a:rPr lang="en-US" b="0" i="0" u="none" strike="noStrike" cap="none" baseline="30000" dirty="0">
                <a:solidFill>
                  <a:schemeClr val="lt1"/>
                </a:solidFill>
                <a:sym typeface="Arial"/>
              </a:rPr>
              <a:t>th</a:t>
            </a:r>
            <a:r>
              <a:rPr lang="en-US" b="0" i="0" u="none" strike="noStrike" cap="none" dirty="0">
                <a:solidFill>
                  <a:schemeClr val="lt1"/>
                </a:solidFill>
                <a:sym typeface="Arial"/>
              </a:rPr>
              <a:t> 2017 I awoke to smoke alarms. My living room was a raging inferno. I couldn’t get to where our one fire extinguisher was in time. It was unfortunately on another floor. I spent as much time as I could in the blaze trying to find my cats. Ultimately I was dragged from the property by the Fire </a:t>
            </a:r>
            <a:r>
              <a:rPr lang="en-US" b="0" i="0" u="none" strike="noStrike" cap="none" dirty="0" err="1">
                <a:solidFill>
                  <a:schemeClr val="lt1"/>
                </a:solidFill>
                <a:sym typeface="Arial"/>
              </a:rPr>
              <a:t>Dept</a:t>
            </a:r>
            <a:r>
              <a:rPr lang="en-US" b="0" i="0" u="none" strike="noStrike" cap="none" dirty="0">
                <a:solidFill>
                  <a:schemeClr val="lt1"/>
                </a:solidFill>
                <a:sym typeface="Arial"/>
              </a:rPr>
              <a:t>, and taken to the hospital in rough shape. My 3 cats did not survive, and my wife and I lost literally everything we ever had owned in our entire lives on that day. It took me 15 months to fully recover from my injuries and return to work. </a:t>
            </a:r>
            <a:r>
              <a:rPr lang="en-US" b="0" i="0" u="none" strike="noStrike" cap="none" dirty="0" smtClean="0">
                <a:solidFill>
                  <a:schemeClr val="lt1"/>
                </a:solidFill>
                <a:sym typeface="Arial"/>
              </a:rPr>
              <a:t>I’m still not right, and I probably never will be. </a:t>
            </a:r>
            <a:r>
              <a:rPr lang="en-US" dirty="0" smtClean="0">
                <a:solidFill>
                  <a:schemeClr val="lt1"/>
                </a:solidFill>
              </a:rPr>
              <a:t>Our lives are still disrupted from this as of Jan 1</a:t>
            </a:r>
            <a:r>
              <a:rPr lang="en-US" baseline="30000" dirty="0" smtClean="0">
                <a:solidFill>
                  <a:schemeClr val="lt1"/>
                </a:solidFill>
              </a:rPr>
              <a:t>st</a:t>
            </a:r>
            <a:r>
              <a:rPr lang="en-US" dirty="0" smtClean="0">
                <a:solidFill>
                  <a:schemeClr val="lt1"/>
                </a:solidFill>
              </a:rPr>
              <a:t> 2020, and we remain living in a tiny rental while our home is rebuilt. </a:t>
            </a:r>
            <a:endParaRPr b="0" i="0" u="none" strike="noStrike" cap="none" dirty="0">
              <a:solidFill>
                <a:srgbClr val="000000"/>
              </a:solidFill>
              <a:sym typeface="Arial"/>
            </a:endParaRPr>
          </a:p>
          <a:p>
            <a:pPr marL="0" marR="0" lvl="0" indent="0" algn="l" rtl="0">
              <a:lnSpc>
                <a:spcPct val="100000"/>
              </a:lnSpc>
              <a:spcBef>
                <a:spcPts val="0"/>
              </a:spcBef>
              <a:spcAft>
                <a:spcPts val="0"/>
              </a:spcAft>
              <a:buClr>
                <a:schemeClr val="lt1"/>
              </a:buClr>
              <a:buSzPts val="600"/>
              <a:buFont typeface="Arial"/>
              <a:buNone/>
            </a:pPr>
            <a:endParaRPr b="0" i="0" u="none" strike="noStrike" cap="none" dirty="0">
              <a:solidFill>
                <a:schemeClr val="lt1"/>
              </a:solidFill>
              <a:sym typeface="Arial"/>
            </a:endParaRPr>
          </a:p>
          <a:p>
            <a:pPr marL="0" marR="0" lvl="0" indent="0" algn="l" rtl="0">
              <a:lnSpc>
                <a:spcPct val="100000"/>
              </a:lnSpc>
              <a:spcBef>
                <a:spcPts val="0"/>
              </a:spcBef>
              <a:spcAft>
                <a:spcPts val="0"/>
              </a:spcAft>
              <a:buClr>
                <a:schemeClr val="lt1"/>
              </a:buClr>
              <a:buSzPts val="600"/>
              <a:buFont typeface="Arial"/>
              <a:buNone/>
            </a:pPr>
            <a:r>
              <a:rPr lang="en-US" b="0" i="0" u="none" strike="noStrike" cap="none" dirty="0">
                <a:solidFill>
                  <a:schemeClr val="lt1"/>
                </a:solidFill>
                <a:sym typeface="Arial"/>
              </a:rPr>
              <a:t>Please let me take this opportunity to let you know that it could happen to you. A massage chair decided to spontaneously burst into flames (plugged in but off). Any number of electronic devices in your home could catch fire and take away everything you hold dear. Prepare accordingly beyond smoke alarms. Multiple fire extinguishers on all floors. Practice fire drills in your home. I also recommend “fire masks” purchasable from gotimegear.com. I had one that I had bought 8 years earlier and wore it that day as I searched for the cats in the blaze. It saved my life. We lost our world record cats </a:t>
            </a:r>
            <a:r>
              <a:rPr lang="en-US" b="0" i="0" u="none" strike="noStrike" cap="none" dirty="0" err="1">
                <a:solidFill>
                  <a:schemeClr val="lt1"/>
                </a:solidFill>
                <a:sym typeface="Arial"/>
              </a:rPr>
              <a:t>Arcturus</a:t>
            </a:r>
            <a:r>
              <a:rPr lang="en-US" b="0" i="0" u="none" strike="noStrike" cap="none" dirty="0">
                <a:solidFill>
                  <a:schemeClr val="lt1"/>
                </a:solidFill>
                <a:sym typeface="Arial"/>
              </a:rPr>
              <a:t> and Cygnus, our lovely Bengal Sirius, and everything we ever owned but our lives. Be prepared. </a:t>
            </a:r>
            <a:endParaRPr b="0" i="0" u="none" strike="noStrike" cap="none" dirty="0">
              <a:solidFill>
                <a:schemeClr val="lt1"/>
              </a:solidFill>
              <a:sym typeface="Arial"/>
            </a:endParaRPr>
          </a:p>
        </p:txBody>
      </p:sp>
      <p:sp>
        <p:nvSpPr>
          <p:cNvPr id="1248" name="Google Shape;1248;p117"/>
          <p:cNvSpPr txBox="1"/>
          <p:nvPr/>
        </p:nvSpPr>
        <p:spPr>
          <a:xfrm>
            <a:off x="949529" y="6295684"/>
            <a:ext cx="7354899" cy="46166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2F2F2"/>
              </a:buClr>
              <a:buSzPts val="2400"/>
              <a:buFont typeface="Arial"/>
              <a:buNone/>
            </a:pPr>
            <a:endParaRPr sz="1400" b="0" i="0" u="none" strike="noStrike" cap="none">
              <a:solidFill>
                <a:srgbClr val="000000"/>
              </a:solidFill>
              <a:latin typeface="Arial"/>
              <a:ea typeface="Arial"/>
              <a:cs typeface="Arial"/>
              <a:sym typeface="Arial"/>
            </a:endParaRPr>
          </a:p>
        </p:txBody>
      </p:sp>
      <p:pic>
        <p:nvPicPr>
          <p:cNvPr id="1249" name="Google Shape;1249;p117" descr="Image result for world record cats fire"/>
          <p:cNvPicPr preferRelativeResize="0"/>
          <p:nvPr/>
        </p:nvPicPr>
        <p:blipFill rotWithShape="1">
          <a:blip r:embed="rId3">
            <a:alphaModFix/>
          </a:blip>
          <a:srcRect/>
          <a:stretch/>
        </p:blipFill>
        <p:spPr>
          <a:xfrm>
            <a:off x="554000" y="4612512"/>
            <a:ext cx="3769144" cy="2144842"/>
          </a:xfrm>
          <a:prstGeom prst="rect">
            <a:avLst/>
          </a:prstGeom>
          <a:noFill/>
          <a:ln>
            <a:noFill/>
          </a:ln>
        </p:spPr>
      </p:pic>
      <p:pic>
        <p:nvPicPr>
          <p:cNvPr id="1250" name="Google Shape;1250;p117" descr="Image result for world record cats fire"/>
          <p:cNvPicPr preferRelativeResize="0"/>
          <p:nvPr/>
        </p:nvPicPr>
        <p:blipFill rotWithShape="1">
          <a:blip r:embed="rId4">
            <a:alphaModFix/>
          </a:blip>
          <a:srcRect/>
          <a:stretch/>
        </p:blipFill>
        <p:spPr>
          <a:xfrm>
            <a:off x="4323144" y="4612513"/>
            <a:ext cx="4167383" cy="2144828"/>
          </a:xfrm>
          <a:prstGeom prst="rect">
            <a:avLst/>
          </a:prstGeom>
          <a:noFill/>
          <a:ln>
            <a:noFill/>
          </a:ln>
        </p:spPr>
      </p:pic>
    </p:spTree>
  </p:cSld>
  <p:clrMapOvr>
    <a:masterClrMapping/>
  </p:clrMapOvr>
  <p:transition>
    <p:fade/>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Shape 1254"/>
        <p:cNvGrpSpPr/>
        <p:nvPr/>
      </p:nvGrpSpPr>
      <p:grpSpPr>
        <a:xfrm>
          <a:off x="0" y="0"/>
          <a:ext cx="0" cy="0"/>
          <a:chOff x="0" y="0"/>
          <a:chExt cx="0" cy="0"/>
        </a:xfrm>
      </p:grpSpPr>
      <p:sp>
        <p:nvSpPr>
          <p:cNvPr id="1255" name="Google Shape;1255;p118"/>
          <p:cNvSpPr txBox="1"/>
          <p:nvPr/>
        </p:nvSpPr>
        <p:spPr>
          <a:xfrm>
            <a:off x="0" y="162825"/>
            <a:ext cx="9144000" cy="2053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500"/>
              <a:buFont typeface="Arial"/>
              <a:buNone/>
            </a:pPr>
            <a:r>
              <a:rPr lang="en-US" sz="3600" b="0" i="0" u="none" strike="noStrike" cap="none">
                <a:solidFill>
                  <a:schemeClr val="lt1"/>
                </a:solidFill>
                <a:latin typeface="Arial"/>
                <a:ea typeface="Arial"/>
                <a:cs typeface="Arial"/>
                <a:sym typeface="Arial"/>
              </a:rPr>
              <a:t>Thank you! </a:t>
            </a:r>
            <a:endParaRPr sz="2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lt1"/>
              </a:buClr>
              <a:buSzPts val="500"/>
              <a:buFont typeface="Arial"/>
              <a:buNone/>
            </a:pPr>
            <a:r>
              <a:rPr lang="en-US" sz="3600" b="0" i="0" u="none" strike="noStrike" cap="none">
                <a:solidFill>
                  <a:schemeClr val="lt1"/>
                </a:solidFill>
                <a:latin typeface="Arial"/>
                <a:ea typeface="Arial"/>
                <a:cs typeface="Arial"/>
                <a:sym typeface="Arial"/>
              </a:rPr>
              <a:t>Dr. William Powers </a:t>
            </a:r>
            <a:endParaRPr sz="3600" b="0" i="0" u="none" strike="noStrike" cap="none">
              <a:solidFill>
                <a:schemeClr val="lt1"/>
              </a:solidFill>
              <a:latin typeface="Arial"/>
              <a:ea typeface="Arial"/>
              <a:cs typeface="Arial"/>
              <a:sym typeface="Arial"/>
            </a:endParaRPr>
          </a:p>
        </p:txBody>
      </p:sp>
      <p:sp>
        <p:nvSpPr>
          <p:cNvPr id="1256" name="Google Shape;1256;p118"/>
          <p:cNvSpPr txBox="1"/>
          <p:nvPr/>
        </p:nvSpPr>
        <p:spPr>
          <a:xfrm>
            <a:off x="457200" y="5377800"/>
            <a:ext cx="8229600" cy="12825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500"/>
              <a:buFont typeface="Arial"/>
              <a:buNone/>
            </a:pPr>
            <a:r>
              <a:rPr lang="en-US" sz="1200" b="0" i="0" u="none" strike="noStrike" cap="none" dirty="0">
                <a:solidFill>
                  <a:schemeClr val="lt1"/>
                </a:solidFill>
                <a:latin typeface="Arial"/>
                <a:ea typeface="Arial"/>
                <a:cs typeface="Arial"/>
                <a:sym typeface="Arial"/>
              </a:rPr>
              <a:t> Phoenix </a:t>
            </a:r>
            <a:r>
              <a:rPr lang="en-US" sz="1200" b="0" i="0" u="none" strike="noStrike" cap="none" dirty="0" err="1">
                <a:solidFill>
                  <a:schemeClr val="lt1"/>
                </a:solidFill>
                <a:latin typeface="Arial"/>
                <a:ea typeface="Arial"/>
                <a:cs typeface="Arial"/>
                <a:sym typeface="Arial"/>
              </a:rPr>
              <a:t>Arcturus</a:t>
            </a:r>
            <a:r>
              <a:rPr lang="en-US" sz="1200" b="0" i="0" u="none" strike="noStrike" cap="none" dirty="0">
                <a:solidFill>
                  <a:schemeClr val="lt1"/>
                </a:solidFill>
                <a:latin typeface="Arial"/>
                <a:ea typeface="Arial"/>
                <a:cs typeface="Arial"/>
                <a:sym typeface="Arial"/>
              </a:rPr>
              <a:t> Powers (Half brother of the late </a:t>
            </a:r>
            <a:r>
              <a:rPr lang="en-US" sz="1200" b="0" i="0" u="none" strike="noStrike" cap="none" dirty="0" err="1">
                <a:solidFill>
                  <a:schemeClr val="lt1"/>
                </a:solidFill>
                <a:latin typeface="Arial"/>
                <a:ea typeface="Arial"/>
                <a:cs typeface="Arial"/>
                <a:sym typeface="Arial"/>
              </a:rPr>
              <a:t>Arcturus</a:t>
            </a:r>
            <a:r>
              <a:rPr lang="en-US" sz="1200" b="0" i="0" u="none" strike="noStrike" cap="none" dirty="0">
                <a:solidFill>
                  <a:schemeClr val="lt1"/>
                </a:solidFill>
                <a:latin typeface="Arial"/>
                <a:ea typeface="Arial"/>
                <a:cs typeface="Arial"/>
                <a:sym typeface="Arial"/>
              </a:rPr>
              <a:t> </a:t>
            </a:r>
            <a:r>
              <a:rPr lang="en-US" sz="1200" b="0" i="0" u="none" strike="noStrike" cap="none" dirty="0" err="1">
                <a:solidFill>
                  <a:schemeClr val="lt1"/>
                </a:solidFill>
                <a:latin typeface="Arial"/>
                <a:ea typeface="Arial"/>
                <a:cs typeface="Arial"/>
                <a:sym typeface="Arial"/>
              </a:rPr>
              <a:t>Aldebaran</a:t>
            </a:r>
            <a:r>
              <a:rPr lang="en-US" sz="1200" b="0" i="0" u="none" strike="noStrike" cap="none" dirty="0">
                <a:solidFill>
                  <a:schemeClr val="lt1"/>
                </a:solidFill>
                <a:latin typeface="Arial"/>
                <a:ea typeface="Arial"/>
                <a:cs typeface="Arial"/>
                <a:sym typeface="Arial"/>
              </a:rPr>
              <a:t> Powers)</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lt1"/>
              </a:buClr>
              <a:buSzPts val="500"/>
              <a:buFont typeface="Arial"/>
              <a:buNone/>
            </a:pPr>
            <a:r>
              <a:rPr lang="en-US" sz="1200" b="0" i="0" u="none" strike="noStrike" cap="none" dirty="0">
                <a:solidFill>
                  <a:schemeClr val="lt1"/>
                </a:solidFill>
                <a:latin typeface="Arial"/>
                <a:ea typeface="Arial"/>
                <a:cs typeface="Arial"/>
                <a:sym typeface="Arial"/>
              </a:rPr>
              <a:t> Powers Family Medicine in Farmington Hills, Michigan. </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lt1"/>
              </a:buClr>
              <a:buSzPts val="500"/>
              <a:buFont typeface="Arial"/>
              <a:buNone/>
            </a:pPr>
            <a:endParaRPr sz="1200" b="0" i="0" u="none" strike="noStrike" cap="none" dirty="0">
              <a:solidFill>
                <a:schemeClr val="lt1"/>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500"/>
              <a:buFont typeface="Arial"/>
              <a:buNone/>
            </a:pPr>
            <a:r>
              <a:rPr lang="en-US" sz="1200" b="0" i="0" u="none" strike="noStrike" cap="none" dirty="0">
                <a:solidFill>
                  <a:schemeClr val="lt1"/>
                </a:solidFill>
                <a:latin typeface="Arial"/>
                <a:ea typeface="Arial"/>
                <a:cs typeface="Arial"/>
                <a:sym typeface="Arial"/>
              </a:rPr>
              <a:t>Download the latest version of this </a:t>
            </a:r>
            <a:r>
              <a:rPr lang="en-US" sz="1200" b="0" i="0" u="none" strike="noStrike" cap="none" dirty="0" smtClean="0">
                <a:solidFill>
                  <a:schemeClr val="lt1"/>
                </a:solidFill>
                <a:latin typeface="Arial"/>
                <a:ea typeface="Arial"/>
                <a:cs typeface="Arial"/>
                <a:sym typeface="Arial"/>
              </a:rPr>
              <a:t>lecture (top pinned post):         </a:t>
            </a:r>
            <a:r>
              <a:rPr lang="en-US" sz="1200" b="0" i="0" u="none" strike="noStrike" cap="none" dirty="0">
                <a:solidFill>
                  <a:schemeClr val="lt1"/>
                </a:solidFill>
                <a:latin typeface="Arial"/>
                <a:ea typeface="Arial"/>
                <a:cs typeface="Arial"/>
                <a:sym typeface="Arial"/>
              </a:rPr>
              <a:t>Facebook.com/</a:t>
            </a:r>
            <a:r>
              <a:rPr lang="en-US" sz="1200" b="0" i="0" u="none" strike="noStrike" cap="none" dirty="0" err="1">
                <a:solidFill>
                  <a:schemeClr val="lt1"/>
                </a:solidFill>
                <a:latin typeface="Arial"/>
                <a:ea typeface="Arial"/>
                <a:cs typeface="Arial"/>
                <a:sym typeface="Arial"/>
              </a:rPr>
              <a:t>DrWillPowers</a:t>
            </a:r>
            <a:r>
              <a:rPr lang="en-US" sz="1200" b="0" i="0" u="none" strike="noStrike" cap="none" dirty="0">
                <a:solidFill>
                  <a:schemeClr val="lt1"/>
                </a:solidFill>
                <a:latin typeface="Arial"/>
                <a:ea typeface="Arial"/>
                <a:cs typeface="Arial"/>
                <a:sym typeface="Arial"/>
              </a:rPr>
              <a:t> </a:t>
            </a:r>
            <a:endParaRPr sz="11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500"/>
              <a:buFont typeface="Arial"/>
              <a:buNone/>
            </a:pPr>
            <a:r>
              <a:rPr lang="en-US" sz="1200" b="0" i="0" u="none" strike="noStrike" cap="none" dirty="0" smtClean="0">
                <a:solidFill>
                  <a:schemeClr val="lt1"/>
                </a:solidFill>
                <a:latin typeface="Arial"/>
                <a:ea typeface="Arial"/>
                <a:cs typeface="Arial"/>
                <a:sym typeface="Arial"/>
              </a:rPr>
              <a:t>Download the latest version (under news and events):                   PowersFamilyMedicine.com</a:t>
            </a:r>
            <a:endParaRPr sz="1050" b="0" i="0" u="none" strike="noStrike" cap="none" dirty="0">
              <a:solidFill>
                <a:srgbClr val="000000"/>
              </a:solidFill>
              <a:latin typeface="Arial"/>
              <a:ea typeface="Arial"/>
              <a:cs typeface="Arial"/>
              <a:sym typeface="Arial"/>
            </a:endParaRPr>
          </a:p>
        </p:txBody>
      </p:sp>
      <p:pic>
        <p:nvPicPr>
          <p:cNvPr id="1257" name="Google Shape;1257;p118"/>
          <p:cNvPicPr preferRelativeResize="0"/>
          <p:nvPr/>
        </p:nvPicPr>
        <p:blipFill rotWithShape="1">
          <a:blip r:embed="rId3">
            <a:alphaModFix/>
          </a:blip>
          <a:srcRect/>
          <a:stretch/>
        </p:blipFill>
        <p:spPr>
          <a:xfrm>
            <a:off x="2095499" y="1651110"/>
            <a:ext cx="5116966" cy="364342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12"/>
          <p:cNvSpPr txBox="1"/>
          <p:nvPr/>
        </p:nvSpPr>
        <p:spPr>
          <a:xfrm>
            <a:off x="0" y="163249"/>
            <a:ext cx="9144000" cy="6471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900"/>
              <a:buFont typeface="Arial"/>
              <a:buNone/>
            </a:pPr>
            <a:r>
              <a:rPr lang="en-US" sz="3600" b="0" i="0" u="none" strike="noStrike" cap="none" dirty="0">
                <a:solidFill>
                  <a:srgbClr val="FFFFFF"/>
                </a:solidFill>
                <a:latin typeface="Quattrocento Sans"/>
                <a:ea typeface="Quattrocento Sans"/>
                <a:cs typeface="Quattrocento Sans"/>
                <a:sym typeface="Quattrocento Sans"/>
              </a:rPr>
              <a:t>Why Do People Have Gender Dysphoria?</a:t>
            </a:r>
            <a:endParaRPr sz="1400" b="0" i="0" u="none" strike="noStrike" cap="none" dirty="0">
              <a:solidFill>
                <a:srgbClr val="000000"/>
              </a:solidFill>
              <a:latin typeface="Arial"/>
              <a:ea typeface="Arial"/>
              <a:cs typeface="Arial"/>
              <a:sym typeface="Arial"/>
            </a:endParaRPr>
          </a:p>
        </p:txBody>
      </p:sp>
      <p:sp>
        <p:nvSpPr>
          <p:cNvPr id="248" name="Google Shape;248;p12"/>
          <p:cNvSpPr txBox="1"/>
          <p:nvPr/>
        </p:nvSpPr>
        <p:spPr>
          <a:xfrm>
            <a:off x="457200" y="1271575"/>
            <a:ext cx="8229600" cy="4935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500"/>
              <a:buFont typeface="Arial"/>
              <a:buNone/>
            </a:pPr>
            <a:r>
              <a:rPr lang="en-US" sz="1800" b="0" i="0" u="none" strike="noStrike" cap="none" dirty="0">
                <a:solidFill>
                  <a:schemeClr val="lt1"/>
                </a:solidFill>
                <a:latin typeface="Trebuchet MS"/>
                <a:ea typeface="Trebuchet MS"/>
                <a:cs typeface="Trebuchet MS"/>
                <a:sym typeface="Trebuchet MS"/>
              </a:rPr>
              <a:t>I include, “Abuse History” as I have a singular patient who describes themselves as non-binary and prefers gender neutral pronouns. </a:t>
            </a:r>
            <a:endParaRPr sz="12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500"/>
              <a:buFont typeface="Arial"/>
              <a:buNone/>
            </a:pPr>
            <a:endParaRPr sz="1800" b="0" i="0" u="none" strike="noStrike" cap="none" dirty="0">
              <a:solidFill>
                <a:schemeClr val="lt1"/>
              </a:solidFill>
              <a:latin typeface="Trebuchet MS"/>
              <a:ea typeface="Trebuchet MS"/>
              <a:cs typeface="Trebuchet MS"/>
              <a:sym typeface="Trebuchet MS"/>
            </a:endParaRPr>
          </a:p>
          <a:p>
            <a:pPr marL="0" marR="0" lvl="0" indent="0" algn="l" rtl="0">
              <a:lnSpc>
                <a:spcPct val="100000"/>
              </a:lnSpc>
              <a:spcBef>
                <a:spcPts val="0"/>
              </a:spcBef>
              <a:spcAft>
                <a:spcPts val="0"/>
              </a:spcAft>
              <a:buClr>
                <a:schemeClr val="lt1"/>
              </a:buClr>
              <a:buSzPts val="500"/>
              <a:buFont typeface="Arial"/>
              <a:buNone/>
            </a:pPr>
            <a:r>
              <a:rPr lang="en-US" sz="1800" b="0" i="0" u="none" strike="noStrike" cap="none" dirty="0">
                <a:solidFill>
                  <a:schemeClr val="lt1"/>
                </a:solidFill>
                <a:latin typeface="Trebuchet MS"/>
                <a:ea typeface="Trebuchet MS"/>
                <a:cs typeface="Trebuchet MS"/>
                <a:sym typeface="Trebuchet MS"/>
              </a:rPr>
              <a:t>This patient has a personal history of childhood sexual, physical, and emotional abuse. They describe the idea of being “Female” as something vulnerable and that can be harmed. They dislike identifying in this way, and choose non-binary instead as their preferred gender expression. </a:t>
            </a:r>
            <a:endParaRPr sz="12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500"/>
              <a:buFont typeface="Arial"/>
              <a:buNone/>
            </a:pPr>
            <a:endParaRPr sz="1800" b="0" i="0" u="none" strike="noStrike" cap="none" dirty="0">
              <a:solidFill>
                <a:schemeClr val="lt1"/>
              </a:solidFill>
              <a:latin typeface="Trebuchet MS"/>
              <a:ea typeface="Trebuchet MS"/>
              <a:cs typeface="Trebuchet MS"/>
              <a:sym typeface="Trebuchet MS"/>
            </a:endParaRPr>
          </a:p>
          <a:p>
            <a:pPr marL="0" marR="0" lvl="0" indent="0" algn="l" rtl="0">
              <a:lnSpc>
                <a:spcPct val="100000"/>
              </a:lnSpc>
              <a:spcBef>
                <a:spcPts val="0"/>
              </a:spcBef>
              <a:spcAft>
                <a:spcPts val="0"/>
              </a:spcAft>
              <a:buClr>
                <a:schemeClr val="lt1"/>
              </a:buClr>
              <a:buSzPts val="500"/>
              <a:buFont typeface="Arial"/>
              <a:buNone/>
            </a:pPr>
            <a:r>
              <a:rPr lang="en-US" sz="1800" b="0" i="0" u="none" strike="noStrike" cap="none" dirty="0">
                <a:solidFill>
                  <a:schemeClr val="lt1"/>
                </a:solidFill>
                <a:latin typeface="Trebuchet MS"/>
                <a:ea typeface="Trebuchet MS"/>
                <a:cs typeface="Trebuchet MS"/>
                <a:sym typeface="Trebuchet MS"/>
              </a:rPr>
              <a:t>I include this not to imply that many transgender people have gender dysphoria due to abuse, but that it’s possible a small fraction do.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500"/>
              <a:buFont typeface="Arial"/>
              <a:buNone/>
            </a:pPr>
            <a:endParaRPr sz="1800" b="0" i="0" u="none" strike="noStrike" cap="none" dirty="0">
              <a:solidFill>
                <a:schemeClr val="lt1"/>
              </a:solidFill>
              <a:latin typeface="Trebuchet MS"/>
              <a:ea typeface="Trebuchet MS"/>
              <a:cs typeface="Trebuchet MS"/>
              <a:sym typeface="Trebuchet MS"/>
            </a:endParaRPr>
          </a:p>
          <a:p>
            <a:pPr marL="0" marR="0" lvl="0" indent="0" algn="l" rtl="0">
              <a:lnSpc>
                <a:spcPct val="100000"/>
              </a:lnSpc>
              <a:spcBef>
                <a:spcPts val="0"/>
              </a:spcBef>
              <a:spcAft>
                <a:spcPts val="0"/>
              </a:spcAft>
              <a:buClr>
                <a:schemeClr val="lt1"/>
              </a:buClr>
              <a:buSzPts val="500"/>
              <a:buFont typeface="Arial"/>
              <a:buNone/>
            </a:pPr>
            <a:r>
              <a:rPr lang="en-US" sz="1800" b="1" i="1" u="none" strike="noStrike" cap="none" dirty="0">
                <a:solidFill>
                  <a:schemeClr val="accent1"/>
                </a:solidFill>
                <a:latin typeface="Trebuchet MS"/>
                <a:ea typeface="Trebuchet MS"/>
                <a:cs typeface="Trebuchet MS"/>
                <a:sym typeface="Trebuchet MS"/>
              </a:rPr>
              <a:t>Patients should be asked about a history of abuse whether they are transgender or not. </a:t>
            </a:r>
            <a:endParaRPr sz="1400" b="1" i="1" u="none" strike="noStrike" cap="none" dirty="0">
              <a:solidFill>
                <a:schemeClr val="accent1"/>
              </a:solidFill>
            </a:endParaRPr>
          </a:p>
          <a:p>
            <a:pPr marL="0" marR="0" lvl="0" indent="0" algn="l" rtl="0">
              <a:lnSpc>
                <a:spcPct val="100000"/>
              </a:lnSpc>
              <a:spcBef>
                <a:spcPts val="0"/>
              </a:spcBef>
              <a:spcAft>
                <a:spcPts val="0"/>
              </a:spcAft>
              <a:buClr>
                <a:schemeClr val="lt1"/>
              </a:buClr>
              <a:buSzPts val="500"/>
              <a:buFont typeface="Arial"/>
              <a:buNone/>
            </a:pPr>
            <a:endParaRPr sz="1800" b="0" i="0" u="none" strike="noStrike" cap="none" dirty="0">
              <a:solidFill>
                <a:schemeClr val="accent1"/>
              </a:solidFill>
              <a:latin typeface="Trebuchet MS"/>
              <a:ea typeface="Trebuchet MS"/>
              <a:cs typeface="Trebuchet MS"/>
              <a:sym typeface="Trebuchet MS"/>
            </a:endParaRPr>
          </a:p>
          <a:p>
            <a:pPr marL="0" marR="0" lvl="0" indent="0" algn="l" rtl="0">
              <a:lnSpc>
                <a:spcPct val="100000"/>
              </a:lnSpc>
              <a:spcBef>
                <a:spcPts val="0"/>
              </a:spcBef>
              <a:spcAft>
                <a:spcPts val="0"/>
              </a:spcAft>
              <a:buClr>
                <a:schemeClr val="lt1"/>
              </a:buClr>
              <a:buSzPts val="500"/>
              <a:buFont typeface="Arial"/>
              <a:buNone/>
            </a:pPr>
            <a:r>
              <a:rPr lang="en-US" sz="1800" b="0" i="0" u="none" strike="noStrike" cap="none" dirty="0">
                <a:solidFill>
                  <a:schemeClr val="accent1"/>
                </a:solidFill>
                <a:latin typeface="Trebuchet MS"/>
                <a:ea typeface="Trebuchet MS"/>
                <a:cs typeface="Trebuchet MS"/>
                <a:sym typeface="Trebuchet MS"/>
              </a:rPr>
              <a:t>In my entire practice, this lone patient is the only example of childhood abuse being self reported as linked to gender dysphoria. </a:t>
            </a:r>
            <a:endParaRPr sz="1800" b="0" i="0" u="none" strike="noStrike" cap="none" dirty="0">
              <a:solidFill>
                <a:schemeClr val="accent1"/>
              </a:solidFill>
              <a:latin typeface="Trebuchet MS"/>
              <a:ea typeface="Trebuchet MS"/>
              <a:cs typeface="Trebuchet MS"/>
              <a:sym typeface="Trebuchet MS"/>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13"/>
          <p:cNvSpPr txBox="1"/>
          <p:nvPr/>
        </p:nvSpPr>
        <p:spPr>
          <a:xfrm>
            <a:off x="457200" y="1271575"/>
            <a:ext cx="8229600" cy="42837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rgbClr val="2CBDD9"/>
              </a:buClr>
              <a:buSzPts val="2000"/>
              <a:buFont typeface="Trebuchet MS"/>
              <a:buChar char="&gt;"/>
            </a:pPr>
            <a:r>
              <a:rPr lang="en-US" sz="1800" b="0" i="0" u="none" strike="noStrike" cap="none" dirty="0">
                <a:solidFill>
                  <a:schemeClr val="lt1"/>
                </a:solidFill>
                <a:latin typeface="Trebuchet MS"/>
                <a:ea typeface="Trebuchet MS"/>
                <a:cs typeface="Trebuchet MS"/>
                <a:sym typeface="Trebuchet MS"/>
              </a:rPr>
              <a:t>The overwhelming majority of women with congenital Adrenal Hyperplasia identify as having some same sex attraction - this increases with </a:t>
            </a:r>
            <a:r>
              <a:rPr lang="en-US" sz="1800" dirty="0" smtClean="0">
                <a:solidFill>
                  <a:schemeClr val="lt1"/>
                </a:solidFill>
                <a:latin typeface="Trebuchet MS"/>
                <a:ea typeface="Trebuchet MS"/>
                <a:cs typeface="Trebuchet MS"/>
                <a:sym typeface="Trebuchet MS"/>
              </a:rPr>
              <a:t>the level of</a:t>
            </a:r>
            <a:r>
              <a:rPr lang="en-US" sz="1800" b="0" i="0" u="none" strike="noStrike" cap="none" dirty="0" smtClean="0">
                <a:solidFill>
                  <a:schemeClr val="lt1"/>
                </a:solidFill>
                <a:latin typeface="Trebuchet MS"/>
                <a:ea typeface="Trebuchet MS"/>
                <a:cs typeface="Trebuchet MS"/>
                <a:sym typeface="Trebuchet MS"/>
              </a:rPr>
              <a:t> </a:t>
            </a:r>
            <a:r>
              <a:rPr lang="en-US" sz="1800" b="0" i="0" u="none" strike="noStrike" cap="none" dirty="0" err="1">
                <a:solidFill>
                  <a:schemeClr val="lt1"/>
                </a:solidFill>
                <a:latin typeface="Trebuchet MS"/>
                <a:ea typeface="Trebuchet MS"/>
                <a:cs typeface="Trebuchet MS"/>
                <a:sym typeface="Trebuchet MS"/>
              </a:rPr>
              <a:t>virilization</a:t>
            </a:r>
            <a:r>
              <a:rPr lang="en-US" sz="1800" b="0" i="0" u="none" strike="noStrike" cap="none" dirty="0">
                <a:solidFill>
                  <a:schemeClr val="lt1"/>
                </a:solidFill>
                <a:latin typeface="Trebuchet MS"/>
                <a:ea typeface="Trebuchet MS"/>
                <a:cs typeface="Trebuchet MS"/>
                <a:sym typeface="Trebuchet MS"/>
              </a:rPr>
              <a:t>. (Gender identity and sexual orientation are not the same but thought to arise from similar neurodevelopmental origins) </a:t>
            </a:r>
            <a:endParaRPr sz="1200" b="0" i="0" u="none" strike="noStrike" cap="none" dirty="0">
              <a:solidFill>
                <a:srgbClr val="000000"/>
              </a:solidFill>
              <a:latin typeface="Arial"/>
              <a:ea typeface="Arial"/>
              <a:cs typeface="Arial"/>
              <a:sym typeface="Arial"/>
            </a:endParaRPr>
          </a:p>
          <a:p>
            <a:pPr marL="0" marR="0" lvl="0" indent="0" algn="l" rtl="0">
              <a:lnSpc>
                <a:spcPct val="100000"/>
              </a:lnSpc>
              <a:spcBef>
                <a:spcPts val="600"/>
              </a:spcBef>
              <a:spcAft>
                <a:spcPts val="0"/>
              </a:spcAft>
              <a:buClr>
                <a:schemeClr val="lt1"/>
              </a:buClr>
              <a:buSzPts val="2200"/>
              <a:buFont typeface="Arial"/>
              <a:buNone/>
            </a:pPr>
            <a:endParaRPr sz="2000" b="0" i="0" u="none" strike="noStrike" cap="none" dirty="0">
              <a:solidFill>
                <a:schemeClr val="lt1"/>
              </a:solidFill>
              <a:latin typeface="Arial"/>
              <a:ea typeface="Arial"/>
              <a:cs typeface="Arial"/>
              <a:sym typeface="Arial"/>
            </a:endParaRPr>
          </a:p>
          <a:p>
            <a:pPr marL="342900" marR="0" lvl="0" indent="-342900" algn="l" rtl="0">
              <a:lnSpc>
                <a:spcPct val="100000"/>
              </a:lnSpc>
              <a:spcBef>
                <a:spcPts val="0"/>
              </a:spcBef>
              <a:spcAft>
                <a:spcPts val="0"/>
              </a:spcAft>
              <a:buClr>
                <a:srgbClr val="2CBDD9"/>
              </a:buClr>
              <a:buSzPts val="2000"/>
              <a:buFont typeface="Trebuchet MS"/>
              <a:buNone/>
            </a:pPr>
            <a:endParaRPr sz="1800" b="0" i="0" u="none" strike="noStrike" cap="none" dirty="0">
              <a:solidFill>
                <a:schemeClr val="lt1"/>
              </a:solidFill>
              <a:latin typeface="Trebuchet MS"/>
              <a:ea typeface="Trebuchet MS"/>
              <a:cs typeface="Trebuchet MS"/>
              <a:sym typeface="Trebuchet MS"/>
            </a:endParaRPr>
          </a:p>
          <a:p>
            <a:pPr marL="342900" marR="0" lvl="0" indent="-342900" algn="l" rtl="0">
              <a:lnSpc>
                <a:spcPct val="100000"/>
              </a:lnSpc>
              <a:spcBef>
                <a:spcPts val="600"/>
              </a:spcBef>
              <a:spcAft>
                <a:spcPts val="0"/>
              </a:spcAft>
              <a:buClr>
                <a:srgbClr val="2CBDD9"/>
              </a:buClr>
              <a:buSzPts val="2000"/>
              <a:buFont typeface="Trebuchet MS"/>
              <a:buChar char="&gt;"/>
            </a:pPr>
            <a:r>
              <a:rPr lang="en-US" sz="1800" b="0" i="0" u="none" strike="noStrike" cap="none" dirty="0">
                <a:solidFill>
                  <a:schemeClr val="lt1"/>
                </a:solidFill>
                <a:latin typeface="Trebuchet MS"/>
                <a:ea typeface="Trebuchet MS"/>
                <a:cs typeface="Trebuchet MS"/>
                <a:sym typeface="Trebuchet MS"/>
              </a:rPr>
              <a:t>5.2% identify with a male gender identity</a:t>
            </a:r>
            <a:endParaRPr sz="1200" b="0" i="0" u="none" strike="noStrike" cap="none" dirty="0">
              <a:solidFill>
                <a:srgbClr val="000000"/>
              </a:solidFill>
              <a:latin typeface="Arial"/>
              <a:ea typeface="Arial"/>
              <a:cs typeface="Arial"/>
              <a:sym typeface="Arial"/>
            </a:endParaRPr>
          </a:p>
          <a:p>
            <a:pPr marL="0" marR="0" lvl="0" indent="0" algn="l" rtl="0">
              <a:lnSpc>
                <a:spcPct val="100000"/>
              </a:lnSpc>
              <a:spcBef>
                <a:spcPts val="600"/>
              </a:spcBef>
              <a:spcAft>
                <a:spcPts val="0"/>
              </a:spcAft>
              <a:buClr>
                <a:srgbClr val="2CBDD9"/>
              </a:buClr>
              <a:buSzPts val="2000"/>
              <a:buFont typeface="Arial"/>
              <a:buNone/>
            </a:pPr>
            <a:endParaRPr sz="1800" b="0" i="0" u="none" strike="noStrike" cap="none" dirty="0">
              <a:solidFill>
                <a:schemeClr val="lt1"/>
              </a:solidFill>
              <a:latin typeface="Trebuchet MS"/>
              <a:ea typeface="Trebuchet MS"/>
              <a:cs typeface="Trebuchet MS"/>
              <a:sym typeface="Trebuchet MS"/>
            </a:endParaRPr>
          </a:p>
          <a:p>
            <a:pPr marL="342900" marR="0" lvl="0" indent="-342900" algn="l" rtl="0">
              <a:lnSpc>
                <a:spcPct val="100000"/>
              </a:lnSpc>
              <a:spcBef>
                <a:spcPts val="600"/>
              </a:spcBef>
              <a:spcAft>
                <a:spcPts val="0"/>
              </a:spcAft>
              <a:buClr>
                <a:srgbClr val="2CBDD9"/>
              </a:buClr>
              <a:buSzPts val="2000"/>
              <a:buFont typeface="Trebuchet MS"/>
              <a:buNone/>
            </a:pPr>
            <a:endParaRPr sz="1800" b="0" i="0" u="none" strike="noStrike" cap="none" dirty="0">
              <a:solidFill>
                <a:schemeClr val="lt1"/>
              </a:solidFill>
              <a:latin typeface="Trebuchet MS"/>
              <a:ea typeface="Trebuchet MS"/>
              <a:cs typeface="Trebuchet MS"/>
              <a:sym typeface="Trebuchet MS"/>
            </a:endParaRPr>
          </a:p>
          <a:p>
            <a:pPr marL="342900" marR="0" lvl="0" indent="-342900" algn="l" rtl="0">
              <a:lnSpc>
                <a:spcPct val="100000"/>
              </a:lnSpc>
              <a:spcBef>
                <a:spcPts val="600"/>
              </a:spcBef>
              <a:spcAft>
                <a:spcPts val="0"/>
              </a:spcAft>
              <a:buClr>
                <a:srgbClr val="2CBDD9"/>
              </a:buClr>
              <a:buSzPts val="2000"/>
              <a:buFont typeface="Trebuchet MS"/>
              <a:buChar char="&gt;"/>
            </a:pPr>
            <a:r>
              <a:rPr lang="en-US" sz="1800" b="0" i="0" u="none" strike="noStrike" cap="none" dirty="0">
                <a:solidFill>
                  <a:schemeClr val="lt1"/>
                </a:solidFill>
                <a:latin typeface="Trebuchet MS"/>
                <a:ea typeface="Trebuchet MS"/>
                <a:cs typeface="Trebuchet MS"/>
                <a:sym typeface="Trebuchet MS"/>
              </a:rPr>
              <a:t>According to </a:t>
            </a:r>
            <a:r>
              <a:rPr lang="en-US" sz="1800" b="0" i="0" u="none" strike="noStrike" cap="none" dirty="0" smtClean="0">
                <a:solidFill>
                  <a:schemeClr val="lt1"/>
                </a:solidFill>
                <a:latin typeface="Trebuchet MS"/>
                <a:ea typeface="Trebuchet MS"/>
                <a:cs typeface="Trebuchet MS"/>
                <a:sym typeface="Trebuchet MS"/>
              </a:rPr>
              <a:t>older research </a:t>
            </a:r>
            <a:r>
              <a:rPr lang="en-US" sz="1800" b="0" i="0" u="none" strike="noStrike" cap="none" dirty="0">
                <a:solidFill>
                  <a:schemeClr val="lt1"/>
                </a:solidFill>
                <a:latin typeface="Trebuchet MS"/>
                <a:ea typeface="Trebuchet MS"/>
                <a:cs typeface="Trebuchet MS"/>
                <a:sym typeface="Trebuchet MS"/>
              </a:rPr>
              <a:t>data 1/500 to 1/30000 (depending the definition of the study) of the general population of people assigned female at birth have sufficient gender dysphoria as to seek out medical treatment. According to recent surveys, this number is as high as 1/300</a:t>
            </a:r>
            <a:endParaRPr sz="1200" b="0" i="0" u="none" strike="noStrike" cap="none" dirty="0">
              <a:solidFill>
                <a:srgbClr val="000000"/>
              </a:solidFill>
              <a:latin typeface="Arial"/>
              <a:ea typeface="Arial"/>
              <a:cs typeface="Arial"/>
              <a:sym typeface="Arial"/>
            </a:endParaRPr>
          </a:p>
        </p:txBody>
      </p:sp>
      <p:sp>
        <p:nvSpPr>
          <p:cNvPr id="254" name="Google Shape;254;p13"/>
          <p:cNvSpPr/>
          <p:nvPr/>
        </p:nvSpPr>
        <p:spPr>
          <a:xfrm>
            <a:off x="0" y="163250"/>
            <a:ext cx="9144000" cy="7164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1175"/>
              <a:buFont typeface="Quattrocento Sans"/>
              <a:buNone/>
            </a:pPr>
            <a:r>
              <a:rPr lang="en-US" sz="3600" b="0" i="0" u="none" strike="noStrike" cap="none" dirty="0">
                <a:solidFill>
                  <a:srgbClr val="FFFFFF"/>
                </a:solidFill>
                <a:latin typeface="Quattrocento Sans"/>
                <a:ea typeface="Quattrocento Sans"/>
                <a:cs typeface="Quattrocento Sans"/>
                <a:sym typeface="Quattrocento Sans"/>
              </a:rPr>
              <a:t>Why Do People Have Gender Dysphoria?</a:t>
            </a:r>
            <a:endParaRPr sz="3600" b="0" i="0" u="none" strike="noStrike" cap="none" dirty="0">
              <a:solidFill>
                <a:srgbClr val="000000"/>
              </a:solidFill>
              <a:latin typeface="Arial"/>
              <a:ea typeface="Arial"/>
              <a:cs typeface="Arial"/>
              <a:sym typeface="Arial"/>
            </a:endParaRPr>
          </a:p>
        </p:txBody>
      </p:sp>
      <p:sp>
        <p:nvSpPr>
          <p:cNvPr id="255" name="Google Shape;255;p13"/>
          <p:cNvSpPr/>
          <p:nvPr/>
        </p:nvSpPr>
        <p:spPr>
          <a:xfrm>
            <a:off x="457200" y="2577975"/>
            <a:ext cx="8229600" cy="461700"/>
          </a:xfrm>
          <a:prstGeom prst="rect">
            <a:avLst/>
          </a:prstGeom>
          <a:noFill/>
          <a:ln>
            <a:noFill/>
          </a:ln>
        </p:spPr>
        <p:txBody>
          <a:bodyPr spcFirstLastPara="1" wrap="square" lIns="91425" tIns="45700" rIns="91425" bIns="45700" anchor="t" anchorCtr="0">
            <a:noAutofit/>
          </a:bodyPr>
          <a:lstStyle/>
          <a:p>
            <a:pPr marL="914400" marR="0" lvl="2" indent="0" algn="r" rtl="0">
              <a:lnSpc>
                <a:spcPct val="100000"/>
              </a:lnSpc>
              <a:spcBef>
                <a:spcPts val="0"/>
              </a:spcBef>
              <a:spcAft>
                <a:spcPts val="0"/>
              </a:spcAft>
              <a:buClr>
                <a:schemeClr val="lt1"/>
              </a:buClr>
              <a:buSzPts val="300"/>
              <a:buFont typeface="Arial"/>
              <a:buNone/>
            </a:pPr>
            <a:r>
              <a:rPr lang="en-US" sz="1200" b="0" i="1" u="none" strike="noStrike" cap="none">
                <a:solidFill>
                  <a:schemeClr val="lt1"/>
                </a:solidFill>
                <a:latin typeface="Arial"/>
                <a:ea typeface="Arial"/>
                <a:cs typeface="Arial"/>
                <a:sym typeface="Arial"/>
              </a:rPr>
              <a:t>(Sexual Orientation in Women with Classical or Non-classical Congenital Adrenal Hyperplasia as a Function of Degree of Prenatal Androgen Excess, Archives of sexual behavior, 2008)</a:t>
            </a:r>
            <a:endParaRPr sz="1400" b="0" i="0" u="none" strike="noStrike" cap="none">
              <a:solidFill>
                <a:srgbClr val="000000"/>
              </a:solidFill>
              <a:latin typeface="Arial"/>
              <a:ea typeface="Arial"/>
              <a:cs typeface="Arial"/>
              <a:sym typeface="Arial"/>
            </a:endParaRPr>
          </a:p>
        </p:txBody>
      </p:sp>
      <p:sp>
        <p:nvSpPr>
          <p:cNvPr id="256" name="Google Shape;256;p13"/>
          <p:cNvSpPr/>
          <p:nvPr/>
        </p:nvSpPr>
        <p:spPr>
          <a:xfrm>
            <a:off x="457200" y="3542275"/>
            <a:ext cx="8229600" cy="540000"/>
          </a:xfrm>
          <a:prstGeom prst="rect">
            <a:avLst/>
          </a:prstGeom>
          <a:noFill/>
          <a:ln>
            <a:noFill/>
          </a:ln>
        </p:spPr>
        <p:txBody>
          <a:bodyPr spcFirstLastPara="1" wrap="square" lIns="91425" tIns="45700" rIns="91425" bIns="45700" anchor="t" anchorCtr="0">
            <a:noAutofit/>
          </a:bodyPr>
          <a:lstStyle/>
          <a:p>
            <a:pPr marL="914400" marR="0" lvl="0" indent="0" algn="r" rtl="0">
              <a:lnSpc>
                <a:spcPct val="100000"/>
              </a:lnSpc>
              <a:spcBef>
                <a:spcPts val="0"/>
              </a:spcBef>
              <a:spcAft>
                <a:spcPts val="0"/>
              </a:spcAft>
              <a:buClr>
                <a:schemeClr val="lt1"/>
              </a:buClr>
              <a:buSzPts val="350"/>
              <a:buFont typeface="Arial"/>
              <a:buNone/>
            </a:pPr>
            <a:r>
              <a:rPr lang="en-US" sz="1200" b="0" i="1" u="none" strike="noStrike" cap="none" dirty="0">
                <a:solidFill>
                  <a:schemeClr val="lt1"/>
                </a:solidFill>
                <a:latin typeface="Arial"/>
                <a:ea typeface="Arial"/>
                <a:cs typeface="Arial"/>
                <a:sym typeface="Arial"/>
              </a:rPr>
              <a:t>(Gender dysphoria and gender change in chromosomal females with congenital adrenal </a:t>
            </a:r>
            <a:r>
              <a:rPr lang="en-US" sz="1200" b="0" i="1" u="none" strike="noStrike" cap="none" dirty="0" err="1">
                <a:solidFill>
                  <a:schemeClr val="lt1"/>
                </a:solidFill>
                <a:latin typeface="Arial"/>
                <a:ea typeface="Arial"/>
                <a:cs typeface="Arial"/>
                <a:sym typeface="Arial"/>
              </a:rPr>
              <a:t>hyperplasia.Arch</a:t>
            </a:r>
            <a:r>
              <a:rPr lang="en-US" sz="1200" b="0" i="1" u="none" strike="noStrike" cap="none" dirty="0">
                <a:solidFill>
                  <a:schemeClr val="lt1"/>
                </a:solidFill>
                <a:latin typeface="Arial"/>
                <a:ea typeface="Arial"/>
                <a:cs typeface="Arial"/>
                <a:sym typeface="Arial"/>
              </a:rPr>
              <a:t> Sex </a:t>
            </a:r>
            <a:r>
              <a:rPr lang="en-US" sz="1200" b="0" i="1" u="none" strike="noStrike" cap="none" dirty="0" err="1">
                <a:solidFill>
                  <a:schemeClr val="lt1"/>
                </a:solidFill>
                <a:latin typeface="Arial"/>
                <a:ea typeface="Arial"/>
                <a:cs typeface="Arial"/>
                <a:sym typeface="Arial"/>
              </a:rPr>
              <a:t>Behav</a:t>
            </a:r>
            <a:r>
              <a:rPr lang="en-US" sz="1200" b="0" i="1" u="none" strike="noStrike" cap="none" dirty="0">
                <a:solidFill>
                  <a:schemeClr val="lt1"/>
                </a:solidFill>
                <a:latin typeface="Arial"/>
                <a:ea typeface="Arial"/>
                <a:cs typeface="Arial"/>
                <a:sym typeface="Arial"/>
              </a:rPr>
              <a:t>. 2005)</a:t>
            </a:r>
            <a:endParaRPr sz="1200" b="0" i="0" u="none" strike="noStrike" cap="none" dirty="0">
              <a:solidFill>
                <a:srgbClr val="0000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14"/>
          <p:cNvSpPr txBox="1"/>
          <p:nvPr/>
        </p:nvSpPr>
        <p:spPr>
          <a:xfrm>
            <a:off x="0" y="163250"/>
            <a:ext cx="9144000" cy="5841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1175"/>
              <a:buFont typeface="Arial"/>
              <a:buNone/>
            </a:pPr>
            <a:r>
              <a:rPr lang="en-US" sz="3600" i="0" u="none" strike="noStrike" cap="none" dirty="0">
                <a:solidFill>
                  <a:schemeClr val="lt1"/>
                </a:solidFill>
                <a:latin typeface="Quattrocento Sans"/>
                <a:ea typeface="Quattrocento Sans"/>
                <a:cs typeface="Quattrocento Sans"/>
                <a:sym typeface="Quattrocento Sans"/>
              </a:rPr>
              <a:t>Why Do People Have Gender Dysphoria?</a:t>
            </a:r>
            <a:endParaRPr sz="3600" i="0" u="none" strike="noStrike" cap="none" dirty="0">
              <a:solidFill>
                <a:srgbClr val="000000"/>
              </a:solidFill>
              <a:latin typeface="Quattrocento Sans"/>
              <a:ea typeface="Quattrocento Sans"/>
              <a:cs typeface="Quattrocento Sans"/>
              <a:sym typeface="Quattrocento Sans"/>
            </a:endParaRPr>
          </a:p>
        </p:txBody>
      </p:sp>
      <p:sp>
        <p:nvSpPr>
          <p:cNvPr id="262" name="Google Shape;262;p14"/>
          <p:cNvSpPr txBox="1"/>
          <p:nvPr/>
        </p:nvSpPr>
        <p:spPr>
          <a:xfrm>
            <a:off x="457200" y="1271575"/>
            <a:ext cx="8229600" cy="4828800"/>
          </a:xfrm>
          <a:prstGeom prst="rect">
            <a:avLst/>
          </a:prstGeom>
          <a:noFill/>
          <a:ln>
            <a:noFill/>
          </a:ln>
        </p:spPr>
        <p:txBody>
          <a:bodyPr spcFirstLastPara="1" wrap="square" lIns="91425" tIns="45700" rIns="91425" bIns="45700" anchor="t" anchorCtr="0">
            <a:noAutofit/>
          </a:bodyPr>
          <a:lstStyle/>
          <a:p>
            <a:pPr marL="342900" marR="0" lvl="0" indent="-304800" algn="l" rtl="0">
              <a:lnSpc>
                <a:spcPct val="100000"/>
              </a:lnSpc>
              <a:spcBef>
                <a:spcPts val="0"/>
              </a:spcBef>
              <a:spcAft>
                <a:spcPts val="0"/>
              </a:spcAft>
              <a:buClr>
                <a:srgbClr val="2CBDD9"/>
              </a:buClr>
              <a:buSzPts val="1400"/>
              <a:buFont typeface="Trebuchet MS"/>
              <a:buChar char="&gt;"/>
            </a:pPr>
            <a:r>
              <a:rPr lang="en-US" b="0" i="0" u="none" strike="noStrike" cap="none" dirty="0">
                <a:solidFill>
                  <a:schemeClr val="lt1"/>
                </a:solidFill>
                <a:latin typeface="Trebuchet MS"/>
                <a:ea typeface="Trebuchet MS"/>
                <a:cs typeface="Trebuchet MS"/>
                <a:sym typeface="Trebuchet MS"/>
              </a:rPr>
              <a:t>Prenatal exposure to DES has been documented to cause gender dysphoria and homosexual behavior (as well as </a:t>
            </a:r>
            <a:r>
              <a:rPr lang="en-US" b="0" i="0" u="none" strike="noStrike" cap="none" dirty="0" err="1">
                <a:solidFill>
                  <a:schemeClr val="lt1"/>
                </a:solidFill>
                <a:latin typeface="Trebuchet MS"/>
                <a:ea typeface="Trebuchet MS"/>
                <a:cs typeface="Trebuchet MS"/>
                <a:sym typeface="Trebuchet MS"/>
              </a:rPr>
              <a:t>hypogonadism</a:t>
            </a:r>
            <a:r>
              <a:rPr lang="en-US" b="0" i="0" u="none" strike="noStrike" cap="none" dirty="0">
                <a:solidFill>
                  <a:schemeClr val="lt1"/>
                </a:solidFill>
                <a:latin typeface="Trebuchet MS"/>
                <a:ea typeface="Trebuchet MS"/>
                <a:cs typeface="Trebuchet MS"/>
                <a:sym typeface="Trebuchet MS"/>
              </a:rPr>
              <a:t> and cryptorchidism in male fetuses)</a:t>
            </a:r>
            <a:endParaRPr b="0" i="0" u="none" strike="noStrike" cap="none" dirty="0">
              <a:solidFill>
                <a:srgbClr val="000000"/>
              </a:solidFill>
              <a:latin typeface="Arial"/>
              <a:ea typeface="Arial"/>
              <a:cs typeface="Arial"/>
              <a:sym typeface="Arial"/>
            </a:endParaRPr>
          </a:p>
          <a:p>
            <a:pPr marL="342900" marR="0" lvl="0" indent="-342900" algn="l" rtl="0">
              <a:lnSpc>
                <a:spcPct val="100000"/>
              </a:lnSpc>
              <a:spcBef>
                <a:spcPts val="600"/>
              </a:spcBef>
              <a:spcAft>
                <a:spcPts val="0"/>
              </a:spcAft>
              <a:buClr>
                <a:srgbClr val="2CBDD9"/>
              </a:buClr>
              <a:buSzPts val="2000"/>
              <a:buFont typeface="Trebuchet MS"/>
              <a:buNone/>
            </a:pPr>
            <a:endParaRPr b="0" i="0" u="none" strike="noStrike" cap="none" dirty="0">
              <a:solidFill>
                <a:schemeClr val="lt1"/>
              </a:solidFill>
              <a:latin typeface="Trebuchet MS"/>
              <a:ea typeface="Trebuchet MS"/>
              <a:cs typeface="Trebuchet MS"/>
              <a:sym typeface="Trebuchet MS"/>
            </a:endParaRPr>
          </a:p>
          <a:p>
            <a:pPr marL="342900" marR="0" lvl="0" indent="-304800" algn="l" rtl="0">
              <a:lnSpc>
                <a:spcPct val="100000"/>
              </a:lnSpc>
              <a:spcBef>
                <a:spcPts val="600"/>
              </a:spcBef>
              <a:spcAft>
                <a:spcPts val="0"/>
              </a:spcAft>
              <a:buClr>
                <a:srgbClr val="2CBDD9"/>
              </a:buClr>
              <a:buSzPts val="1400"/>
              <a:buFont typeface="Trebuchet MS"/>
              <a:buChar char="&gt;"/>
            </a:pPr>
            <a:r>
              <a:rPr lang="en-US" b="0" i="0" u="none" strike="noStrike" cap="none" dirty="0">
                <a:solidFill>
                  <a:schemeClr val="lt1"/>
                </a:solidFill>
                <a:latin typeface="Trebuchet MS"/>
                <a:ea typeface="Trebuchet MS"/>
                <a:cs typeface="Trebuchet MS"/>
                <a:sym typeface="Trebuchet MS"/>
              </a:rPr>
              <a:t>"Male </a:t>
            </a:r>
            <a:r>
              <a:rPr lang="en-US" b="0" i="0" u="none" strike="noStrike" cap="none" dirty="0" err="1">
                <a:solidFill>
                  <a:schemeClr val="lt1"/>
                </a:solidFill>
                <a:latin typeface="Trebuchet MS"/>
                <a:ea typeface="Trebuchet MS"/>
                <a:cs typeface="Trebuchet MS"/>
                <a:sym typeface="Trebuchet MS"/>
              </a:rPr>
              <a:t>Pseudohermaphrodism</a:t>
            </a:r>
            <a:r>
              <a:rPr lang="en-US" b="0" i="0" u="none" strike="noStrike" cap="none" dirty="0">
                <a:solidFill>
                  <a:schemeClr val="lt1"/>
                </a:solidFill>
                <a:latin typeface="Trebuchet MS"/>
                <a:ea typeface="Trebuchet MS"/>
                <a:cs typeface="Trebuchet MS"/>
                <a:sym typeface="Trebuchet MS"/>
              </a:rPr>
              <a:t>” — Report of a Case, with Observations on Pathogenesis (1954) (One of the earliest reports on DES)</a:t>
            </a:r>
            <a:endParaRPr b="0" i="0" u="none" strike="noStrike" cap="none" dirty="0">
              <a:solidFill>
                <a:srgbClr val="000000"/>
              </a:solidFill>
              <a:latin typeface="Arial"/>
              <a:ea typeface="Arial"/>
              <a:cs typeface="Arial"/>
              <a:sym typeface="Arial"/>
            </a:endParaRPr>
          </a:p>
          <a:p>
            <a:pPr marL="342900" marR="0" lvl="0" indent="-342900" algn="l" rtl="0">
              <a:lnSpc>
                <a:spcPct val="100000"/>
              </a:lnSpc>
              <a:spcBef>
                <a:spcPts val="600"/>
              </a:spcBef>
              <a:spcAft>
                <a:spcPts val="0"/>
              </a:spcAft>
              <a:buClr>
                <a:srgbClr val="2CBDD9"/>
              </a:buClr>
              <a:buSzPts val="2000"/>
              <a:buFont typeface="Trebuchet MS"/>
              <a:buNone/>
            </a:pPr>
            <a:endParaRPr b="0" i="0" u="none" strike="noStrike" cap="none" dirty="0">
              <a:solidFill>
                <a:schemeClr val="lt1"/>
              </a:solidFill>
              <a:latin typeface="Trebuchet MS"/>
              <a:ea typeface="Trebuchet MS"/>
              <a:cs typeface="Trebuchet MS"/>
              <a:sym typeface="Trebuchet MS"/>
            </a:endParaRPr>
          </a:p>
          <a:p>
            <a:pPr marL="342900" marR="0" lvl="0" indent="-304800" algn="l" rtl="0">
              <a:lnSpc>
                <a:spcPct val="100000"/>
              </a:lnSpc>
              <a:spcBef>
                <a:spcPts val="600"/>
              </a:spcBef>
              <a:spcAft>
                <a:spcPts val="0"/>
              </a:spcAft>
              <a:buClr>
                <a:srgbClr val="2CBDD9"/>
              </a:buClr>
              <a:buSzPts val="1400"/>
              <a:buFont typeface="Trebuchet MS"/>
              <a:buChar char="&gt;"/>
            </a:pPr>
            <a:r>
              <a:rPr lang="en-US" b="0" i="0" u="none" strike="noStrike" cap="none" dirty="0">
                <a:solidFill>
                  <a:schemeClr val="lt1"/>
                </a:solidFill>
                <a:latin typeface="Trebuchet MS"/>
                <a:ea typeface="Trebuchet MS"/>
                <a:cs typeface="Trebuchet MS"/>
                <a:sym typeface="Trebuchet MS"/>
              </a:rPr>
              <a:t>Prenatal exposure to female hormones. Effect on psychosexual development in boys". </a:t>
            </a:r>
            <a:r>
              <a:rPr lang="en-US" b="0" i="1" u="none" strike="noStrike" cap="none" dirty="0">
                <a:solidFill>
                  <a:schemeClr val="lt1"/>
                </a:solidFill>
                <a:latin typeface="Trebuchet MS"/>
                <a:ea typeface="Trebuchet MS"/>
                <a:cs typeface="Trebuchet MS"/>
                <a:sym typeface="Trebuchet MS"/>
              </a:rPr>
              <a:t>Archives of General Psychiatry</a:t>
            </a:r>
            <a:endParaRPr b="0" i="0" u="none" strike="noStrike" cap="none" dirty="0">
              <a:solidFill>
                <a:srgbClr val="000000"/>
              </a:solidFill>
              <a:latin typeface="Arial"/>
              <a:ea typeface="Arial"/>
              <a:cs typeface="Arial"/>
              <a:sym typeface="Arial"/>
            </a:endParaRPr>
          </a:p>
          <a:p>
            <a:pPr marL="342900" marR="0" lvl="0" indent="-342900" algn="l" rtl="0">
              <a:lnSpc>
                <a:spcPct val="100000"/>
              </a:lnSpc>
              <a:spcBef>
                <a:spcPts val="600"/>
              </a:spcBef>
              <a:spcAft>
                <a:spcPts val="0"/>
              </a:spcAft>
              <a:buClr>
                <a:srgbClr val="2CBDD9"/>
              </a:buClr>
              <a:buSzPts val="2000"/>
              <a:buFont typeface="Trebuchet MS"/>
              <a:buNone/>
            </a:pPr>
            <a:endParaRPr b="0" i="1" u="none" strike="noStrike" cap="none" dirty="0">
              <a:solidFill>
                <a:schemeClr val="lt1"/>
              </a:solidFill>
              <a:latin typeface="Trebuchet MS"/>
              <a:ea typeface="Trebuchet MS"/>
              <a:cs typeface="Trebuchet MS"/>
              <a:sym typeface="Trebuchet MS"/>
            </a:endParaRPr>
          </a:p>
          <a:p>
            <a:pPr marL="342900" marR="0" lvl="0" indent="-304800" algn="l" rtl="0">
              <a:lnSpc>
                <a:spcPct val="100000"/>
              </a:lnSpc>
              <a:spcBef>
                <a:spcPts val="600"/>
              </a:spcBef>
              <a:spcAft>
                <a:spcPts val="0"/>
              </a:spcAft>
              <a:buClr>
                <a:srgbClr val="2CBDD9"/>
              </a:buClr>
              <a:buSzPts val="1400"/>
              <a:buFont typeface="Trebuchet MS"/>
              <a:buChar char="&gt;"/>
            </a:pPr>
            <a:r>
              <a:rPr lang="en-US" b="0" i="1" u="none" strike="noStrike" cap="none" dirty="0">
                <a:solidFill>
                  <a:schemeClr val="accent2">
                    <a:lumMod val="60000"/>
                    <a:lumOff val="40000"/>
                  </a:schemeClr>
                </a:solidFill>
                <a:latin typeface="Trebuchet MS"/>
                <a:ea typeface="Trebuchet MS"/>
                <a:cs typeface="Trebuchet MS"/>
                <a:sym typeface="Trebuchet MS"/>
              </a:rPr>
              <a:t>I personally have two patients that are siblings, both exposed to DES (separated in infancy, did not communicate for 5 decades) met each other post transitioning as adults. Started life as brothers, then separated to be reunited again in adulthood now as sisters. </a:t>
            </a:r>
            <a:r>
              <a:rPr lang="en-US" dirty="0">
                <a:solidFill>
                  <a:schemeClr val="lt1"/>
                </a:solidFill>
                <a:latin typeface="Trebuchet MS"/>
                <a:ea typeface="Trebuchet MS"/>
                <a:cs typeface="Trebuchet MS"/>
                <a:sym typeface="Trebuchet MS"/>
              </a:rPr>
              <a:t>Prenatal exposure to DES has been documented to cause gender dysphoria and homosexual behavior (as well as </a:t>
            </a:r>
            <a:r>
              <a:rPr lang="en-US" dirty="0" err="1">
                <a:solidFill>
                  <a:schemeClr val="lt1"/>
                </a:solidFill>
                <a:latin typeface="Trebuchet MS"/>
                <a:ea typeface="Trebuchet MS"/>
                <a:cs typeface="Trebuchet MS"/>
                <a:sym typeface="Trebuchet MS"/>
              </a:rPr>
              <a:t>hypogonadism</a:t>
            </a:r>
            <a:r>
              <a:rPr lang="en-US" dirty="0">
                <a:solidFill>
                  <a:schemeClr val="lt1"/>
                </a:solidFill>
                <a:latin typeface="Trebuchet MS"/>
                <a:ea typeface="Trebuchet MS"/>
                <a:cs typeface="Trebuchet MS"/>
                <a:sym typeface="Trebuchet MS"/>
              </a:rPr>
              <a:t> and cryptorchidism in male fetuses)</a:t>
            </a:r>
            <a:endParaRPr dirty="0">
              <a:solidFill>
                <a:schemeClr val="lt1"/>
              </a:solidFill>
              <a:latin typeface="Trebuchet MS"/>
              <a:ea typeface="Trebuchet MS"/>
              <a:cs typeface="Trebuchet MS"/>
              <a:sym typeface="Trebuchet MS"/>
            </a:endParaRPr>
          </a:p>
          <a:p>
            <a:pPr marL="457200" marR="0" lvl="0" indent="0" algn="l" rtl="0">
              <a:lnSpc>
                <a:spcPct val="100000"/>
              </a:lnSpc>
              <a:spcBef>
                <a:spcPts val="600"/>
              </a:spcBef>
              <a:spcAft>
                <a:spcPts val="0"/>
              </a:spcAft>
              <a:buNone/>
            </a:pPr>
            <a:endParaRPr dirty="0">
              <a:solidFill>
                <a:schemeClr val="lt1"/>
              </a:solidFill>
              <a:latin typeface="Trebuchet MS"/>
              <a:ea typeface="Trebuchet MS"/>
              <a:cs typeface="Trebuchet MS"/>
              <a:sym typeface="Trebuchet MS"/>
            </a:endParaRPr>
          </a:p>
          <a:p>
            <a:pPr marL="342900" marR="0" lvl="0" indent="-304800" algn="l" rtl="0">
              <a:lnSpc>
                <a:spcPct val="100000"/>
              </a:lnSpc>
              <a:spcBef>
                <a:spcPts val="600"/>
              </a:spcBef>
              <a:spcAft>
                <a:spcPts val="0"/>
              </a:spcAft>
              <a:buClr>
                <a:srgbClr val="00FFFF"/>
              </a:buClr>
              <a:buSzPts val="1400"/>
              <a:buFont typeface="Trebuchet MS"/>
              <a:buChar char="&gt;"/>
            </a:pPr>
            <a:r>
              <a:rPr lang="en-US" dirty="0">
                <a:solidFill>
                  <a:schemeClr val="lt1"/>
                </a:solidFill>
                <a:latin typeface="Trebuchet MS"/>
                <a:ea typeface="Trebuchet MS"/>
                <a:cs typeface="Trebuchet MS"/>
                <a:sym typeface="Trebuchet MS"/>
              </a:rPr>
              <a:t>Oral DES has between 2-4 times the potency of 17b-estradiol, is resistant to liver </a:t>
            </a:r>
            <a:r>
              <a:rPr lang="en-US" dirty="0" err="1">
                <a:solidFill>
                  <a:schemeClr val="lt1"/>
                </a:solidFill>
                <a:latin typeface="Trebuchet MS"/>
                <a:ea typeface="Trebuchet MS"/>
                <a:cs typeface="Trebuchet MS"/>
                <a:sym typeface="Trebuchet MS"/>
              </a:rPr>
              <a:t>degredation</a:t>
            </a:r>
            <a:r>
              <a:rPr lang="en-US" dirty="0">
                <a:solidFill>
                  <a:schemeClr val="lt1"/>
                </a:solidFill>
                <a:latin typeface="Trebuchet MS"/>
                <a:ea typeface="Trebuchet MS"/>
                <a:cs typeface="Trebuchet MS"/>
                <a:sym typeface="Trebuchet MS"/>
              </a:rPr>
              <a:t>, and was given at wildly varying doses from 5-125mg orally per day to pregnant women. Depending on how you view it, estrogen exposure throughout pregnancy could be seen as 4 to 600 times the normal physiologic amount depending on dose level and the trimester. </a:t>
            </a:r>
            <a:endParaRPr dirty="0">
              <a:solidFill>
                <a:schemeClr val="lt1"/>
              </a:solidFill>
              <a:latin typeface="Trebuchet MS"/>
              <a:ea typeface="Trebuchet MS"/>
              <a:cs typeface="Trebuchet MS"/>
              <a:sym typeface="Trebuchet MS"/>
            </a:endParaRPr>
          </a:p>
          <a:p>
            <a:pPr marL="0" marR="0" lvl="0" indent="0" algn="l" rtl="0">
              <a:lnSpc>
                <a:spcPct val="100000"/>
              </a:lnSpc>
              <a:spcBef>
                <a:spcPts val="600"/>
              </a:spcBef>
              <a:spcAft>
                <a:spcPts val="0"/>
              </a:spcAft>
              <a:buClr>
                <a:srgbClr val="2CBDD9"/>
              </a:buClr>
              <a:buSzPts val="2000"/>
              <a:buFont typeface="Trebuchet MS"/>
              <a:buNone/>
            </a:pPr>
            <a:endParaRPr b="0" i="0" u="none" strike="noStrike" cap="none" dirty="0">
              <a:solidFill>
                <a:schemeClr val="lt1"/>
              </a:solidFill>
              <a:latin typeface="Trebuchet MS"/>
              <a:ea typeface="Trebuchet MS"/>
              <a:cs typeface="Trebuchet MS"/>
              <a:sym typeface="Trebuchet MS"/>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g62b87874d9_0_0"/>
          <p:cNvSpPr txBox="1"/>
          <p:nvPr/>
        </p:nvSpPr>
        <p:spPr>
          <a:xfrm>
            <a:off x="0" y="163250"/>
            <a:ext cx="9144000" cy="7245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1175"/>
              <a:buFont typeface="Arial"/>
              <a:buNone/>
            </a:pPr>
            <a:r>
              <a:rPr lang="en-US" sz="3600" i="0" u="none" strike="noStrike" cap="none" dirty="0">
                <a:solidFill>
                  <a:schemeClr val="lt1"/>
                </a:solidFill>
                <a:latin typeface="Quattrocento Sans"/>
                <a:ea typeface="Quattrocento Sans"/>
                <a:cs typeface="Quattrocento Sans"/>
                <a:sym typeface="Quattrocento Sans"/>
              </a:rPr>
              <a:t>Why Do People Have Gender Dysphoria?</a:t>
            </a:r>
            <a:endParaRPr sz="3600" i="0" u="none" strike="noStrike" cap="none" dirty="0">
              <a:solidFill>
                <a:srgbClr val="000000"/>
              </a:solidFill>
              <a:latin typeface="Quattrocento Sans"/>
              <a:ea typeface="Quattrocento Sans"/>
              <a:cs typeface="Quattrocento Sans"/>
              <a:sym typeface="Quattrocento Sans"/>
            </a:endParaRPr>
          </a:p>
        </p:txBody>
      </p:sp>
      <p:sp>
        <p:nvSpPr>
          <p:cNvPr id="268" name="Google Shape;268;g62b87874d9_0_0"/>
          <p:cNvSpPr txBox="1"/>
          <p:nvPr/>
        </p:nvSpPr>
        <p:spPr>
          <a:xfrm>
            <a:off x="457200" y="1042975"/>
            <a:ext cx="8229600" cy="2408100"/>
          </a:xfrm>
          <a:prstGeom prst="rect">
            <a:avLst/>
          </a:prstGeom>
          <a:noFill/>
          <a:ln>
            <a:noFill/>
          </a:ln>
        </p:spPr>
        <p:txBody>
          <a:bodyPr spcFirstLastPara="1" wrap="square" lIns="91425" tIns="45700" rIns="91425" bIns="45700" anchor="t" anchorCtr="0">
            <a:noAutofit/>
          </a:bodyPr>
          <a:lstStyle/>
          <a:p>
            <a:pPr marL="342900" marR="0" lvl="0" indent="-304800" algn="l" rtl="0">
              <a:lnSpc>
                <a:spcPct val="100000"/>
              </a:lnSpc>
              <a:spcBef>
                <a:spcPts val="0"/>
              </a:spcBef>
              <a:spcAft>
                <a:spcPts val="0"/>
              </a:spcAft>
              <a:buClr>
                <a:srgbClr val="2CBDD9"/>
              </a:buClr>
              <a:buSzPts val="1400"/>
              <a:buFont typeface="Trebuchet MS"/>
              <a:buChar char="&gt;"/>
            </a:pPr>
            <a:r>
              <a:rPr lang="en-US" dirty="0">
                <a:solidFill>
                  <a:schemeClr val="lt1"/>
                </a:solidFill>
                <a:latin typeface="Trebuchet MS"/>
                <a:ea typeface="Trebuchet MS"/>
                <a:cs typeface="Trebuchet MS"/>
                <a:sym typeface="Trebuchet MS"/>
              </a:rPr>
              <a:t>“Overdosing” on estrogen, either oral or injectable in transgender women doing DIY hormone therapy, or in Cisgender women on injectable estrogen for fertility treatments has been shown to massively increase the levels of Sex Hormone Binding Globulin. SHBG has a stronger affinity for testosterone than estrogen, and subsequently this may be the mechanism as to why DES and prenatal estrogens have an impact on adult sexual behavior and gender identity. In short, by raising SHBG levels to a degree where there is nearly no free testosterone to masculinize developing neural architecture. This principle is seen in vivo due to increasing SHBG with age in Cisgender males along with continually decreasing free testosterone. </a:t>
            </a:r>
            <a:r>
              <a:rPr lang="en-US" dirty="0" smtClean="0">
                <a:solidFill>
                  <a:schemeClr val="lt1"/>
                </a:solidFill>
                <a:latin typeface="Trebuchet MS"/>
                <a:ea typeface="Trebuchet MS"/>
                <a:cs typeface="Trebuchet MS"/>
                <a:sym typeface="Trebuchet MS"/>
              </a:rPr>
              <a:t>I theorize that elevated serum estrogens in utero (due to whatever reason including exogenous administration) increase SHBG levels which preferentially binds to androgens, subsequently preventing the normal </a:t>
            </a:r>
            <a:r>
              <a:rPr lang="en-US" dirty="0" err="1" smtClean="0">
                <a:solidFill>
                  <a:schemeClr val="lt1"/>
                </a:solidFill>
                <a:latin typeface="Trebuchet MS"/>
                <a:ea typeface="Trebuchet MS"/>
                <a:cs typeface="Trebuchet MS"/>
                <a:sym typeface="Trebuchet MS"/>
              </a:rPr>
              <a:t>masculinzation</a:t>
            </a:r>
            <a:r>
              <a:rPr lang="en-US" dirty="0" smtClean="0">
                <a:solidFill>
                  <a:schemeClr val="lt1"/>
                </a:solidFill>
                <a:latin typeface="Trebuchet MS"/>
                <a:ea typeface="Trebuchet MS"/>
                <a:cs typeface="Trebuchet MS"/>
                <a:sym typeface="Trebuchet MS"/>
              </a:rPr>
              <a:t> of XY brains resulting in MTF gender dysphoria. </a:t>
            </a:r>
            <a:endParaRPr dirty="0">
              <a:solidFill>
                <a:schemeClr val="lt1"/>
              </a:solidFill>
              <a:latin typeface="Trebuchet MS"/>
              <a:ea typeface="Trebuchet MS"/>
              <a:cs typeface="Trebuchet MS"/>
              <a:sym typeface="Trebuchet MS"/>
            </a:endParaRPr>
          </a:p>
          <a:p>
            <a:pPr marL="0" marR="0" lvl="0" indent="0" algn="l" rtl="0">
              <a:lnSpc>
                <a:spcPct val="100000"/>
              </a:lnSpc>
              <a:spcBef>
                <a:spcPts val="600"/>
              </a:spcBef>
              <a:spcAft>
                <a:spcPts val="0"/>
              </a:spcAft>
              <a:buClr>
                <a:srgbClr val="2CBDD9"/>
              </a:buClr>
              <a:buSzPts val="2000"/>
              <a:buFont typeface="Trebuchet MS"/>
              <a:buNone/>
            </a:pPr>
            <a:endParaRPr b="0" i="0" u="none" strike="noStrike" cap="none" dirty="0">
              <a:solidFill>
                <a:schemeClr val="lt1"/>
              </a:solidFill>
              <a:latin typeface="Trebuchet MS"/>
              <a:ea typeface="Trebuchet MS"/>
              <a:cs typeface="Trebuchet MS"/>
              <a:sym typeface="Trebuchet MS"/>
            </a:endParaRPr>
          </a:p>
        </p:txBody>
      </p:sp>
      <p:pic>
        <p:nvPicPr>
          <p:cNvPr id="269" name="Google Shape;269;g62b87874d9_0_0"/>
          <p:cNvPicPr preferRelativeResize="0"/>
          <p:nvPr/>
        </p:nvPicPr>
        <p:blipFill>
          <a:blip r:embed="rId3">
            <a:alphaModFix/>
          </a:blip>
          <a:stretch>
            <a:fillRect/>
          </a:stretch>
        </p:blipFill>
        <p:spPr>
          <a:xfrm>
            <a:off x="2017604" y="3558040"/>
            <a:ext cx="4961929" cy="3218607"/>
          </a:xfrm>
          <a:prstGeom prst="rect">
            <a:avLst/>
          </a:prstGeom>
          <a:noFill/>
          <a:ln>
            <a:noFill/>
          </a:ln>
        </p:spPr>
      </p:pic>
      <p:pic>
        <p:nvPicPr>
          <p:cNvPr id="5" name="Google Shape;176;p4"/>
          <p:cNvPicPr preferRelativeResize="0"/>
          <p:nvPr/>
        </p:nvPicPr>
        <p:blipFill>
          <a:blip r:embed="rId4">
            <a:alphaModFix/>
          </a:blip>
          <a:stretch>
            <a:fillRect/>
          </a:stretch>
        </p:blipFill>
        <p:spPr>
          <a:xfrm>
            <a:off x="7663335" y="3558040"/>
            <a:ext cx="924200" cy="1120176"/>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g645832a77d_0_14"/>
          <p:cNvSpPr txBox="1"/>
          <p:nvPr/>
        </p:nvSpPr>
        <p:spPr>
          <a:xfrm>
            <a:off x="0" y="163250"/>
            <a:ext cx="9144000" cy="9261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1175"/>
              <a:buFont typeface="Arial"/>
              <a:buNone/>
            </a:pPr>
            <a:r>
              <a:rPr lang="en-US" sz="5000">
                <a:solidFill>
                  <a:schemeClr val="lt1"/>
                </a:solidFill>
                <a:latin typeface="Quattrocento Sans"/>
                <a:ea typeface="Quattrocento Sans"/>
                <a:cs typeface="Quattrocento Sans"/>
                <a:sym typeface="Quattrocento Sans"/>
              </a:rPr>
              <a:t>Labs (Pre-HRT)</a:t>
            </a:r>
            <a:endParaRPr sz="5000" b="0" i="0" u="none" strike="noStrike" cap="none">
              <a:solidFill>
                <a:srgbClr val="000000"/>
              </a:solidFill>
              <a:latin typeface="Arial"/>
              <a:ea typeface="Arial"/>
              <a:cs typeface="Arial"/>
              <a:sym typeface="Arial"/>
            </a:endParaRPr>
          </a:p>
        </p:txBody>
      </p:sp>
      <p:sp>
        <p:nvSpPr>
          <p:cNvPr id="275" name="Google Shape;275;g645832a77d_0_14"/>
          <p:cNvSpPr txBox="1"/>
          <p:nvPr/>
        </p:nvSpPr>
        <p:spPr>
          <a:xfrm>
            <a:off x="457200" y="1271575"/>
            <a:ext cx="8229600" cy="4774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600"/>
              </a:spcBef>
              <a:spcAft>
                <a:spcPts val="0"/>
              </a:spcAft>
              <a:buClr>
                <a:srgbClr val="2CBDD9"/>
              </a:buClr>
              <a:buSzPts val="2000"/>
              <a:buFont typeface="Trebuchet MS"/>
              <a:buNone/>
            </a:pPr>
            <a:r>
              <a:rPr lang="en-US" sz="2400" dirty="0">
                <a:solidFill>
                  <a:schemeClr val="lt1"/>
                </a:solidFill>
                <a:latin typeface="Trebuchet MS"/>
                <a:ea typeface="Trebuchet MS"/>
                <a:cs typeface="Trebuchet MS"/>
                <a:sym typeface="Trebuchet MS"/>
              </a:rPr>
              <a:t>Approximately 20% of my transgender women </a:t>
            </a:r>
            <a:r>
              <a:rPr lang="en-US" sz="2400" dirty="0" smtClean="0">
                <a:solidFill>
                  <a:schemeClr val="lt1"/>
                </a:solidFill>
                <a:latin typeface="Trebuchet MS"/>
                <a:ea typeface="Trebuchet MS"/>
                <a:cs typeface="Trebuchet MS"/>
                <a:sym typeface="Trebuchet MS"/>
              </a:rPr>
              <a:t>(Male to Female) and </a:t>
            </a:r>
            <a:r>
              <a:rPr lang="en-US" sz="2400" dirty="0">
                <a:solidFill>
                  <a:schemeClr val="lt1"/>
                </a:solidFill>
                <a:latin typeface="Trebuchet MS"/>
                <a:ea typeface="Trebuchet MS"/>
                <a:cs typeface="Trebuchet MS"/>
                <a:sym typeface="Trebuchet MS"/>
              </a:rPr>
              <a:t>85% of my transgender </a:t>
            </a:r>
            <a:r>
              <a:rPr lang="en-US" sz="2400" dirty="0" smtClean="0">
                <a:solidFill>
                  <a:schemeClr val="lt1"/>
                </a:solidFill>
                <a:latin typeface="Trebuchet MS"/>
                <a:ea typeface="Trebuchet MS"/>
                <a:cs typeface="Trebuchet MS"/>
                <a:sym typeface="Trebuchet MS"/>
              </a:rPr>
              <a:t>men (Female to Male) </a:t>
            </a:r>
            <a:r>
              <a:rPr lang="en-US" sz="2400" dirty="0">
                <a:solidFill>
                  <a:schemeClr val="lt1"/>
                </a:solidFill>
                <a:latin typeface="Trebuchet MS"/>
                <a:ea typeface="Trebuchet MS"/>
                <a:cs typeface="Trebuchet MS"/>
                <a:sym typeface="Trebuchet MS"/>
              </a:rPr>
              <a:t>have considerable hormone abnormalities which deviate more than 95% from “average” values. </a:t>
            </a:r>
            <a:endParaRPr sz="2400" dirty="0">
              <a:solidFill>
                <a:schemeClr val="lt1"/>
              </a:solidFill>
              <a:latin typeface="Trebuchet MS"/>
              <a:ea typeface="Trebuchet MS"/>
              <a:cs typeface="Trebuchet MS"/>
              <a:sym typeface="Trebuchet MS"/>
            </a:endParaRPr>
          </a:p>
          <a:p>
            <a:pPr marL="0" marR="0" lvl="0" indent="0" algn="l" rtl="0">
              <a:lnSpc>
                <a:spcPct val="100000"/>
              </a:lnSpc>
              <a:spcBef>
                <a:spcPts val="600"/>
              </a:spcBef>
              <a:spcAft>
                <a:spcPts val="0"/>
              </a:spcAft>
              <a:buClr>
                <a:srgbClr val="2CBDD9"/>
              </a:buClr>
              <a:buSzPts val="2000"/>
              <a:buFont typeface="Trebuchet MS"/>
              <a:buNone/>
            </a:pPr>
            <a:endParaRPr sz="2400" dirty="0">
              <a:solidFill>
                <a:schemeClr val="lt1"/>
              </a:solidFill>
              <a:latin typeface="Trebuchet MS"/>
              <a:ea typeface="Trebuchet MS"/>
              <a:cs typeface="Trebuchet MS"/>
              <a:sym typeface="Trebuchet MS"/>
            </a:endParaRPr>
          </a:p>
          <a:p>
            <a:pPr lvl="0">
              <a:spcBef>
                <a:spcPts val="600"/>
              </a:spcBef>
              <a:buClr>
                <a:srgbClr val="2CBDD9"/>
              </a:buClr>
              <a:buSzPts val="2000"/>
            </a:pPr>
            <a:r>
              <a:rPr lang="en-US" sz="2400" dirty="0">
                <a:solidFill>
                  <a:schemeClr val="lt1"/>
                </a:solidFill>
                <a:latin typeface="Trebuchet MS"/>
                <a:ea typeface="Trebuchet MS"/>
                <a:cs typeface="Trebuchet MS"/>
                <a:sym typeface="Trebuchet MS"/>
              </a:rPr>
              <a:t>20% </a:t>
            </a:r>
            <a:r>
              <a:rPr lang="en-US" sz="2400" dirty="0" err="1">
                <a:solidFill>
                  <a:schemeClr val="lt1"/>
                </a:solidFill>
                <a:latin typeface="Trebuchet MS"/>
                <a:ea typeface="Trebuchet MS"/>
                <a:cs typeface="Trebuchet MS"/>
                <a:sym typeface="Trebuchet MS"/>
              </a:rPr>
              <a:t>MtF</a:t>
            </a:r>
            <a:r>
              <a:rPr lang="en-US" sz="2400" dirty="0">
                <a:solidFill>
                  <a:schemeClr val="lt1"/>
                </a:solidFill>
                <a:latin typeface="Trebuchet MS"/>
                <a:ea typeface="Trebuchet MS"/>
                <a:cs typeface="Trebuchet MS"/>
                <a:sym typeface="Trebuchet MS"/>
              </a:rPr>
              <a:t> (Elevated </a:t>
            </a:r>
            <a:r>
              <a:rPr lang="en-US" sz="2400" dirty="0" err="1" smtClean="0">
                <a:solidFill>
                  <a:schemeClr val="lt1"/>
                </a:solidFill>
                <a:latin typeface="Trebuchet MS"/>
                <a:ea typeface="Trebuchet MS"/>
                <a:cs typeface="Trebuchet MS"/>
                <a:sym typeface="Trebuchet MS"/>
              </a:rPr>
              <a:t>Estrone</a:t>
            </a:r>
            <a:r>
              <a:rPr lang="en-US" sz="2400" dirty="0">
                <a:solidFill>
                  <a:schemeClr val="lt1"/>
                </a:solidFill>
                <a:latin typeface="Trebuchet MS"/>
                <a:ea typeface="Trebuchet MS"/>
                <a:cs typeface="Trebuchet MS"/>
                <a:sym typeface="Trebuchet MS"/>
              </a:rPr>
              <a:t>/Estradiol/Free Estradiol/SHBG, </a:t>
            </a:r>
            <a:r>
              <a:rPr lang="en-US" sz="2400" dirty="0" smtClean="0">
                <a:solidFill>
                  <a:schemeClr val="lt1"/>
                </a:solidFill>
                <a:latin typeface="Trebuchet MS"/>
                <a:ea typeface="Trebuchet MS"/>
                <a:cs typeface="Trebuchet MS"/>
                <a:sym typeface="Trebuchet MS"/>
              </a:rPr>
              <a:t>Low FSH/LH/, </a:t>
            </a:r>
            <a:r>
              <a:rPr lang="en-US" sz="2400" dirty="0">
                <a:solidFill>
                  <a:schemeClr val="lt1"/>
                </a:solidFill>
                <a:latin typeface="Trebuchet MS"/>
                <a:ea typeface="Trebuchet MS"/>
                <a:cs typeface="Trebuchet MS"/>
                <a:sym typeface="Trebuchet MS"/>
              </a:rPr>
              <a:t>very </a:t>
            </a:r>
            <a:r>
              <a:rPr lang="en-US" sz="2400" dirty="0" smtClean="0">
                <a:solidFill>
                  <a:schemeClr val="lt1"/>
                </a:solidFill>
                <a:latin typeface="Trebuchet MS"/>
                <a:ea typeface="Trebuchet MS"/>
                <a:cs typeface="Trebuchet MS"/>
                <a:sym typeface="Trebuchet MS"/>
              </a:rPr>
              <a:t>low T/DHT</a:t>
            </a:r>
            <a:r>
              <a:rPr lang="en-US" sz="2400" dirty="0">
                <a:solidFill>
                  <a:schemeClr val="lt1"/>
                </a:solidFill>
                <a:latin typeface="Trebuchet MS"/>
                <a:ea typeface="Trebuchet MS"/>
                <a:cs typeface="Trebuchet MS"/>
                <a:sym typeface="Trebuchet MS"/>
              </a:rPr>
              <a:t>) </a:t>
            </a:r>
            <a:endParaRPr sz="2400" dirty="0">
              <a:solidFill>
                <a:schemeClr val="lt1"/>
              </a:solidFill>
              <a:latin typeface="Trebuchet MS"/>
              <a:ea typeface="Trebuchet MS"/>
              <a:cs typeface="Trebuchet MS"/>
              <a:sym typeface="Trebuchet MS"/>
            </a:endParaRPr>
          </a:p>
          <a:p>
            <a:pPr marL="0" marR="0" lvl="0" indent="0" algn="l" rtl="0">
              <a:lnSpc>
                <a:spcPct val="100000"/>
              </a:lnSpc>
              <a:spcBef>
                <a:spcPts val="600"/>
              </a:spcBef>
              <a:spcAft>
                <a:spcPts val="0"/>
              </a:spcAft>
              <a:buClr>
                <a:srgbClr val="2CBDD9"/>
              </a:buClr>
              <a:buSzPts val="2000"/>
              <a:buFont typeface="Trebuchet MS"/>
              <a:buNone/>
            </a:pPr>
            <a:r>
              <a:rPr lang="en-US" sz="2400" dirty="0">
                <a:solidFill>
                  <a:schemeClr val="lt1"/>
                </a:solidFill>
                <a:latin typeface="Trebuchet MS"/>
                <a:ea typeface="Trebuchet MS"/>
                <a:cs typeface="Trebuchet MS"/>
                <a:sym typeface="Trebuchet MS"/>
              </a:rPr>
              <a:t>85% </a:t>
            </a:r>
            <a:r>
              <a:rPr lang="en-US" sz="2400" dirty="0" err="1" smtClean="0">
                <a:solidFill>
                  <a:schemeClr val="lt1"/>
                </a:solidFill>
                <a:latin typeface="Trebuchet MS"/>
                <a:ea typeface="Trebuchet MS"/>
                <a:cs typeface="Trebuchet MS"/>
                <a:sym typeface="Trebuchet MS"/>
              </a:rPr>
              <a:t>FtM</a:t>
            </a:r>
            <a:r>
              <a:rPr lang="en-US" sz="2400" dirty="0" smtClean="0">
                <a:solidFill>
                  <a:schemeClr val="lt1"/>
                </a:solidFill>
                <a:latin typeface="Trebuchet MS"/>
                <a:ea typeface="Trebuchet MS"/>
                <a:cs typeface="Trebuchet MS"/>
                <a:sym typeface="Trebuchet MS"/>
              </a:rPr>
              <a:t> </a:t>
            </a:r>
            <a:r>
              <a:rPr lang="en-US" sz="2400" dirty="0">
                <a:solidFill>
                  <a:schemeClr val="lt1"/>
                </a:solidFill>
                <a:latin typeface="Trebuchet MS"/>
                <a:ea typeface="Trebuchet MS"/>
                <a:cs typeface="Trebuchet MS"/>
                <a:sym typeface="Trebuchet MS"/>
              </a:rPr>
              <a:t>(Massively elevated androgens in one more </a:t>
            </a:r>
            <a:r>
              <a:rPr lang="en-US" sz="2400" dirty="0" err="1">
                <a:solidFill>
                  <a:schemeClr val="lt1"/>
                </a:solidFill>
                <a:latin typeface="Trebuchet MS"/>
                <a:ea typeface="Trebuchet MS"/>
                <a:cs typeface="Trebuchet MS"/>
                <a:sym typeface="Trebuchet MS"/>
              </a:rPr>
              <a:t>more</a:t>
            </a:r>
            <a:r>
              <a:rPr lang="en-US" sz="2400" dirty="0">
                <a:solidFill>
                  <a:schemeClr val="lt1"/>
                </a:solidFill>
                <a:latin typeface="Trebuchet MS"/>
                <a:ea typeface="Trebuchet MS"/>
                <a:cs typeface="Trebuchet MS"/>
                <a:sym typeface="Trebuchet MS"/>
              </a:rPr>
              <a:t> </a:t>
            </a:r>
            <a:endParaRPr sz="2400" dirty="0">
              <a:solidFill>
                <a:schemeClr val="lt1"/>
              </a:solidFill>
              <a:latin typeface="Trebuchet MS"/>
              <a:ea typeface="Trebuchet MS"/>
              <a:cs typeface="Trebuchet MS"/>
              <a:sym typeface="Trebuchet MS"/>
            </a:endParaRPr>
          </a:p>
          <a:p>
            <a:pPr marL="1371600" marR="0" lvl="0" indent="0" algn="l" rtl="0">
              <a:lnSpc>
                <a:spcPct val="100000"/>
              </a:lnSpc>
              <a:spcBef>
                <a:spcPts val="600"/>
              </a:spcBef>
              <a:spcAft>
                <a:spcPts val="0"/>
              </a:spcAft>
              <a:buClr>
                <a:srgbClr val="2CBDD9"/>
              </a:buClr>
              <a:buSzPts val="2000"/>
              <a:buFont typeface="Trebuchet MS"/>
              <a:buNone/>
            </a:pPr>
            <a:r>
              <a:rPr lang="en-US" sz="2400" dirty="0">
                <a:solidFill>
                  <a:schemeClr val="lt1"/>
                </a:solidFill>
                <a:latin typeface="Trebuchet MS"/>
                <a:ea typeface="Trebuchet MS"/>
                <a:cs typeface="Trebuchet MS"/>
                <a:sym typeface="Trebuchet MS"/>
              </a:rPr>
              <a:t>categories, </a:t>
            </a:r>
            <a:r>
              <a:rPr lang="en-US" sz="2400" dirty="0" err="1">
                <a:solidFill>
                  <a:schemeClr val="lt1"/>
                </a:solidFill>
                <a:latin typeface="Trebuchet MS"/>
                <a:ea typeface="Trebuchet MS"/>
                <a:cs typeface="Trebuchet MS"/>
                <a:sym typeface="Trebuchet MS"/>
              </a:rPr>
              <a:t>Androstenedione</a:t>
            </a:r>
            <a:r>
              <a:rPr lang="en-US" sz="2400" dirty="0">
                <a:solidFill>
                  <a:schemeClr val="lt1"/>
                </a:solidFill>
                <a:latin typeface="Trebuchet MS"/>
                <a:ea typeface="Trebuchet MS"/>
                <a:cs typeface="Trebuchet MS"/>
                <a:sym typeface="Trebuchet MS"/>
              </a:rPr>
              <a:t>, </a:t>
            </a:r>
            <a:r>
              <a:rPr lang="en-US" sz="2400" dirty="0" err="1">
                <a:solidFill>
                  <a:schemeClr val="lt1"/>
                </a:solidFill>
                <a:latin typeface="Trebuchet MS"/>
                <a:ea typeface="Trebuchet MS"/>
                <a:cs typeface="Trebuchet MS"/>
                <a:sym typeface="Trebuchet MS"/>
              </a:rPr>
              <a:t>Androstanediol</a:t>
            </a:r>
            <a:r>
              <a:rPr lang="en-US" sz="2400" dirty="0">
                <a:solidFill>
                  <a:schemeClr val="lt1"/>
                </a:solidFill>
                <a:latin typeface="Trebuchet MS"/>
                <a:ea typeface="Trebuchet MS"/>
                <a:cs typeface="Trebuchet MS"/>
                <a:sym typeface="Trebuchet MS"/>
              </a:rPr>
              <a:t>, </a:t>
            </a:r>
            <a:r>
              <a:rPr lang="en-US" sz="2400" dirty="0" err="1">
                <a:solidFill>
                  <a:schemeClr val="lt1"/>
                </a:solidFill>
                <a:latin typeface="Trebuchet MS"/>
                <a:ea typeface="Trebuchet MS"/>
                <a:cs typeface="Trebuchet MS"/>
                <a:sym typeface="Trebuchet MS"/>
              </a:rPr>
              <a:t>Androsterone</a:t>
            </a:r>
            <a:r>
              <a:rPr lang="en-US" sz="2400" dirty="0">
                <a:solidFill>
                  <a:schemeClr val="lt1"/>
                </a:solidFill>
                <a:latin typeface="Trebuchet MS"/>
                <a:ea typeface="Trebuchet MS"/>
                <a:cs typeface="Trebuchet MS"/>
                <a:sym typeface="Trebuchet MS"/>
              </a:rPr>
              <a:t>, </a:t>
            </a:r>
            <a:r>
              <a:rPr lang="en-US" sz="2400" dirty="0" smtClean="0">
                <a:solidFill>
                  <a:schemeClr val="lt1"/>
                </a:solidFill>
                <a:latin typeface="Trebuchet MS"/>
                <a:ea typeface="Trebuchet MS"/>
                <a:cs typeface="Trebuchet MS"/>
                <a:sym typeface="Trebuchet MS"/>
              </a:rPr>
              <a:t>DHEA-S, Testosterone or DHT </a:t>
            </a:r>
            <a:r>
              <a:rPr lang="en-US" sz="2400" dirty="0">
                <a:solidFill>
                  <a:schemeClr val="lt1"/>
                </a:solidFill>
                <a:latin typeface="Trebuchet MS"/>
                <a:ea typeface="Trebuchet MS"/>
                <a:cs typeface="Trebuchet MS"/>
                <a:sym typeface="Trebuchet MS"/>
              </a:rPr>
              <a:t>(Or a normal testosterone with a massively elevated free T due to a near lack of SHBG) </a:t>
            </a:r>
            <a:endParaRPr sz="2400" dirty="0">
              <a:solidFill>
                <a:schemeClr val="lt1"/>
              </a:solidFill>
              <a:latin typeface="Trebuchet MS"/>
              <a:ea typeface="Trebuchet MS"/>
              <a:cs typeface="Trebuchet MS"/>
              <a:sym typeface="Trebuchet MS"/>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15"/>
          <p:cNvSpPr txBox="1"/>
          <p:nvPr/>
        </p:nvSpPr>
        <p:spPr>
          <a:xfrm>
            <a:off x="457200" y="1930400"/>
            <a:ext cx="8686800" cy="48444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rgbClr val="2CBDD9"/>
              </a:buClr>
              <a:buSzPts val="2000"/>
              <a:buFont typeface="Trebuchet MS"/>
              <a:buChar char="&gt;"/>
            </a:pPr>
            <a:r>
              <a:rPr lang="en-US" sz="2000" b="0" i="0" u="none" strike="noStrike" cap="none">
                <a:solidFill>
                  <a:schemeClr val="lt1"/>
                </a:solidFill>
                <a:latin typeface="Trebuchet MS"/>
                <a:ea typeface="Trebuchet MS"/>
                <a:cs typeface="Trebuchet MS"/>
                <a:sym typeface="Trebuchet MS"/>
              </a:rPr>
              <a:t>Regional gray matter variation in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600"/>
              </a:spcBef>
              <a:spcAft>
                <a:spcPts val="0"/>
              </a:spcAft>
              <a:buClr>
                <a:srgbClr val="2CBDD9"/>
              </a:buClr>
              <a:buSzPts val="500"/>
              <a:buFont typeface="Trebuchet MS"/>
              <a:buNone/>
            </a:pPr>
            <a:r>
              <a:rPr lang="en-US" sz="2000" b="0" i="0" u="none" strike="noStrike" cap="none">
                <a:solidFill>
                  <a:schemeClr val="lt1"/>
                </a:solidFill>
                <a:latin typeface="Trebuchet MS"/>
                <a:ea typeface="Trebuchet MS"/>
                <a:cs typeface="Trebuchet MS"/>
                <a:sym typeface="Trebuchet MS"/>
              </a:rPr>
              <a:t>     male-to-female transsexualism (Neuroimage 2009)</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600"/>
              </a:spcBef>
              <a:spcAft>
                <a:spcPts val="0"/>
              </a:spcAft>
              <a:buClr>
                <a:srgbClr val="2CBDD9"/>
              </a:buClr>
              <a:buSzPts val="2000"/>
              <a:buFont typeface="Trebuchet MS"/>
              <a:buNone/>
            </a:pPr>
            <a:endParaRPr sz="2000" b="0" i="0" u="none" strike="noStrike" cap="none">
              <a:solidFill>
                <a:schemeClr val="lt1"/>
              </a:solidFill>
              <a:latin typeface="Trebuchet MS"/>
              <a:ea typeface="Trebuchet MS"/>
              <a:cs typeface="Trebuchet MS"/>
              <a:sym typeface="Trebuchet MS"/>
            </a:endParaRPr>
          </a:p>
          <a:p>
            <a:pPr marL="342900" marR="0" lvl="0" indent="-342900" algn="l" rtl="0">
              <a:lnSpc>
                <a:spcPct val="100000"/>
              </a:lnSpc>
              <a:spcBef>
                <a:spcPts val="600"/>
              </a:spcBef>
              <a:spcAft>
                <a:spcPts val="0"/>
              </a:spcAft>
              <a:buClr>
                <a:srgbClr val="2CBDD9"/>
              </a:buClr>
              <a:buSzPts val="2000"/>
              <a:buFont typeface="Trebuchet MS"/>
              <a:buChar char="&gt;"/>
            </a:pPr>
            <a:r>
              <a:rPr lang="en-US" sz="2000" b="0" i="0" u="none" strike="noStrike" cap="none">
                <a:solidFill>
                  <a:schemeClr val="lt1"/>
                </a:solidFill>
                <a:latin typeface="Trebuchet MS"/>
                <a:ea typeface="Trebuchet MS"/>
                <a:cs typeface="Trebuchet MS"/>
                <a:sym typeface="Trebuchet MS"/>
              </a:rPr>
              <a:t>The microstructure of white matter in male to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600"/>
              </a:spcBef>
              <a:spcAft>
                <a:spcPts val="0"/>
              </a:spcAft>
              <a:buClr>
                <a:srgbClr val="2CBDD9"/>
              </a:buClr>
              <a:buSzPts val="500"/>
              <a:buFont typeface="Trebuchet MS"/>
              <a:buNone/>
            </a:pPr>
            <a:r>
              <a:rPr lang="en-US" sz="2000" b="0" i="0" u="none" strike="noStrike" cap="none">
                <a:solidFill>
                  <a:schemeClr val="lt1"/>
                </a:solidFill>
                <a:latin typeface="Trebuchet MS"/>
                <a:ea typeface="Trebuchet MS"/>
                <a:cs typeface="Trebuchet MS"/>
                <a:sym typeface="Trebuchet MS"/>
              </a:rPr>
              <a:t>     female transsexuals before cross-sex hormonal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600"/>
              </a:spcBef>
              <a:spcAft>
                <a:spcPts val="0"/>
              </a:spcAft>
              <a:buClr>
                <a:srgbClr val="2CBDD9"/>
              </a:buClr>
              <a:buSzPts val="500"/>
              <a:buFont typeface="Trebuchet MS"/>
              <a:buNone/>
            </a:pPr>
            <a:r>
              <a:rPr lang="en-US" sz="2000" b="0" i="0" u="none" strike="noStrike" cap="none">
                <a:solidFill>
                  <a:schemeClr val="lt1"/>
                </a:solidFill>
                <a:latin typeface="Trebuchet MS"/>
                <a:ea typeface="Trebuchet MS"/>
                <a:cs typeface="Trebuchet MS"/>
                <a:sym typeface="Trebuchet MS"/>
              </a:rPr>
              <a:t>     treatment. A DTI study  (Journal of Psychiatric Research Feb 2011) </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600"/>
              </a:spcBef>
              <a:spcAft>
                <a:spcPts val="0"/>
              </a:spcAft>
              <a:buClr>
                <a:srgbClr val="2CBDD9"/>
              </a:buClr>
              <a:buSzPts val="2000"/>
              <a:buFont typeface="Trebuchet MS"/>
              <a:buNone/>
            </a:pPr>
            <a:endParaRPr sz="2000" b="0" i="0" u="none" strike="noStrike" cap="none">
              <a:solidFill>
                <a:schemeClr val="lt1"/>
              </a:solidFill>
              <a:latin typeface="Trebuchet MS"/>
              <a:ea typeface="Trebuchet MS"/>
              <a:cs typeface="Trebuchet MS"/>
              <a:sym typeface="Trebuchet MS"/>
            </a:endParaRPr>
          </a:p>
          <a:p>
            <a:pPr marL="342900" marR="0" lvl="0" indent="-342900" algn="l" rtl="0">
              <a:lnSpc>
                <a:spcPct val="100000"/>
              </a:lnSpc>
              <a:spcBef>
                <a:spcPts val="600"/>
              </a:spcBef>
              <a:spcAft>
                <a:spcPts val="0"/>
              </a:spcAft>
              <a:buClr>
                <a:srgbClr val="2CBDD9"/>
              </a:buClr>
              <a:buSzPts val="2000"/>
              <a:buFont typeface="Trebuchet MS"/>
              <a:buChar char="&gt;"/>
            </a:pPr>
            <a:r>
              <a:rPr lang="en-US" sz="2000" b="0" i="0" u="none" strike="noStrike" cap="none">
                <a:solidFill>
                  <a:schemeClr val="lt1"/>
                </a:solidFill>
                <a:latin typeface="Trebuchet MS"/>
                <a:ea typeface="Trebuchet MS"/>
                <a:cs typeface="Trebuchet MS"/>
                <a:sym typeface="Trebuchet MS"/>
              </a:rPr>
              <a:t>White matter microstructure in female to male transsexuals before cross-sex hormonal treatment. A diffusion tensor imaging study (Journal of Psychiatric Research Feb 2011) FTM</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600"/>
              </a:spcBef>
              <a:spcAft>
                <a:spcPts val="0"/>
              </a:spcAft>
              <a:buClr>
                <a:srgbClr val="2CBDD9"/>
              </a:buClr>
              <a:buSzPts val="2000"/>
              <a:buFont typeface="Trebuchet MS"/>
              <a:buNone/>
            </a:pPr>
            <a:endParaRPr sz="2000" b="0" i="0" u="none" strike="noStrike" cap="none">
              <a:solidFill>
                <a:schemeClr val="lt1"/>
              </a:solidFill>
              <a:latin typeface="Trebuchet MS"/>
              <a:ea typeface="Trebuchet MS"/>
              <a:cs typeface="Trebuchet MS"/>
              <a:sym typeface="Trebuchet MS"/>
            </a:endParaRPr>
          </a:p>
          <a:p>
            <a:pPr marL="342900" marR="0" lvl="0" indent="-342900" algn="l" rtl="0">
              <a:lnSpc>
                <a:spcPct val="100000"/>
              </a:lnSpc>
              <a:spcBef>
                <a:spcPts val="600"/>
              </a:spcBef>
              <a:spcAft>
                <a:spcPts val="0"/>
              </a:spcAft>
              <a:buClr>
                <a:srgbClr val="2CBDD9"/>
              </a:buClr>
              <a:buSzPts val="2000"/>
              <a:buFont typeface="Trebuchet MS"/>
              <a:buChar char="&gt;"/>
            </a:pPr>
            <a:r>
              <a:rPr lang="en-US" sz="2000" b="0" i="0" u="none" strike="noStrike" cap="none">
                <a:solidFill>
                  <a:schemeClr val="lt1"/>
                </a:solidFill>
                <a:latin typeface="Trebuchet MS"/>
                <a:ea typeface="Trebuchet MS"/>
                <a:cs typeface="Trebuchet MS"/>
                <a:sym typeface="Trebuchet MS"/>
              </a:rPr>
              <a:t>Structural Connectivity Networks of Transgender People (Cereb Cortex 2015)</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600"/>
              </a:spcBef>
              <a:spcAft>
                <a:spcPts val="0"/>
              </a:spcAft>
              <a:buClr>
                <a:srgbClr val="2CBDD9"/>
              </a:buClr>
              <a:buSzPts val="2000"/>
              <a:buFont typeface="Trebuchet MS"/>
              <a:buNone/>
            </a:pPr>
            <a:endParaRPr sz="2000" b="0" i="0" u="none" strike="noStrike" cap="none">
              <a:solidFill>
                <a:schemeClr val="lt1"/>
              </a:solidFill>
              <a:latin typeface="Trebuchet MS"/>
              <a:ea typeface="Trebuchet MS"/>
              <a:cs typeface="Trebuchet MS"/>
              <a:sym typeface="Trebuchet MS"/>
            </a:endParaRPr>
          </a:p>
        </p:txBody>
      </p:sp>
      <p:sp>
        <p:nvSpPr>
          <p:cNvPr id="281" name="Google Shape;281;p15"/>
          <p:cNvSpPr/>
          <p:nvPr/>
        </p:nvSpPr>
        <p:spPr>
          <a:xfrm>
            <a:off x="725450" y="384400"/>
            <a:ext cx="7510499" cy="1291999"/>
          </a:xfrm>
          <a:prstGeom prst="rect">
            <a:avLst/>
          </a:prstGeom>
          <a:gradFill>
            <a:gsLst>
              <a:gs pos="0">
                <a:srgbClr val="87D7CF"/>
              </a:gs>
              <a:gs pos="100000">
                <a:srgbClr val="5ACDC3"/>
              </a:gs>
            </a:gsLst>
            <a:lin ang="5400000" scaled="0"/>
          </a:gradFill>
          <a:ln w="9525"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450"/>
              <a:buFont typeface="Trebuchet MS"/>
              <a:buNone/>
            </a:pPr>
            <a:r>
              <a:rPr lang="en-US" sz="1800" b="0" i="0" u="none" strike="noStrike" cap="none">
                <a:solidFill>
                  <a:srgbClr val="363636"/>
                </a:solidFill>
                <a:latin typeface="Trebuchet MS"/>
                <a:ea typeface="Trebuchet MS"/>
                <a:cs typeface="Trebuchet MS"/>
                <a:sym typeface="Trebuchet MS"/>
              </a:rPr>
              <a:t>Multiple neuroimaging studies have demonstrated anatomical variation in the brains of transgender people that are consistent with their preferred gender BEFORE the usage of any exogenous hormones.</a:t>
            </a:r>
            <a:endParaRPr sz="1800" b="0" i="0" u="sng" strike="noStrike" cap="none">
              <a:solidFill>
                <a:srgbClr val="363636"/>
              </a:solidFill>
              <a:latin typeface="Trebuchet MS"/>
              <a:ea typeface="Trebuchet MS"/>
              <a:cs typeface="Trebuchet MS"/>
              <a:sym typeface="Trebuchet MS"/>
            </a:endParaRPr>
          </a:p>
        </p:txBody>
      </p:sp>
      <p:pic>
        <p:nvPicPr>
          <p:cNvPr id="282" name="Google Shape;282;p15" descr="https://upload.wikimedia.org/wikipedia/commons/thumb/b/b7/Normal_axial_T2-weighted_MR_image_of_the_brain.jpg/220px-Normal_axial_T2-weighted_MR_image_of_the_brain.jpg"/>
          <p:cNvPicPr preferRelativeResize="0"/>
          <p:nvPr/>
        </p:nvPicPr>
        <p:blipFill rotWithShape="1">
          <a:blip r:embed="rId3">
            <a:alphaModFix/>
          </a:blip>
          <a:srcRect/>
          <a:stretch/>
        </p:blipFill>
        <p:spPr>
          <a:xfrm>
            <a:off x="6808922" y="1773644"/>
            <a:ext cx="2095499" cy="209550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2"/>
          <p:cNvSpPr txBox="1"/>
          <p:nvPr/>
        </p:nvSpPr>
        <p:spPr>
          <a:xfrm>
            <a:off x="0" y="160500"/>
            <a:ext cx="9144000" cy="1425900"/>
          </a:xfrm>
          <a:prstGeom prst="rect">
            <a:avLst/>
          </a:prstGeom>
          <a:no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625"/>
              <a:buFont typeface="Quattrocento Sans"/>
              <a:buNone/>
            </a:pPr>
            <a:r>
              <a:rPr lang="en-US" sz="6500" b="1" i="0" u="none" strike="noStrike" cap="none">
                <a:solidFill>
                  <a:srgbClr val="FEFEFE"/>
                </a:solidFill>
                <a:latin typeface="Quattrocento Sans"/>
                <a:ea typeface="Quattrocento Sans"/>
                <a:cs typeface="Quattrocento Sans"/>
                <a:sym typeface="Quattrocento Sans"/>
              </a:rPr>
              <a:t>Lecture Goals &amp; Objectives</a:t>
            </a:r>
            <a:endParaRPr sz="1400" b="0" i="0" u="none" strike="noStrike" cap="none">
              <a:solidFill>
                <a:srgbClr val="000000"/>
              </a:solidFill>
              <a:latin typeface="Arial"/>
              <a:ea typeface="Arial"/>
              <a:cs typeface="Arial"/>
              <a:sym typeface="Arial"/>
            </a:endParaRPr>
          </a:p>
        </p:txBody>
      </p:sp>
      <p:sp>
        <p:nvSpPr>
          <p:cNvPr id="160" name="Google Shape;160;p2"/>
          <p:cNvSpPr/>
          <p:nvPr/>
        </p:nvSpPr>
        <p:spPr>
          <a:xfrm>
            <a:off x="1273625" y="2450898"/>
            <a:ext cx="7522029" cy="3303467"/>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lt1"/>
              </a:buClr>
              <a:buSzPts val="2200"/>
              <a:buFont typeface="Arial"/>
              <a:buNone/>
            </a:pPr>
            <a:endParaRPr sz="2200" b="0" i="0" u="none" strike="noStrike" cap="none" dirty="0">
              <a:solidFill>
                <a:srgbClr val="FFFFFF"/>
              </a:solidFill>
              <a:latin typeface="Trebuchet MS"/>
              <a:ea typeface="Trebuchet MS"/>
              <a:cs typeface="Trebuchet MS"/>
              <a:sym typeface="Trebuchet MS"/>
            </a:endParaRPr>
          </a:p>
          <a:p>
            <a:pPr marL="0" marR="0" lvl="0" indent="0" algn="l" rtl="0">
              <a:lnSpc>
                <a:spcPct val="100000"/>
              </a:lnSpc>
              <a:spcBef>
                <a:spcPts val="800"/>
              </a:spcBef>
              <a:spcAft>
                <a:spcPts val="0"/>
              </a:spcAft>
              <a:buClr>
                <a:schemeClr val="lt1"/>
              </a:buClr>
              <a:buSzPts val="500"/>
              <a:buFont typeface="Trebuchet MS"/>
              <a:buNone/>
            </a:pPr>
            <a:r>
              <a:rPr lang="en-US" sz="2000" b="0" i="0" u="none" strike="noStrike" cap="none" dirty="0">
                <a:solidFill>
                  <a:srgbClr val="FFFFFF"/>
                </a:solidFill>
                <a:latin typeface="Trebuchet MS"/>
                <a:ea typeface="Trebuchet MS"/>
                <a:cs typeface="Trebuchet MS"/>
                <a:sym typeface="Trebuchet MS"/>
              </a:rPr>
              <a:t>Understanding gender dysphoria and the transgender patient</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800"/>
              </a:spcBef>
              <a:spcAft>
                <a:spcPts val="0"/>
              </a:spcAft>
              <a:buClr>
                <a:schemeClr val="lt1"/>
              </a:buClr>
              <a:buSzPts val="2000"/>
              <a:buFont typeface="Arial"/>
              <a:buNone/>
            </a:pPr>
            <a:endParaRPr sz="2000" b="0" i="0" u="none" strike="noStrike" cap="none" dirty="0">
              <a:solidFill>
                <a:srgbClr val="FFFFFF"/>
              </a:solidFill>
              <a:latin typeface="Trebuchet MS"/>
              <a:ea typeface="Trebuchet MS"/>
              <a:cs typeface="Trebuchet MS"/>
              <a:sym typeface="Trebuchet MS"/>
            </a:endParaRPr>
          </a:p>
          <a:p>
            <a:pPr>
              <a:spcBef>
                <a:spcPts val="800"/>
              </a:spcBef>
              <a:buClr>
                <a:schemeClr val="lt1"/>
              </a:buClr>
              <a:buSzPts val="500"/>
            </a:pPr>
            <a:r>
              <a:rPr lang="en-US" sz="2000" dirty="0">
                <a:solidFill>
                  <a:srgbClr val="FFFFFF"/>
                </a:solidFill>
                <a:latin typeface="Trebuchet MS"/>
                <a:ea typeface="Trebuchet MS"/>
                <a:cs typeface="Trebuchet MS"/>
                <a:sym typeface="Trebuchet MS"/>
              </a:rPr>
              <a:t>Understanding the process of basic hormonal transitioning</a:t>
            </a:r>
            <a:endParaRPr lang="en-US" dirty="0"/>
          </a:p>
          <a:p>
            <a:pPr marL="0" marR="0" lvl="0" indent="0" algn="l" rtl="0">
              <a:lnSpc>
                <a:spcPct val="100000"/>
              </a:lnSpc>
              <a:spcBef>
                <a:spcPts val="800"/>
              </a:spcBef>
              <a:spcAft>
                <a:spcPts val="0"/>
              </a:spcAft>
              <a:buClr>
                <a:schemeClr val="lt1"/>
              </a:buClr>
              <a:buSzPts val="2000"/>
              <a:buFont typeface="Arial"/>
              <a:buNone/>
            </a:pPr>
            <a:endParaRPr sz="2000" b="0" i="0" u="none" strike="noStrike" cap="none" dirty="0">
              <a:solidFill>
                <a:srgbClr val="FFFFFF"/>
              </a:solidFill>
              <a:latin typeface="Trebuchet MS"/>
              <a:ea typeface="Trebuchet MS"/>
              <a:cs typeface="Trebuchet MS"/>
              <a:sym typeface="Trebuchet MS"/>
            </a:endParaRPr>
          </a:p>
          <a:p>
            <a:pPr>
              <a:spcBef>
                <a:spcPts val="800"/>
              </a:spcBef>
              <a:buClr>
                <a:schemeClr val="lt1"/>
              </a:buClr>
              <a:buSzPts val="2000"/>
            </a:pPr>
            <a:r>
              <a:rPr lang="en-US" sz="2000" dirty="0">
                <a:solidFill>
                  <a:srgbClr val="FFFFFF"/>
                </a:solidFill>
                <a:latin typeface="Trebuchet MS"/>
                <a:ea typeface="Trebuchet MS"/>
                <a:cs typeface="Trebuchet MS"/>
                <a:sym typeface="Trebuchet MS"/>
              </a:rPr>
              <a:t>Preventative medicine for transgender people</a:t>
            </a:r>
            <a:endParaRPr lang="en-US" dirty="0"/>
          </a:p>
          <a:p>
            <a:pPr marL="0" marR="0" lvl="0" indent="0" algn="l" rtl="0">
              <a:lnSpc>
                <a:spcPct val="100000"/>
              </a:lnSpc>
              <a:spcBef>
                <a:spcPts val="800"/>
              </a:spcBef>
              <a:spcAft>
                <a:spcPts val="0"/>
              </a:spcAft>
              <a:buClr>
                <a:schemeClr val="lt1"/>
              </a:buClr>
              <a:buSzPts val="2000"/>
              <a:buFont typeface="Arial"/>
              <a:buNone/>
            </a:pPr>
            <a:endParaRPr sz="2000" b="0" i="0" u="none" strike="noStrike" cap="none" dirty="0">
              <a:solidFill>
                <a:srgbClr val="FFFFFF"/>
              </a:solidFill>
              <a:latin typeface="Trebuchet MS"/>
              <a:ea typeface="Trebuchet MS"/>
              <a:cs typeface="Trebuchet MS"/>
              <a:sym typeface="Trebuchet MS"/>
            </a:endParaRPr>
          </a:p>
          <a:p>
            <a:pPr marL="0" marR="0" lvl="0" indent="0" algn="l" rtl="0">
              <a:lnSpc>
                <a:spcPct val="100000"/>
              </a:lnSpc>
              <a:spcBef>
                <a:spcPts val="800"/>
              </a:spcBef>
              <a:spcAft>
                <a:spcPts val="0"/>
              </a:spcAft>
              <a:buClr>
                <a:schemeClr val="lt1"/>
              </a:buClr>
              <a:buSzPts val="2000"/>
              <a:buFont typeface="Arial"/>
              <a:buNone/>
            </a:pPr>
            <a:endParaRPr sz="2000" b="0" i="0" u="none" strike="noStrike" cap="none" dirty="0">
              <a:solidFill>
                <a:srgbClr val="FFFFFF"/>
              </a:solidFill>
              <a:latin typeface="Trebuchet MS"/>
              <a:ea typeface="Trebuchet MS"/>
              <a:cs typeface="Trebuchet MS"/>
              <a:sym typeface="Trebuchet MS"/>
            </a:endParaRPr>
          </a:p>
        </p:txBody>
      </p:sp>
      <p:sp>
        <p:nvSpPr>
          <p:cNvPr id="161" name="Google Shape;161;p2"/>
          <p:cNvSpPr txBox="1"/>
          <p:nvPr/>
        </p:nvSpPr>
        <p:spPr>
          <a:xfrm>
            <a:off x="468083" y="2502306"/>
            <a:ext cx="805543" cy="1181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875"/>
              <a:buFont typeface="Trebuchet MS"/>
              <a:buNone/>
            </a:pPr>
            <a:r>
              <a:rPr lang="en-US" sz="3500" b="1" i="0" u="none" strike="noStrike" cap="none">
                <a:solidFill>
                  <a:srgbClr val="87D7D0"/>
                </a:solidFill>
                <a:latin typeface="Quattrocento Sans"/>
                <a:ea typeface="Quattrocento Sans"/>
                <a:cs typeface="Quattrocento Sans"/>
                <a:sym typeface="Quattrocento Sans"/>
              </a:rPr>
              <a:t>01</a:t>
            </a:r>
            <a:endParaRPr sz="1400" b="0" i="0" u="none" strike="noStrike" cap="none">
              <a:solidFill>
                <a:srgbClr val="000000"/>
              </a:solidFill>
              <a:latin typeface="Arial"/>
              <a:ea typeface="Arial"/>
              <a:cs typeface="Arial"/>
              <a:sym typeface="Arial"/>
            </a:endParaRPr>
          </a:p>
        </p:txBody>
      </p:sp>
      <p:sp>
        <p:nvSpPr>
          <p:cNvPr id="162" name="Google Shape;162;p2"/>
          <p:cNvSpPr txBox="1"/>
          <p:nvPr/>
        </p:nvSpPr>
        <p:spPr>
          <a:xfrm>
            <a:off x="468083" y="3295610"/>
            <a:ext cx="805543" cy="1181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875"/>
              <a:buFont typeface="Quattrocento Sans"/>
              <a:buNone/>
            </a:pPr>
            <a:r>
              <a:rPr lang="en-US" sz="3500" b="1" i="0" u="none" strike="noStrike" cap="none">
                <a:solidFill>
                  <a:srgbClr val="F4AEA4"/>
                </a:solidFill>
                <a:latin typeface="Quattrocento Sans"/>
                <a:ea typeface="Quattrocento Sans"/>
                <a:cs typeface="Quattrocento Sans"/>
                <a:sym typeface="Quattrocento Sans"/>
              </a:rPr>
              <a:t>02</a:t>
            </a:r>
            <a:endParaRPr sz="1400" b="0" i="0" u="none" strike="noStrike" cap="none">
              <a:solidFill>
                <a:srgbClr val="000000"/>
              </a:solidFill>
              <a:latin typeface="Arial"/>
              <a:ea typeface="Arial"/>
              <a:cs typeface="Arial"/>
              <a:sym typeface="Arial"/>
            </a:endParaRPr>
          </a:p>
        </p:txBody>
      </p:sp>
      <p:sp>
        <p:nvSpPr>
          <p:cNvPr id="163" name="Google Shape;163;p2"/>
          <p:cNvSpPr txBox="1"/>
          <p:nvPr/>
        </p:nvSpPr>
        <p:spPr>
          <a:xfrm>
            <a:off x="468083" y="4088916"/>
            <a:ext cx="805543" cy="1181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875"/>
              <a:buFont typeface="Quattrocento Sans"/>
              <a:buNone/>
            </a:pPr>
            <a:r>
              <a:rPr lang="en-US" sz="3500" b="1" i="0" u="none" strike="noStrike" cap="none">
                <a:solidFill>
                  <a:srgbClr val="F4CD9E"/>
                </a:solidFill>
                <a:latin typeface="Quattrocento Sans"/>
                <a:ea typeface="Quattrocento Sans"/>
                <a:cs typeface="Quattrocento Sans"/>
                <a:sym typeface="Quattrocento Sans"/>
              </a:rPr>
              <a:t>03</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g645832a77d_0_3"/>
          <p:cNvSpPr txBox="1"/>
          <p:nvPr/>
        </p:nvSpPr>
        <p:spPr>
          <a:xfrm>
            <a:off x="457200" y="1370750"/>
            <a:ext cx="6842700" cy="10713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600"/>
              </a:spcBef>
              <a:spcAft>
                <a:spcPts val="0"/>
              </a:spcAft>
              <a:buClr>
                <a:srgbClr val="2CBDD9"/>
              </a:buClr>
              <a:buSzPts val="2000"/>
              <a:buFont typeface="Trebuchet MS"/>
              <a:buNone/>
            </a:pPr>
            <a:r>
              <a:rPr lang="en-US" sz="1350" dirty="0">
                <a:solidFill>
                  <a:srgbClr val="FFFFFF"/>
                </a:solidFill>
                <a:highlight>
                  <a:srgbClr val="000000"/>
                </a:highlight>
                <a:latin typeface="Roboto"/>
                <a:ea typeface="Roboto"/>
                <a:cs typeface="Roboto"/>
                <a:sym typeface="Roboto"/>
              </a:rPr>
              <a:t>Kilpatrick, L. A., Holmberg, M., </a:t>
            </a:r>
            <a:r>
              <a:rPr lang="en-US" sz="1350" dirty="0" err="1">
                <a:solidFill>
                  <a:srgbClr val="FFFFFF"/>
                </a:solidFill>
                <a:highlight>
                  <a:srgbClr val="000000"/>
                </a:highlight>
                <a:latin typeface="Roboto"/>
                <a:ea typeface="Roboto"/>
                <a:cs typeface="Roboto"/>
                <a:sym typeface="Roboto"/>
              </a:rPr>
              <a:t>Manzouri</a:t>
            </a:r>
            <a:r>
              <a:rPr lang="en-US" sz="1350" dirty="0">
                <a:solidFill>
                  <a:srgbClr val="FFFFFF"/>
                </a:solidFill>
                <a:highlight>
                  <a:srgbClr val="000000"/>
                </a:highlight>
                <a:latin typeface="Roboto"/>
                <a:ea typeface="Roboto"/>
                <a:cs typeface="Roboto"/>
                <a:sym typeface="Roboto"/>
              </a:rPr>
              <a:t>, A., &amp; </a:t>
            </a:r>
            <a:r>
              <a:rPr lang="en-US" sz="1350" dirty="0" err="1">
                <a:solidFill>
                  <a:srgbClr val="FFFFFF"/>
                </a:solidFill>
                <a:highlight>
                  <a:srgbClr val="000000"/>
                </a:highlight>
                <a:latin typeface="Roboto"/>
                <a:ea typeface="Roboto"/>
                <a:cs typeface="Roboto"/>
                <a:sym typeface="Roboto"/>
              </a:rPr>
              <a:t>Savic</a:t>
            </a:r>
            <a:r>
              <a:rPr lang="en-US" sz="1350" dirty="0">
                <a:solidFill>
                  <a:srgbClr val="FFFFFF"/>
                </a:solidFill>
                <a:highlight>
                  <a:srgbClr val="000000"/>
                </a:highlight>
                <a:latin typeface="Roboto"/>
                <a:ea typeface="Roboto"/>
                <a:cs typeface="Roboto"/>
                <a:sym typeface="Roboto"/>
              </a:rPr>
              <a:t>, I. (2019). </a:t>
            </a:r>
            <a:r>
              <a:rPr lang="en-US" sz="1350" i="1" dirty="0">
                <a:solidFill>
                  <a:srgbClr val="FFFFFF"/>
                </a:solidFill>
                <a:highlight>
                  <a:srgbClr val="000000"/>
                </a:highlight>
                <a:latin typeface="Roboto"/>
                <a:ea typeface="Roboto"/>
                <a:cs typeface="Roboto"/>
                <a:sym typeface="Roboto"/>
              </a:rPr>
              <a:t>Cross sex hormone treatment is linked with a reversal of cerebral patterns associated with gender dysphoria to the baseline of cisgender controls. European Journal of Neuroscience.</a:t>
            </a:r>
            <a:r>
              <a:rPr lang="en-US" sz="1350" dirty="0">
                <a:solidFill>
                  <a:srgbClr val="FFFFFF"/>
                </a:solidFill>
                <a:highlight>
                  <a:srgbClr val="000000"/>
                </a:highlight>
                <a:latin typeface="Roboto"/>
                <a:ea typeface="Roboto"/>
                <a:cs typeface="Roboto"/>
                <a:sym typeface="Roboto"/>
              </a:rPr>
              <a:t> doi:10.1111/ejn.14420 </a:t>
            </a:r>
            <a:endParaRPr sz="2000" dirty="0">
              <a:solidFill>
                <a:srgbClr val="FFFFFF"/>
              </a:solidFill>
              <a:highlight>
                <a:srgbClr val="000000"/>
              </a:highlight>
              <a:latin typeface="Trebuchet MS"/>
              <a:ea typeface="Trebuchet MS"/>
              <a:cs typeface="Trebuchet MS"/>
              <a:sym typeface="Trebuchet MS"/>
            </a:endParaRPr>
          </a:p>
          <a:p>
            <a:pPr marL="342900" marR="0" lvl="0" indent="-342900" algn="l" rtl="0">
              <a:lnSpc>
                <a:spcPct val="100000"/>
              </a:lnSpc>
              <a:spcBef>
                <a:spcPts val="600"/>
              </a:spcBef>
              <a:spcAft>
                <a:spcPts val="0"/>
              </a:spcAft>
              <a:buClr>
                <a:srgbClr val="2CBDD9"/>
              </a:buClr>
              <a:buSzPts val="2000"/>
              <a:buFont typeface="Trebuchet MS"/>
              <a:buNone/>
            </a:pPr>
            <a:endParaRPr sz="2000" dirty="0">
              <a:solidFill>
                <a:schemeClr val="lt1"/>
              </a:solidFill>
              <a:latin typeface="Trebuchet MS"/>
              <a:ea typeface="Trebuchet MS"/>
              <a:cs typeface="Trebuchet MS"/>
              <a:sym typeface="Trebuchet MS"/>
            </a:endParaRPr>
          </a:p>
          <a:p>
            <a:pPr marL="342900" marR="0" lvl="0" indent="-342900" algn="l" rtl="0">
              <a:lnSpc>
                <a:spcPct val="100000"/>
              </a:lnSpc>
              <a:spcBef>
                <a:spcPts val="600"/>
              </a:spcBef>
              <a:spcAft>
                <a:spcPts val="0"/>
              </a:spcAft>
              <a:buClr>
                <a:srgbClr val="2CBDD9"/>
              </a:buClr>
              <a:buSzPts val="2000"/>
              <a:buFont typeface="Trebuchet MS"/>
              <a:buNone/>
            </a:pPr>
            <a:endParaRPr dirty="0">
              <a:solidFill>
                <a:schemeClr val="lt1"/>
              </a:solidFill>
              <a:latin typeface="Trebuchet MS"/>
              <a:ea typeface="Trebuchet MS"/>
              <a:cs typeface="Trebuchet MS"/>
              <a:sym typeface="Trebuchet MS"/>
            </a:endParaRPr>
          </a:p>
        </p:txBody>
      </p:sp>
      <p:sp>
        <p:nvSpPr>
          <p:cNvPr id="288" name="Google Shape;288;g645832a77d_0_3"/>
          <p:cNvSpPr/>
          <p:nvPr/>
        </p:nvSpPr>
        <p:spPr>
          <a:xfrm>
            <a:off x="725450" y="384400"/>
            <a:ext cx="7510500" cy="897000"/>
          </a:xfrm>
          <a:prstGeom prst="rect">
            <a:avLst/>
          </a:prstGeom>
          <a:gradFill>
            <a:gsLst>
              <a:gs pos="0">
                <a:srgbClr val="87D7CF"/>
              </a:gs>
              <a:gs pos="100000">
                <a:srgbClr val="5ACDC3"/>
              </a:gs>
            </a:gsLst>
            <a:lin ang="5400012" scaled="0"/>
          </a:gradFill>
          <a:ln w="9525"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450"/>
              <a:buFont typeface="Trebuchet MS"/>
              <a:buNone/>
            </a:pPr>
            <a:r>
              <a:rPr lang="en-US" sz="1800">
                <a:solidFill>
                  <a:srgbClr val="363636"/>
                </a:solidFill>
                <a:latin typeface="Trebuchet MS"/>
                <a:ea typeface="Trebuchet MS"/>
                <a:cs typeface="Trebuchet MS"/>
                <a:sym typeface="Trebuchet MS"/>
              </a:rPr>
              <a:t>Even more amazing HRT itself can actually cause structural changes in the brain, particularly in areas involved in processing the “self”. </a:t>
            </a:r>
            <a:endParaRPr sz="1800" b="0" i="0" u="sng" strike="noStrike" cap="none">
              <a:solidFill>
                <a:srgbClr val="363636"/>
              </a:solidFill>
              <a:latin typeface="Trebuchet MS"/>
              <a:ea typeface="Trebuchet MS"/>
              <a:cs typeface="Trebuchet MS"/>
              <a:sym typeface="Trebuchet MS"/>
            </a:endParaRPr>
          </a:p>
        </p:txBody>
      </p:sp>
      <p:pic>
        <p:nvPicPr>
          <p:cNvPr id="289" name="Google Shape;289;g645832a77d_0_3" descr="https://upload.wikimedia.org/wikipedia/commons/thumb/b/b7/Normal_axial_T2-weighted_MR_image_of_the_brain.jpg/220px-Normal_axial_T2-weighted_MR_image_of_the_brain.jpg"/>
          <p:cNvPicPr preferRelativeResize="0"/>
          <p:nvPr/>
        </p:nvPicPr>
        <p:blipFill rotWithShape="1">
          <a:blip r:embed="rId3">
            <a:alphaModFix/>
          </a:blip>
          <a:srcRect/>
          <a:stretch/>
        </p:blipFill>
        <p:spPr>
          <a:xfrm>
            <a:off x="7502625" y="1281400"/>
            <a:ext cx="1401875" cy="1401875"/>
          </a:xfrm>
          <a:prstGeom prst="rect">
            <a:avLst/>
          </a:prstGeom>
          <a:noFill/>
          <a:ln>
            <a:noFill/>
          </a:ln>
        </p:spPr>
      </p:pic>
      <p:sp>
        <p:nvSpPr>
          <p:cNvPr id="290" name="Google Shape;290;g645832a77d_0_3"/>
          <p:cNvSpPr txBox="1"/>
          <p:nvPr/>
        </p:nvSpPr>
        <p:spPr>
          <a:xfrm>
            <a:off x="457200" y="2540643"/>
            <a:ext cx="7587205" cy="3038001"/>
          </a:xfrm>
          <a:prstGeom prst="rect">
            <a:avLst/>
          </a:prstGeom>
          <a:noFill/>
          <a:ln>
            <a:noFill/>
          </a:ln>
        </p:spPr>
        <p:txBody>
          <a:bodyPr spcFirstLastPara="1" wrap="square" lIns="91425" tIns="91425" rIns="91425" bIns="91425" anchor="t" anchorCtr="0">
            <a:noAutofit/>
          </a:bodyPr>
          <a:lstStyle/>
          <a:p>
            <a:pPr marL="342900" lvl="0" indent="-342900" algn="l" rtl="0">
              <a:spcBef>
                <a:spcPts val="600"/>
              </a:spcBef>
              <a:spcAft>
                <a:spcPts val="0"/>
              </a:spcAft>
              <a:buClr>
                <a:srgbClr val="2CBDD9"/>
              </a:buClr>
              <a:buSzPts val="2000"/>
              <a:buFont typeface="Trebuchet MS"/>
              <a:buNone/>
            </a:pPr>
            <a:r>
              <a:rPr lang="en-US" sz="1300" dirty="0">
                <a:solidFill>
                  <a:schemeClr val="lt1"/>
                </a:solidFill>
                <a:latin typeface="Trebuchet MS"/>
                <a:ea typeface="Trebuchet MS"/>
                <a:cs typeface="Trebuchet MS"/>
                <a:sym typeface="Trebuchet MS"/>
              </a:rPr>
              <a:t>ABSTRACT Transgender persons experience incongruence between their </a:t>
            </a:r>
            <a:r>
              <a:rPr lang="en-US" sz="1300" dirty="0" smtClean="0">
                <a:solidFill>
                  <a:schemeClr val="lt1"/>
                </a:solidFill>
                <a:latin typeface="Trebuchet MS"/>
                <a:ea typeface="Trebuchet MS"/>
                <a:cs typeface="Trebuchet MS"/>
                <a:sym typeface="Trebuchet MS"/>
              </a:rPr>
              <a:t>gender </a:t>
            </a:r>
            <a:r>
              <a:rPr lang="en-US" sz="1300" dirty="0">
                <a:solidFill>
                  <a:schemeClr val="lt1"/>
                </a:solidFill>
                <a:latin typeface="Trebuchet MS"/>
                <a:ea typeface="Trebuchet MS"/>
                <a:cs typeface="Trebuchet MS"/>
                <a:sym typeface="Trebuchet MS"/>
              </a:rPr>
              <a:t>identity and birth-assigned sex. The resulting gender dysphoria (GD), is frequently treated with cross-sex hormones. However, very little is known about how this treatment affects the brain of individuals with GD ,nor do we know the neurobiology of GD. We recently suggested that disconnection of </a:t>
            </a:r>
            <a:r>
              <a:rPr lang="en-US" sz="1300" dirty="0" err="1">
                <a:solidFill>
                  <a:schemeClr val="lt1"/>
                </a:solidFill>
                <a:latin typeface="Trebuchet MS"/>
                <a:ea typeface="Trebuchet MS"/>
                <a:cs typeface="Trebuchet MS"/>
                <a:sym typeface="Trebuchet MS"/>
              </a:rPr>
              <a:t>fronto</a:t>
            </a:r>
            <a:r>
              <a:rPr lang="en-US" sz="1300" dirty="0">
                <a:solidFill>
                  <a:schemeClr val="lt1"/>
                </a:solidFill>
                <a:latin typeface="Trebuchet MS"/>
                <a:ea typeface="Trebuchet MS"/>
                <a:cs typeface="Trebuchet MS"/>
                <a:sym typeface="Trebuchet MS"/>
              </a:rPr>
              <a:t>-parietal networks involved in own-body self-referential processing could be a plausible mechanism, and that the anatomical correlate could be a thickening of the mesial prefrontal and </a:t>
            </a:r>
            <a:r>
              <a:rPr lang="en-US" sz="1300" dirty="0" err="1">
                <a:solidFill>
                  <a:schemeClr val="lt1"/>
                </a:solidFill>
                <a:latin typeface="Trebuchet MS"/>
                <a:ea typeface="Trebuchet MS"/>
                <a:cs typeface="Trebuchet MS"/>
                <a:sym typeface="Trebuchet MS"/>
              </a:rPr>
              <a:t>precuneus</a:t>
            </a:r>
            <a:r>
              <a:rPr lang="en-US" sz="1300" dirty="0">
                <a:solidFill>
                  <a:schemeClr val="lt1"/>
                </a:solidFill>
                <a:latin typeface="Trebuchet MS"/>
                <a:ea typeface="Trebuchet MS"/>
                <a:cs typeface="Trebuchet MS"/>
                <a:sym typeface="Trebuchet MS"/>
              </a:rPr>
              <a:t> cortex, which is unrelated to sex. Here, we investigate how cross-sex hormone treatment affects cerebral tissue in persons with GD, and how potential changes are related to self-body perception. Longitudinal MRI measurements of cortical thickness (</a:t>
            </a:r>
            <a:r>
              <a:rPr lang="en-US" sz="1300" dirty="0" err="1">
                <a:solidFill>
                  <a:schemeClr val="lt1"/>
                </a:solidFill>
                <a:latin typeface="Trebuchet MS"/>
                <a:ea typeface="Trebuchet MS"/>
                <a:cs typeface="Trebuchet MS"/>
                <a:sym typeface="Trebuchet MS"/>
              </a:rPr>
              <a:t>Cth</a:t>
            </a:r>
            <a:r>
              <a:rPr lang="en-US" sz="1300" dirty="0">
                <a:solidFill>
                  <a:schemeClr val="lt1"/>
                </a:solidFill>
                <a:latin typeface="Trebuchet MS"/>
                <a:ea typeface="Trebuchet MS"/>
                <a:cs typeface="Trebuchet MS"/>
                <a:sym typeface="Trebuchet MS"/>
              </a:rPr>
              <a:t>) were carried out in 40 transgender men (</a:t>
            </a:r>
            <a:r>
              <a:rPr lang="en-US" sz="1300" dirty="0" err="1">
                <a:solidFill>
                  <a:schemeClr val="lt1"/>
                </a:solidFill>
                <a:latin typeface="Trebuchet MS"/>
                <a:ea typeface="Trebuchet MS"/>
                <a:cs typeface="Trebuchet MS"/>
                <a:sym typeface="Trebuchet MS"/>
              </a:rPr>
              <a:t>TrM</a:t>
            </a:r>
            <a:r>
              <a:rPr lang="en-US" sz="1300" dirty="0">
                <a:solidFill>
                  <a:schemeClr val="lt1"/>
                </a:solidFill>
                <a:latin typeface="Trebuchet MS"/>
                <a:ea typeface="Trebuchet MS"/>
                <a:cs typeface="Trebuchet MS"/>
                <a:sym typeface="Trebuchet MS"/>
              </a:rPr>
              <a:t>), 24 transgender women (</a:t>
            </a:r>
            <a:r>
              <a:rPr lang="en-US" sz="1300" dirty="0" err="1">
                <a:solidFill>
                  <a:schemeClr val="lt1"/>
                </a:solidFill>
                <a:latin typeface="Trebuchet MS"/>
                <a:ea typeface="Trebuchet MS"/>
                <a:cs typeface="Trebuchet MS"/>
                <a:sym typeface="Trebuchet MS"/>
              </a:rPr>
              <a:t>TrW</a:t>
            </a:r>
            <a:r>
              <a:rPr lang="en-US" sz="1300" dirty="0">
                <a:solidFill>
                  <a:schemeClr val="lt1"/>
                </a:solidFill>
                <a:latin typeface="Trebuchet MS"/>
                <a:ea typeface="Trebuchet MS"/>
                <a:cs typeface="Trebuchet MS"/>
                <a:sym typeface="Trebuchet MS"/>
              </a:rPr>
              <a:t>), and 19 controls. </a:t>
            </a:r>
            <a:r>
              <a:rPr lang="en-US" sz="1300" dirty="0" err="1">
                <a:solidFill>
                  <a:schemeClr val="lt1"/>
                </a:solidFill>
                <a:latin typeface="Trebuchet MS"/>
                <a:ea typeface="Trebuchet MS"/>
                <a:cs typeface="Trebuchet MS"/>
                <a:sym typeface="Trebuchet MS"/>
              </a:rPr>
              <a:t>Cth</a:t>
            </a:r>
            <a:r>
              <a:rPr lang="en-US" sz="1300" dirty="0">
                <a:solidFill>
                  <a:schemeClr val="lt1"/>
                </a:solidFill>
                <a:latin typeface="Trebuchet MS"/>
                <a:ea typeface="Trebuchet MS"/>
                <a:cs typeface="Trebuchet MS"/>
                <a:sym typeface="Trebuchet MS"/>
              </a:rPr>
              <a:t> increased in the mesial temporal and insular cortices with testosterone treatment in </a:t>
            </a:r>
            <a:r>
              <a:rPr lang="en-US" sz="1300" dirty="0" err="1">
                <a:solidFill>
                  <a:schemeClr val="lt1"/>
                </a:solidFill>
                <a:latin typeface="Trebuchet MS"/>
                <a:ea typeface="Trebuchet MS"/>
                <a:cs typeface="Trebuchet MS"/>
                <a:sym typeface="Trebuchet MS"/>
              </a:rPr>
              <a:t>TrM</a:t>
            </a:r>
            <a:r>
              <a:rPr lang="en-US" sz="1300" dirty="0">
                <a:solidFill>
                  <a:schemeClr val="lt1"/>
                </a:solidFill>
                <a:latin typeface="Trebuchet MS"/>
                <a:ea typeface="Trebuchet MS"/>
                <a:cs typeface="Trebuchet MS"/>
                <a:sym typeface="Trebuchet MS"/>
              </a:rPr>
              <a:t>, whereas anti-androgen and estrogen treatment in </a:t>
            </a:r>
            <a:r>
              <a:rPr lang="en-US" sz="1300" dirty="0" err="1">
                <a:solidFill>
                  <a:schemeClr val="lt1"/>
                </a:solidFill>
                <a:latin typeface="Trebuchet MS"/>
                <a:ea typeface="Trebuchet MS"/>
                <a:cs typeface="Trebuchet MS"/>
                <a:sym typeface="Trebuchet MS"/>
              </a:rPr>
              <a:t>TrW</a:t>
            </a:r>
            <a:r>
              <a:rPr lang="en-US" sz="1300" dirty="0">
                <a:solidFill>
                  <a:schemeClr val="lt1"/>
                </a:solidFill>
                <a:latin typeface="Trebuchet MS"/>
                <a:ea typeface="Trebuchet MS"/>
                <a:cs typeface="Trebuchet MS"/>
                <a:sym typeface="Trebuchet MS"/>
              </a:rPr>
              <a:t> caused widespread cortical thinning. However, after correction for treatment-related changes in total grey and white matter volumes (increase with testosterone; decrease with anti-androgen and estrogen), significant </a:t>
            </a:r>
            <a:r>
              <a:rPr lang="en-US" sz="1300" dirty="0" err="1">
                <a:solidFill>
                  <a:schemeClr val="lt1"/>
                </a:solidFill>
                <a:latin typeface="Trebuchet MS"/>
                <a:ea typeface="Trebuchet MS"/>
                <a:cs typeface="Trebuchet MS"/>
                <a:sym typeface="Trebuchet MS"/>
              </a:rPr>
              <a:t>Cth</a:t>
            </a:r>
            <a:r>
              <a:rPr lang="en-US" sz="1300" dirty="0">
                <a:solidFill>
                  <a:schemeClr val="lt1"/>
                </a:solidFill>
                <a:latin typeface="Trebuchet MS"/>
                <a:ea typeface="Trebuchet MS"/>
                <a:cs typeface="Trebuchet MS"/>
                <a:sym typeface="Trebuchet MS"/>
              </a:rPr>
              <a:t> decreases were observed in the mesial prefrontal and parietal cortices, in both </a:t>
            </a:r>
            <a:r>
              <a:rPr lang="en-US" sz="1300" dirty="0" err="1">
                <a:solidFill>
                  <a:schemeClr val="lt1"/>
                </a:solidFill>
                <a:latin typeface="Trebuchet MS"/>
                <a:ea typeface="Trebuchet MS"/>
                <a:cs typeface="Trebuchet MS"/>
                <a:sym typeface="Trebuchet MS"/>
              </a:rPr>
              <a:t>TrM</a:t>
            </a:r>
            <a:r>
              <a:rPr lang="en-US" sz="1300" dirty="0">
                <a:solidFill>
                  <a:schemeClr val="lt1"/>
                </a:solidFill>
                <a:latin typeface="Trebuchet MS"/>
                <a:ea typeface="Trebuchet MS"/>
                <a:cs typeface="Trebuchet MS"/>
                <a:sym typeface="Trebuchet MS"/>
              </a:rPr>
              <a:t> and </a:t>
            </a:r>
            <a:r>
              <a:rPr lang="en-US" sz="1300" dirty="0" err="1">
                <a:solidFill>
                  <a:schemeClr val="lt1"/>
                </a:solidFill>
                <a:latin typeface="Trebuchet MS"/>
                <a:ea typeface="Trebuchet MS"/>
                <a:cs typeface="Trebuchet MS"/>
                <a:sym typeface="Trebuchet MS"/>
              </a:rPr>
              <a:t>TrW</a:t>
            </a:r>
            <a:r>
              <a:rPr lang="en-US" sz="1300" dirty="0">
                <a:solidFill>
                  <a:schemeClr val="lt1"/>
                </a:solidFill>
                <a:latin typeface="Trebuchet MS"/>
                <a:ea typeface="Trebuchet MS"/>
                <a:cs typeface="Trebuchet MS"/>
                <a:sym typeface="Trebuchet MS"/>
              </a:rPr>
              <a:t> (</a:t>
            </a:r>
            <a:r>
              <a:rPr lang="en-US" sz="1300" dirty="0" err="1">
                <a:solidFill>
                  <a:schemeClr val="lt1"/>
                </a:solidFill>
                <a:latin typeface="Trebuchet MS"/>
                <a:ea typeface="Trebuchet MS"/>
                <a:cs typeface="Trebuchet MS"/>
                <a:sym typeface="Trebuchet MS"/>
              </a:rPr>
              <a:t>vs</a:t>
            </a:r>
            <a:r>
              <a:rPr lang="en-US" sz="1300" dirty="0">
                <a:solidFill>
                  <a:schemeClr val="lt1"/>
                </a:solidFill>
                <a:latin typeface="Trebuchet MS"/>
                <a:ea typeface="Trebuchet MS"/>
                <a:cs typeface="Trebuchet MS"/>
                <a:sym typeface="Trebuchet MS"/>
              </a:rPr>
              <a:t> controls) - regions showing greater pretreatment </a:t>
            </a:r>
            <a:r>
              <a:rPr lang="en-US" sz="1300" dirty="0" err="1">
                <a:solidFill>
                  <a:schemeClr val="lt1"/>
                </a:solidFill>
                <a:latin typeface="Trebuchet MS"/>
                <a:ea typeface="Trebuchet MS"/>
                <a:cs typeface="Trebuchet MS"/>
                <a:sym typeface="Trebuchet MS"/>
              </a:rPr>
              <a:t>Cth</a:t>
            </a:r>
            <a:r>
              <a:rPr lang="en-US" sz="1300" dirty="0">
                <a:solidFill>
                  <a:schemeClr val="lt1"/>
                </a:solidFill>
                <a:latin typeface="Trebuchet MS"/>
                <a:ea typeface="Trebuchet MS"/>
                <a:cs typeface="Trebuchet MS"/>
                <a:sym typeface="Trebuchet MS"/>
              </a:rPr>
              <a:t> than in controls. </a:t>
            </a:r>
            <a:r>
              <a:rPr lang="en-US" sz="1300" dirty="0">
                <a:solidFill>
                  <a:schemeClr val="accent2">
                    <a:lumMod val="60000"/>
                    <a:lumOff val="40000"/>
                  </a:schemeClr>
                </a:solidFill>
                <a:latin typeface="Trebuchet MS"/>
                <a:ea typeface="Trebuchet MS"/>
                <a:cs typeface="Trebuchet MS"/>
                <a:sym typeface="Trebuchet MS"/>
              </a:rPr>
              <a:t>The own body – self congruence ratings increased with treatment, and correlated with a left parietal cortical thinning. These data confirm our hypothesis that GD may be associated with specific anatomical features in own-body/self-processing circuits that reverse to the pattern of cisgender controls after cross-sex hormone treatment. </a:t>
            </a:r>
            <a:endParaRPr sz="1300" dirty="0">
              <a:solidFill>
                <a:schemeClr val="accent2">
                  <a:lumMod val="60000"/>
                  <a:lumOff val="40000"/>
                </a:schemeClr>
              </a:solidFill>
              <a:latin typeface="Trebuchet MS"/>
              <a:ea typeface="Trebuchet MS"/>
              <a:cs typeface="Trebuchet MS"/>
              <a:sym typeface="Trebuchet MS"/>
            </a:endParaRPr>
          </a:p>
          <a:p>
            <a:pPr marL="0" lvl="0" indent="0" algn="l" rtl="0">
              <a:spcBef>
                <a:spcPts val="0"/>
              </a:spcBef>
              <a:spcAft>
                <a:spcPts val="0"/>
              </a:spcAft>
              <a:buNone/>
            </a:pPr>
            <a:endParaRPr sz="1300" dirty="0">
              <a:latin typeface="Century Gothic"/>
              <a:ea typeface="Century Gothic"/>
              <a:cs typeface="Century Gothic"/>
              <a:sym typeface="Century Gothic"/>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16"/>
          <p:cNvSpPr txBox="1"/>
          <p:nvPr/>
        </p:nvSpPr>
        <p:spPr>
          <a:xfrm>
            <a:off x="0" y="163250"/>
            <a:ext cx="9144000" cy="747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1175"/>
              <a:buFont typeface="Arial"/>
              <a:buNone/>
            </a:pPr>
            <a:r>
              <a:rPr lang="en-US" sz="5000" b="0" i="0" u="none" strike="noStrike" cap="none">
                <a:solidFill>
                  <a:schemeClr val="lt1"/>
                </a:solidFill>
                <a:latin typeface="Quattrocento Sans"/>
                <a:ea typeface="Quattrocento Sans"/>
                <a:cs typeface="Quattrocento Sans"/>
                <a:sym typeface="Quattrocento Sans"/>
              </a:rPr>
              <a:t>A Mental </a:t>
            </a:r>
            <a:r>
              <a:rPr lang="en-US" sz="5000">
                <a:solidFill>
                  <a:schemeClr val="lt1"/>
                </a:solidFill>
                <a:latin typeface="Quattrocento Sans"/>
                <a:ea typeface="Quattrocento Sans"/>
                <a:cs typeface="Quattrocento Sans"/>
                <a:sym typeface="Quattrocento Sans"/>
              </a:rPr>
              <a:t>I</a:t>
            </a:r>
            <a:r>
              <a:rPr lang="en-US" sz="5000" b="0" i="0" u="none" strike="noStrike" cap="none">
                <a:solidFill>
                  <a:schemeClr val="lt1"/>
                </a:solidFill>
                <a:latin typeface="Quattrocento Sans"/>
                <a:ea typeface="Quattrocento Sans"/>
                <a:cs typeface="Quattrocento Sans"/>
                <a:sym typeface="Quattrocento Sans"/>
              </a:rPr>
              <a:t>llness? </a:t>
            </a:r>
            <a:endParaRPr sz="5000" b="0" i="0" u="none" strike="noStrike" cap="none">
              <a:solidFill>
                <a:srgbClr val="000000"/>
              </a:solidFill>
              <a:latin typeface="Arial"/>
              <a:ea typeface="Arial"/>
              <a:cs typeface="Arial"/>
              <a:sym typeface="Arial"/>
            </a:endParaRPr>
          </a:p>
        </p:txBody>
      </p:sp>
      <p:sp>
        <p:nvSpPr>
          <p:cNvPr id="296" name="Google Shape;296;p16"/>
          <p:cNvSpPr txBox="1"/>
          <p:nvPr/>
        </p:nvSpPr>
        <p:spPr>
          <a:xfrm>
            <a:off x="457200" y="1271575"/>
            <a:ext cx="8229600" cy="54219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600"/>
              </a:spcBef>
              <a:spcAft>
                <a:spcPts val="0"/>
              </a:spcAft>
              <a:buClr>
                <a:srgbClr val="2CBDD9"/>
              </a:buClr>
              <a:buSzPts val="2000"/>
              <a:buFont typeface="Arial" pitchFamily="34" charset="0"/>
              <a:buChar char="•"/>
            </a:pPr>
            <a:r>
              <a:rPr lang="en-US" b="0" i="0" u="none" strike="noStrike" cap="none" dirty="0">
                <a:solidFill>
                  <a:schemeClr val="lt1"/>
                </a:solidFill>
                <a:latin typeface="Trebuchet MS"/>
                <a:ea typeface="Trebuchet MS"/>
                <a:cs typeface="Trebuchet MS"/>
                <a:sym typeface="Trebuchet MS"/>
              </a:rPr>
              <a:t>As I’ve demonstrated here, in a large portion of my patients there is some underlying </a:t>
            </a:r>
            <a:r>
              <a:rPr lang="en-US" b="0" i="0" u="none" strike="noStrike" cap="none" dirty="0" smtClean="0">
                <a:solidFill>
                  <a:schemeClr val="lt1"/>
                </a:solidFill>
                <a:latin typeface="Trebuchet MS"/>
                <a:ea typeface="Trebuchet MS"/>
                <a:cs typeface="Trebuchet MS"/>
                <a:sym typeface="Trebuchet MS"/>
              </a:rPr>
              <a:t>genetic, endocrine</a:t>
            </a:r>
            <a:r>
              <a:rPr lang="en-US" b="0" i="0" u="none" strike="noStrike" cap="none" dirty="0">
                <a:solidFill>
                  <a:schemeClr val="lt1"/>
                </a:solidFill>
                <a:latin typeface="Trebuchet MS"/>
                <a:ea typeface="Trebuchet MS"/>
                <a:cs typeface="Trebuchet MS"/>
                <a:sym typeface="Trebuchet MS"/>
              </a:rPr>
              <a:t>, or fetal exposure factor in the development of their gender dysphoria. Gender dysphoria occurs in the general population on average at approximately </a:t>
            </a:r>
            <a:r>
              <a:rPr lang="en-US" dirty="0" smtClean="0">
                <a:solidFill>
                  <a:schemeClr val="lt1"/>
                </a:solidFill>
                <a:latin typeface="Trebuchet MS"/>
                <a:ea typeface="Trebuchet MS"/>
                <a:cs typeface="Trebuchet MS"/>
                <a:sym typeface="Trebuchet MS"/>
              </a:rPr>
              <a:t>1/3 of the rate of</a:t>
            </a:r>
            <a:r>
              <a:rPr lang="en-US" b="0" i="0" u="none" strike="noStrike" cap="none" dirty="0" smtClean="0">
                <a:solidFill>
                  <a:schemeClr val="lt1"/>
                </a:solidFill>
                <a:latin typeface="Trebuchet MS"/>
                <a:ea typeface="Trebuchet MS"/>
                <a:cs typeface="Trebuchet MS"/>
                <a:sym typeface="Trebuchet MS"/>
              </a:rPr>
              <a:t> </a:t>
            </a:r>
            <a:r>
              <a:rPr lang="en-US" b="0" i="0" u="none" strike="noStrike" cap="none" dirty="0">
                <a:solidFill>
                  <a:schemeClr val="lt1"/>
                </a:solidFill>
                <a:latin typeface="Trebuchet MS"/>
                <a:ea typeface="Trebuchet MS"/>
                <a:cs typeface="Trebuchet MS"/>
                <a:sym typeface="Trebuchet MS"/>
              </a:rPr>
              <a:t>green eyes or red hair (0.3</a:t>
            </a:r>
            <a:r>
              <a:rPr lang="en-US" b="0" i="0" u="none" strike="noStrike" cap="none" dirty="0" smtClean="0">
                <a:solidFill>
                  <a:schemeClr val="lt1"/>
                </a:solidFill>
                <a:latin typeface="Trebuchet MS"/>
                <a:ea typeface="Trebuchet MS"/>
                <a:cs typeface="Trebuchet MS"/>
                <a:sym typeface="Trebuchet MS"/>
              </a:rPr>
              <a:t>% </a:t>
            </a:r>
            <a:r>
              <a:rPr lang="en-US" b="0" i="0" u="none" strike="noStrike" cap="none" dirty="0" err="1" smtClean="0">
                <a:solidFill>
                  <a:schemeClr val="lt1"/>
                </a:solidFill>
                <a:latin typeface="Trebuchet MS"/>
                <a:ea typeface="Trebuchet MS"/>
                <a:cs typeface="Trebuchet MS"/>
                <a:sym typeface="Trebuchet MS"/>
              </a:rPr>
              <a:t>vs</a:t>
            </a:r>
            <a:r>
              <a:rPr lang="en-US" b="0" i="0" u="none" strike="noStrike" cap="none" dirty="0" smtClean="0">
                <a:solidFill>
                  <a:schemeClr val="lt1"/>
                </a:solidFill>
                <a:latin typeface="Trebuchet MS"/>
                <a:ea typeface="Trebuchet MS"/>
                <a:cs typeface="Trebuchet MS"/>
                <a:sym typeface="Trebuchet MS"/>
              </a:rPr>
              <a:t> 1%). Uncommon but not rare. More recent surveys of teens have revealed dysphoria rates as high as 2%</a:t>
            </a:r>
          </a:p>
          <a:p>
            <a:pPr marL="342900" marR="0" lvl="0" indent="-342900" algn="l" rtl="0">
              <a:lnSpc>
                <a:spcPct val="100000"/>
              </a:lnSpc>
              <a:spcBef>
                <a:spcPts val="600"/>
              </a:spcBef>
              <a:spcAft>
                <a:spcPts val="0"/>
              </a:spcAft>
              <a:buClr>
                <a:srgbClr val="2CBDD9"/>
              </a:buClr>
              <a:buSzPts val="2000"/>
              <a:buFont typeface="Trebuchet MS"/>
              <a:buNone/>
            </a:pPr>
            <a:endParaRPr b="0" i="0" u="none" strike="noStrike" cap="none" dirty="0">
              <a:solidFill>
                <a:srgbClr val="000000"/>
              </a:solidFill>
              <a:sym typeface="Arial"/>
            </a:endParaRPr>
          </a:p>
          <a:p>
            <a:pPr marL="342900" marR="0" lvl="0" indent="-342900" algn="l" rtl="0">
              <a:lnSpc>
                <a:spcPct val="100000"/>
              </a:lnSpc>
              <a:spcBef>
                <a:spcPts val="600"/>
              </a:spcBef>
              <a:spcAft>
                <a:spcPts val="0"/>
              </a:spcAft>
              <a:buClr>
                <a:srgbClr val="2CBDD9"/>
              </a:buClr>
              <a:buSzPts val="2000"/>
              <a:buFont typeface="Arial" pitchFamily="34" charset="0"/>
              <a:buChar char="•"/>
            </a:pPr>
            <a:r>
              <a:rPr lang="en-US" b="0" i="0" u="none" strike="noStrike" cap="none" dirty="0">
                <a:solidFill>
                  <a:schemeClr val="lt1"/>
                </a:solidFill>
                <a:latin typeface="Trebuchet MS"/>
                <a:ea typeface="Trebuchet MS"/>
                <a:cs typeface="Trebuchet MS"/>
                <a:sym typeface="Trebuchet MS"/>
              </a:rPr>
              <a:t>MRI imaging </a:t>
            </a:r>
            <a:r>
              <a:rPr lang="en-US" b="0" i="0" u="none" strike="noStrike" cap="none" dirty="0" smtClean="0">
                <a:solidFill>
                  <a:schemeClr val="lt1"/>
                </a:solidFill>
                <a:latin typeface="Trebuchet MS"/>
                <a:ea typeface="Trebuchet MS"/>
                <a:cs typeface="Trebuchet MS"/>
                <a:sym typeface="Trebuchet MS"/>
              </a:rPr>
              <a:t>studies </a:t>
            </a:r>
            <a:r>
              <a:rPr lang="en-US" b="0" i="0" u="none" strike="noStrike" cap="none" dirty="0">
                <a:solidFill>
                  <a:schemeClr val="lt1"/>
                </a:solidFill>
                <a:latin typeface="Trebuchet MS"/>
                <a:ea typeface="Trebuchet MS"/>
                <a:cs typeface="Trebuchet MS"/>
                <a:sym typeface="Trebuchet MS"/>
              </a:rPr>
              <a:t>have confirmed the structural differences present in </a:t>
            </a:r>
            <a:r>
              <a:rPr lang="en-US" b="0" i="0" u="none" strike="noStrike" cap="none" dirty="0" err="1">
                <a:solidFill>
                  <a:schemeClr val="lt1"/>
                </a:solidFill>
                <a:latin typeface="Trebuchet MS"/>
                <a:ea typeface="Trebuchet MS"/>
                <a:cs typeface="Trebuchet MS"/>
                <a:sym typeface="Trebuchet MS"/>
              </a:rPr>
              <a:t>dysphoric</a:t>
            </a:r>
            <a:r>
              <a:rPr lang="en-US" b="0" i="0" u="none" strike="noStrike" cap="none" dirty="0">
                <a:solidFill>
                  <a:schemeClr val="lt1"/>
                </a:solidFill>
                <a:latin typeface="Trebuchet MS"/>
                <a:ea typeface="Trebuchet MS"/>
                <a:cs typeface="Trebuchet MS"/>
                <a:sym typeface="Trebuchet MS"/>
              </a:rPr>
              <a:t> brains. </a:t>
            </a:r>
            <a:endParaRPr b="0" i="0" u="none" strike="noStrike" cap="none" dirty="0">
              <a:solidFill>
                <a:srgbClr val="000000"/>
              </a:solidFill>
              <a:sym typeface="Arial"/>
            </a:endParaRPr>
          </a:p>
          <a:p>
            <a:pPr marL="342900" marR="0" lvl="0" indent="-342900" algn="l" rtl="0">
              <a:lnSpc>
                <a:spcPct val="100000"/>
              </a:lnSpc>
              <a:spcBef>
                <a:spcPts val="600"/>
              </a:spcBef>
              <a:spcAft>
                <a:spcPts val="0"/>
              </a:spcAft>
              <a:buClr>
                <a:srgbClr val="2CBDD9"/>
              </a:buClr>
              <a:buSzPts val="2000"/>
              <a:buFont typeface="Trebuchet MS"/>
              <a:buNone/>
            </a:pPr>
            <a:endParaRPr lang="en-US" b="0" i="0" u="none" strike="noStrike" cap="none" dirty="0" smtClean="0">
              <a:solidFill>
                <a:schemeClr val="lt1"/>
              </a:solidFill>
              <a:latin typeface="Trebuchet MS"/>
              <a:ea typeface="Trebuchet MS"/>
              <a:cs typeface="Trebuchet MS"/>
              <a:sym typeface="Trebuchet MS"/>
            </a:endParaRPr>
          </a:p>
          <a:p>
            <a:pPr marL="342900" marR="0" lvl="0" indent="-342900" algn="l" rtl="0">
              <a:lnSpc>
                <a:spcPct val="100000"/>
              </a:lnSpc>
              <a:spcBef>
                <a:spcPts val="600"/>
              </a:spcBef>
              <a:spcAft>
                <a:spcPts val="0"/>
              </a:spcAft>
              <a:buClr>
                <a:srgbClr val="2CBDD9"/>
              </a:buClr>
              <a:buSzPts val="2000"/>
              <a:buFont typeface="Arial" pitchFamily="34" charset="0"/>
              <a:buChar char="•"/>
            </a:pPr>
            <a:r>
              <a:rPr lang="en-US" b="0" i="0" u="none" strike="noStrike" cap="none" dirty="0" smtClean="0">
                <a:solidFill>
                  <a:schemeClr val="lt1"/>
                </a:solidFill>
                <a:latin typeface="Trebuchet MS"/>
                <a:ea typeface="Trebuchet MS"/>
                <a:cs typeface="Trebuchet MS"/>
                <a:sym typeface="Trebuchet MS"/>
              </a:rPr>
              <a:t>In </a:t>
            </a:r>
            <a:r>
              <a:rPr lang="en-US" b="0" i="0" u="none" strike="noStrike" cap="none" dirty="0">
                <a:solidFill>
                  <a:schemeClr val="lt1"/>
                </a:solidFill>
                <a:latin typeface="Trebuchet MS"/>
                <a:ea typeface="Trebuchet MS"/>
                <a:cs typeface="Trebuchet MS"/>
                <a:sym typeface="Trebuchet MS"/>
              </a:rPr>
              <a:t>short, gender dysphoria is </a:t>
            </a:r>
            <a:r>
              <a:rPr lang="en-US" b="0" i="0" u="none" strike="noStrike" cap="none" dirty="0">
                <a:solidFill>
                  <a:schemeClr val="accent1"/>
                </a:solidFill>
                <a:latin typeface="Trebuchet MS"/>
                <a:ea typeface="Trebuchet MS"/>
                <a:cs typeface="Trebuchet MS"/>
                <a:sym typeface="Trebuchet MS"/>
              </a:rPr>
              <a:t>not a psychiatric illness</a:t>
            </a:r>
            <a:r>
              <a:rPr lang="en-US" b="0" i="0" u="none" strike="noStrike" cap="none" dirty="0">
                <a:solidFill>
                  <a:schemeClr val="lt1"/>
                </a:solidFill>
                <a:latin typeface="Trebuchet MS"/>
                <a:ea typeface="Trebuchet MS"/>
                <a:cs typeface="Trebuchet MS"/>
                <a:sym typeface="Trebuchet MS"/>
              </a:rPr>
              <a:t>. It is the phenotypic expression of multiple underlying factors which results in permanent structural changes to the affected person’s neural architecture. </a:t>
            </a:r>
            <a:endParaRPr lang="en-US" b="0" i="0" u="none" strike="noStrike" cap="none" dirty="0" smtClean="0">
              <a:solidFill>
                <a:schemeClr val="lt1"/>
              </a:solidFill>
              <a:latin typeface="Trebuchet MS"/>
              <a:ea typeface="Trebuchet MS"/>
              <a:cs typeface="Trebuchet MS"/>
              <a:sym typeface="Trebuchet MS"/>
            </a:endParaRPr>
          </a:p>
          <a:p>
            <a:pPr marL="342900" marR="0" lvl="0" indent="-342900" algn="l" rtl="0">
              <a:lnSpc>
                <a:spcPct val="100000"/>
              </a:lnSpc>
              <a:spcBef>
                <a:spcPts val="600"/>
              </a:spcBef>
              <a:spcAft>
                <a:spcPts val="0"/>
              </a:spcAft>
              <a:buClr>
                <a:srgbClr val="2CBDD9"/>
              </a:buClr>
              <a:buSzPts val="2000"/>
              <a:buFont typeface="Trebuchet MS"/>
              <a:buNone/>
            </a:pPr>
            <a:endParaRPr lang="en-US" dirty="0" smtClean="0">
              <a:solidFill>
                <a:schemeClr val="lt1"/>
              </a:solidFill>
              <a:latin typeface="Trebuchet MS"/>
              <a:sym typeface="Trebuchet MS"/>
            </a:endParaRPr>
          </a:p>
          <a:p>
            <a:pPr marL="342900" marR="0" lvl="0" indent="-342900" algn="l" rtl="0">
              <a:lnSpc>
                <a:spcPct val="100000"/>
              </a:lnSpc>
              <a:spcBef>
                <a:spcPts val="600"/>
              </a:spcBef>
              <a:spcAft>
                <a:spcPts val="0"/>
              </a:spcAft>
              <a:buClr>
                <a:srgbClr val="2CBDD9"/>
              </a:buClr>
              <a:buSzPts val="2000"/>
              <a:buFont typeface="Arial" pitchFamily="34" charset="0"/>
              <a:buChar char="•"/>
            </a:pPr>
            <a:r>
              <a:rPr lang="en-US" dirty="0" smtClean="0">
                <a:solidFill>
                  <a:schemeClr val="lt1"/>
                </a:solidFill>
                <a:latin typeface="Trebuchet MS"/>
                <a:sym typeface="Trebuchet MS"/>
              </a:rPr>
              <a:t>The ethical quandary is do we consider gender dysphoria a “medical problem”? If so, is having an MC1R gene mutation that makes you a red-head a problem? You certainly would require more sunscreen, but is it a medical diagnosis? </a:t>
            </a:r>
            <a:endParaRPr b="0" i="0" u="none" strike="noStrike" cap="none" dirty="0">
              <a:solidFill>
                <a:srgbClr val="000000"/>
              </a:solidFill>
              <a:sym typeface="Arial"/>
            </a:endParaRPr>
          </a:p>
          <a:p>
            <a:pPr marL="342900" marR="0" lvl="0" indent="-342900" algn="l" rtl="0">
              <a:lnSpc>
                <a:spcPct val="100000"/>
              </a:lnSpc>
              <a:spcBef>
                <a:spcPts val="600"/>
              </a:spcBef>
              <a:spcAft>
                <a:spcPts val="0"/>
              </a:spcAft>
              <a:buClr>
                <a:srgbClr val="2CBDD9"/>
              </a:buClr>
              <a:buSzPts val="2000"/>
              <a:buFont typeface="Trebuchet MS"/>
              <a:buNone/>
            </a:pPr>
            <a:endParaRPr lang="en-US" b="0" i="0" u="none" strike="noStrike" cap="none" dirty="0" smtClean="0">
              <a:solidFill>
                <a:schemeClr val="lt1"/>
              </a:solidFill>
              <a:latin typeface="Trebuchet MS"/>
              <a:ea typeface="Trebuchet MS"/>
              <a:cs typeface="Trebuchet MS"/>
              <a:sym typeface="Trebuchet MS"/>
            </a:endParaRPr>
          </a:p>
          <a:p>
            <a:pPr marL="342900" marR="0" lvl="0" indent="-342900" algn="l" rtl="0">
              <a:lnSpc>
                <a:spcPct val="100000"/>
              </a:lnSpc>
              <a:spcBef>
                <a:spcPts val="600"/>
              </a:spcBef>
              <a:spcAft>
                <a:spcPts val="0"/>
              </a:spcAft>
              <a:buClr>
                <a:srgbClr val="2CBDD9"/>
              </a:buClr>
              <a:buSzPts val="2000"/>
              <a:buFont typeface="Arial" pitchFamily="34" charset="0"/>
              <a:buChar char="•"/>
            </a:pPr>
            <a:r>
              <a:rPr lang="en-US" b="0" i="0" u="none" strike="noStrike" cap="none" dirty="0" smtClean="0">
                <a:solidFill>
                  <a:schemeClr val="lt1"/>
                </a:solidFill>
                <a:latin typeface="Trebuchet MS"/>
                <a:ea typeface="Trebuchet MS"/>
                <a:cs typeface="Trebuchet MS"/>
                <a:sym typeface="Trebuchet MS"/>
              </a:rPr>
              <a:t>I </a:t>
            </a:r>
            <a:r>
              <a:rPr lang="en-US" b="0" i="0" u="none" strike="noStrike" cap="none" dirty="0">
                <a:solidFill>
                  <a:schemeClr val="lt1"/>
                </a:solidFill>
                <a:latin typeface="Trebuchet MS"/>
                <a:ea typeface="Trebuchet MS"/>
                <a:cs typeface="Trebuchet MS"/>
                <a:sym typeface="Trebuchet MS"/>
              </a:rPr>
              <a:t>once thought that the vast majority of transgender patients would elect to take a</a:t>
            </a:r>
            <a:r>
              <a:rPr lang="en-US" b="0" i="0" u="none" strike="noStrike" cap="none" dirty="0">
                <a:solidFill>
                  <a:srgbClr val="FF0000"/>
                </a:solidFill>
                <a:latin typeface="Trebuchet MS"/>
                <a:ea typeface="Trebuchet MS"/>
                <a:cs typeface="Trebuchet MS"/>
                <a:sym typeface="Trebuchet MS"/>
              </a:rPr>
              <a:t> </a:t>
            </a:r>
            <a:r>
              <a:rPr lang="en-US" dirty="0">
                <a:solidFill>
                  <a:schemeClr val="accent1"/>
                </a:solidFill>
                <a:latin typeface="Trebuchet MS"/>
                <a:ea typeface="Trebuchet MS"/>
                <a:cs typeface="Trebuchet MS"/>
                <a:sym typeface="Trebuchet MS"/>
              </a:rPr>
              <a:t>theoretical single pill</a:t>
            </a:r>
            <a:r>
              <a:rPr lang="en-US" b="0" i="0" u="none" strike="noStrike" cap="none" dirty="0">
                <a:solidFill>
                  <a:schemeClr val="lt1"/>
                </a:solidFill>
                <a:latin typeface="Trebuchet MS"/>
                <a:ea typeface="Trebuchet MS"/>
                <a:cs typeface="Trebuchet MS"/>
                <a:sym typeface="Trebuchet MS"/>
              </a:rPr>
              <a:t> which would suddenly eliminate all their dysphoria and make them happily cisgender </a:t>
            </a:r>
            <a:r>
              <a:rPr lang="en-US" b="0" i="0" u="none" strike="noStrike" cap="none" dirty="0" smtClean="0">
                <a:solidFill>
                  <a:schemeClr val="lt1"/>
                </a:solidFill>
                <a:latin typeface="Trebuchet MS"/>
                <a:ea typeface="Trebuchet MS"/>
                <a:cs typeface="Trebuchet MS"/>
                <a:sym typeface="Trebuchet MS"/>
              </a:rPr>
              <a:t>(Cisgender means not transgender) rather </a:t>
            </a:r>
            <a:r>
              <a:rPr lang="en-US" b="0" i="0" u="none" strike="noStrike" cap="none" dirty="0">
                <a:solidFill>
                  <a:schemeClr val="lt1"/>
                </a:solidFill>
                <a:latin typeface="Trebuchet MS"/>
                <a:ea typeface="Trebuchet MS"/>
                <a:cs typeface="Trebuchet MS"/>
                <a:sym typeface="Trebuchet MS"/>
              </a:rPr>
              <a:t>than transition.  I did a poll of my patients on this exact topic, and the response was interesting. Only 30% of over 300 respondents would take the pill. The rest spoke heavily against it. In particular, it seemed those early in transition were more likely to elect to take it, though patients finished transitioning were highly against it. </a:t>
            </a:r>
            <a:endParaRPr b="0" i="0" u="none" strike="noStrike" cap="none" dirty="0">
              <a:solidFill>
                <a:schemeClr val="lt1"/>
              </a:solidFill>
              <a:latin typeface="Trebuchet MS"/>
              <a:ea typeface="Trebuchet MS"/>
              <a:cs typeface="Trebuchet MS"/>
              <a:sym typeface="Trebuchet MS"/>
            </a:endParaRPr>
          </a:p>
          <a:p>
            <a:pPr marL="342900" marR="0" lvl="0" indent="-342900" algn="l" rtl="0">
              <a:lnSpc>
                <a:spcPct val="100000"/>
              </a:lnSpc>
              <a:spcBef>
                <a:spcPts val="600"/>
              </a:spcBef>
              <a:spcAft>
                <a:spcPts val="0"/>
              </a:spcAft>
              <a:buClr>
                <a:srgbClr val="2CBDD9"/>
              </a:buClr>
              <a:buSzPts val="2000"/>
              <a:buFont typeface="Trebuchet MS"/>
              <a:buNone/>
            </a:pPr>
            <a:endParaRPr b="0" i="0" u="none" strike="noStrike" cap="none" dirty="0">
              <a:solidFill>
                <a:schemeClr val="lt1"/>
              </a:solidFill>
              <a:latin typeface="Trebuchet MS"/>
              <a:ea typeface="Trebuchet MS"/>
              <a:cs typeface="Trebuchet MS"/>
              <a:sym typeface="Trebuchet MS"/>
            </a:endParaRPr>
          </a:p>
        </p:txBody>
      </p:sp>
      <p:pic>
        <p:nvPicPr>
          <p:cNvPr id="297" name="Google Shape;297;p16"/>
          <p:cNvPicPr preferRelativeResize="0"/>
          <p:nvPr/>
        </p:nvPicPr>
        <p:blipFill>
          <a:blip r:embed="rId3">
            <a:alphaModFix/>
          </a:blip>
          <a:stretch>
            <a:fillRect/>
          </a:stretch>
        </p:blipFill>
        <p:spPr>
          <a:xfrm>
            <a:off x="1565227" y="315650"/>
            <a:ext cx="553475" cy="670824"/>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17"/>
          <p:cNvSpPr txBox="1"/>
          <p:nvPr/>
        </p:nvSpPr>
        <p:spPr>
          <a:xfrm>
            <a:off x="0" y="163250"/>
            <a:ext cx="9144000" cy="5841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1175"/>
              <a:buFont typeface="Arial"/>
              <a:buNone/>
            </a:pPr>
            <a:r>
              <a:rPr lang="en-US" sz="3000" b="0" i="0" u="none" strike="noStrike" cap="none" dirty="0">
                <a:solidFill>
                  <a:schemeClr val="lt1"/>
                </a:solidFill>
                <a:latin typeface="Quattrocento Sans"/>
                <a:ea typeface="Quattrocento Sans"/>
                <a:cs typeface="Quattrocento Sans"/>
                <a:sym typeface="Quattrocento Sans"/>
              </a:rPr>
              <a:t>Why not take the magic anti-gender dysphoria pill? </a:t>
            </a:r>
            <a:endParaRPr sz="3000" b="0" i="0" u="none" strike="noStrike" cap="none" dirty="0">
              <a:solidFill>
                <a:srgbClr val="000000"/>
              </a:solidFill>
              <a:latin typeface="Arial"/>
              <a:ea typeface="Arial"/>
              <a:cs typeface="Arial"/>
              <a:sym typeface="Arial"/>
            </a:endParaRPr>
          </a:p>
        </p:txBody>
      </p:sp>
      <p:sp>
        <p:nvSpPr>
          <p:cNvPr id="303" name="Google Shape;303;p17"/>
          <p:cNvSpPr txBox="1"/>
          <p:nvPr/>
        </p:nvSpPr>
        <p:spPr>
          <a:xfrm>
            <a:off x="457200" y="884300"/>
            <a:ext cx="8229600" cy="54879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600"/>
              </a:spcBef>
              <a:spcAft>
                <a:spcPts val="0"/>
              </a:spcAft>
              <a:buClr>
                <a:schemeClr val="accent1">
                  <a:lumMod val="60000"/>
                  <a:lumOff val="40000"/>
                </a:schemeClr>
              </a:buClr>
              <a:buSzPts val="1100"/>
              <a:buFont typeface="Wingdings" pitchFamily="2" charset="2"/>
              <a:buChar char="§"/>
            </a:pPr>
            <a:r>
              <a:rPr lang="en-US" sz="1500" b="0" i="0" u="none" strike="noStrike" cap="none" dirty="0">
                <a:solidFill>
                  <a:schemeClr val="lt1"/>
                </a:solidFill>
                <a:latin typeface="Trebuchet MS"/>
                <a:ea typeface="Trebuchet MS"/>
                <a:cs typeface="Trebuchet MS"/>
                <a:sym typeface="Trebuchet MS"/>
              </a:rPr>
              <a:t>“I would never accept a pill to make me "happy" with my assigned at birth gender. This would effectively be personality death, the person who existed after taking that pill would no longer be me. I am a woman and that is a very important part of who I am and how my experiences have been shaped. Now if you offered me a magic "perfect immediate transition" button I'd press that in a heartbeat.”</a:t>
            </a:r>
            <a:endParaRPr sz="1500" b="0" i="0" u="none" strike="noStrike" cap="none" dirty="0">
              <a:solidFill>
                <a:schemeClr val="lt1"/>
              </a:solidFill>
              <a:latin typeface="Trebuchet MS"/>
              <a:ea typeface="Trebuchet MS"/>
              <a:cs typeface="Trebuchet MS"/>
              <a:sym typeface="Trebuchet MS"/>
            </a:endParaRPr>
          </a:p>
          <a:p>
            <a:pPr marL="285750" marR="0" lvl="0" indent="-285750" algn="l" rtl="0">
              <a:lnSpc>
                <a:spcPct val="100000"/>
              </a:lnSpc>
              <a:spcBef>
                <a:spcPts val="600"/>
              </a:spcBef>
              <a:spcAft>
                <a:spcPts val="0"/>
              </a:spcAft>
              <a:buClr>
                <a:schemeClr val="accent1">
                  <a:lumMod val="60000"/>
                  <a:lumOff val="40000"/>
                </a:schemeClr>
              </a:buClr>
              <a:buSzPct val="73000"/>
              <a:buFont typeface="Wingdings" pitchFamily="2" charset="2"/>
              <a:buChar char="§"/>
            </a:pPr>
            <a:r>
              <a:rPr lang="en-US" sz="1500" b="0" i="0" u="none" strike="noStrike" cap="none" dirty="0">
                <a:solidFill>
                  <a:schemeClr val="lt1"/>
                </a:solidFill>
                <a:latin typeface="Trebuchet MS"/>
                <a:ea typeface="Trebuchet MS"/>
                <a:cs typeface="Trebuchet MS"/>
                <a:sym typeface="Trebuchet MS"/>
              </a:rPr>
              <a:t> “My gender dysphoria was late onset. The necessity of transition and the fear of transition were very real. I am fortunate to be able to withstand the significant loss and successfully transition MTF. Some are not so fortunate. They may turn to many things to relieve their discomfort. Some commit suicide. Having contemplated that myself, I can appreciate their desperation. If there was a way to live happily without all the pain and loss, I would have done it in a heartbeat. For me, the magic pill was transition, and it was a very bitter pill to swallow.”</a:t>
            </a:r>
            <a:endParaRPr sz="1500" b="0" i="0" u="none" strike="noStrike" cap="none" dirty="0">
              <a:solidFill>
                <a:schemeClr val="lt1"/>
              </a:solidFill>
              <a:latin typeface="Trebuchet MS"/>
              <a:ea typeface="Trebuchet MS"/>
              <a:cs typeface="Trebuchet MS"/>
              <a:sym typeface="Trebuchet MS"/>
            </a:endParaRPr>
          </a:p>
          <a:p>
            <a:pPr marL="342900" marR="0" lvl="0" indent="-342900" algn="l" rtl="0">
              <a:lnSpc>
                <a:spcPct val="100000"/>
              </a:lnSpc>
              <a:spcBef>
                <a:spcPts val="600"/>
              </a:spcBef>
              <a:spcAft>
                <a:spcPts val="0"/>
              </a:spcAft>
              <a:buClr>
                <a:schemeClr val="accent1">
                  <a:lumMod val="60000"/>
                  <a:lumOff val="40000"/>
                </a:schemeClr>
              </a:buClr>
              <a:buSzPts val="1100"/>
              <a:buFont typeface="Wingdings" pitchFamily="2" charset="2"/>
              <a:buChar char="§"/>
            </a:pPr>
            <a:r>
              <a:rPr lang="en-US" sz="1500" b="0" i="0" u="none" strike="noStrike" cap="none" dirty="0">
                <a:solidFill>
                  <a:schemeClr val="lt1"/>
                </a:solidFill>
                <a:latin typeface="Trebuchet MS"/>
                <a:ea typeface="Trebuchet MS"/>
                <a:cs typeface="Trebuchet MS"/>
                <a:sym typeface="Trebuchet MS"/>
              </a:rPr>
              <a:t>“In simple terms, should you have asked me that question at any point prior to transitioning, my answer unequivocally would have been “YES!”. I would have taken that pill even before you gave me water to wash it down...speaking from where I stand now, despite the high price I have paid to get to where I am today, I don’t know whether I would take that pill. Something tells me I would pass on it. I have grown in so many ways and learned so much from all this that, I simply cannot imagine my life any other way. I even have trouble imagining what “being </a:t>
            </a:r>
            <a:r>
              <a:rPr lang="en-US" sz="1500" b="0" i="0" u="none" strike="noStrike" cap="none" dirty="0" err="1">
                <a:solidFill>
                  <a:schemeClr val="lt1"/>
                </a:solidFill>
                <a:latin typeface="Trebuchet MS"/>
                <a:ea typeface="Trebuchet MS"/>
                <a:cs typeface="Trebuchet MS"/>
                <a:sym typeface="Trebuchet MS"/>
              </a:rPr>
              <a:t>cis</a:t>
            </a:r>
            <a:r>
              <a:rPr lang="en-US" sz="1500" b="0" i="0" u="none" strike="noStrike" cap="none" dirty="0">
                <a:solidFill>
                  <a:schemeClr val="lt1"/>
                </a:solidFill>
                <a:latin typeface="Trebuchet MS"/>
                <a:ea typeface="Trebuchet MS"/>
                <a:cs typeface="Trebuchet MS"/>
                <a:sym typeface="Trebuchet MS"/>
              </a:rPr>
              <a:t>” would mean for me.”</a:t>
            </a:r>
            <a:endParaRPr sz="1500" b="0" i="0" u="none" strike="noStrike" cap="none" dirty="0">
              <a:solidFill>
                <a:schemeClr val="lt1"/>
              </a:solidFill>
              <a:latin typeface="Trebuchet MS"/>
              <a:ea typeface="Trebuchet MS"/>
              <a:cs typeface="Trebuchet MS"/>
              <a:sym typeface="Trebuchet MS"/>
            </a:endParaRPr>
          </a:p>
          <a:p>
            <a:pPr marL="342900" marR="0" lvl="0" indent="-342900" algn="l" rtl="0">
              <a:lnSpc>
                <a:spcPct val="100000"/>
              </a:lnSpc>
              <a:spcBef>
                <a:spcPts val="600"/>
              </a:spcBef>
              <a:spcAft>
                <a:spcPts val="0"/>
              </a:spcAft>
              <a:buClr>
                <a:schemeClr val="accent1">
                  <a:lumMod val="60000"/>
                  <a:lumOff val="40000"/>
                </a:schemeClr>
              </a:buClr>
              <a:buSzPts val="1100"/>
              <a:buFont typeface="Wingdings" pitchFamily="2" charset="2"/>
              <a:buChar char="§"/>
            </a:pPr>
            <a:r>
              <a:rPr lang="en-US" sz="1500" b="0" i="0" u="none" strike="noStrike" cap="none" dirty="0">
                <a:solidFill>
                  <a:schemeClr val="lt1"/>
                </a:solidFill>
                <a:latin typeface="Trebuchet MS"/>
                <a:ea typeface="Trebuchet MS"/>
                <a:cs typeface="Trebuchet MS"/>
                <a:sym typeface="Trebuchet MS"/>
              </a:rPr>
              <a:t>In short, many transgender people view their gender identity as</a:t>
            </a:r>
            <a:r>
              <a:rPr lang="en-US" sz="1500" b="0" i="0" u="none" strike="noStrike" cap="none" dirty="0">
                <a:solidFill>
                  <a:srgbClr val="00FFFF"/>
                </a:solidFill>
                <a:latin typeface="Trebuchet MS"/>
                <a:ea typeface="Trebuchet MS"/>
                <a:cs typeface="Trebuchet MS"/>
                <a:sym typeface="Trebuchet MS"/>
              </a:rPr>
              <a:t> core to the very person</a:t>
            </a:r>
            <a:r>
              <a:rPr lang="en-US" sz="1500" b="0" i="0" u="none" strike="noStrike" cap="none" dirty="0">
                <a:solidFill>
                  <a:schemeClr val="lt1"/>
                </a:solidFill>
                <a:latin typeface="Trebuchet MS"/>
                <a:ea typeface="Trebuchet MS"/>
                <a:cs typeface="Trebuchet MS"/>
                <a:sym typeface="Trebuchet MS"/>
              </a:rPr>
              <a:t> that they are. As a result, erasing that would be akin a lobotomy or conversion therapy, medical malfeasance where we attempt to eradicate a core part of who someone is in an attempt to make them align with what society expects of them. </a:t>
            </a:r>
            <a:endParaRPr sz="1500" b="0" i="0" u="none" strike="noStrike" cap="none" dirty="0">
              <a:solidFill>
                <a:schemeClr val="lt1"/>
              </a:solidFill>
              <a:latin typeface="Trebuchet MS"/>
              <a:ea typeface="Trebuchet MS"/>
              <a:cs typeface="Trebuchet MS"/>
              <a:sym typeface="Trebuchet MS"/>
            </a:endParaRPr>
          </a:p>
          <a:p>
            <a:pPr marL="342900" marR="0" lvl="0" indent="-342900" algn="l" rtl="0">
              <a:lnSpc>
                <a:spcPct val="100000"/>
              </a:lnSpc>
              <a:spcBef>
                <a:spcPts val="600"/>
              </a:spcBef>
              <a:spcAft>
                <a:spcPts val="0"/>
              </a:spcAft>
              <a:buClr>
                <a:schemeClr val="dk1"/>
              </a:buClr>
              <a:buSzPts val="1100"/>
              <a:buFont typeface="Arial"/>
              <a:buNone/>
            </a:pPr>
            <a:endParaRPr sz="1500" b="0" i="0" u="none" strike="noStrike" cap="none" dirty="0">
              <a:solidFill>
                <a:schemeClr val="lt1"/>
              </a:solidFill>
              <a:latin typeface="Trebuchet MS"/>
              <a:ea typeface="Trebuchet MS"/>
              <a:cs typeface="Trebuchet MS"/>
              <a:sym typeface="Trebuchet MS"/>
            </a:endParaRPr>
          </a:p>
          <a:p>
            <a:pPr marL="342900" marR="0" lvl="0" indent="-342900" algn="l" rtl="0">
              <a:lnSpc>
                <a:spcPct val="100000"/>
              </a:lnSpc>
              <a:spcBef>
                <a:spcPts val="600"/>
              </a:spcBef>
              <a:spcAft>
                <a:spcPts val="0"/>
              </a:spcAft>
              <a:buClr>
                <a:schemeClr val="dk1"/>
              </a:buClr>
              <a:buSzPts val="1100"/>
              <a:buFont typeface="Arial"/>
              <a:buNone/>
            </a:pPr>
            <a:endParaRPr sz="1500" b="0" i="0" u="none" strike="noStrike" cap="none" dirty="0">
              <a:solidFill>
                <a:schemeClr val="lt1"/>
              </a:solidFill>
              <a:latin typeface="Trebuchet MS"/>
              <a:ea typeface="Trebuchet MS"/>
              <a:cs typeface="Trebuchet MS"/>
              <a:sym typeface="Trebuchet MS"/>
            </a:endParaRPr>
          </a:p>
          <a:p>
            <a:pPr marL="342900" marR="0" lvl="0" indent="-342900" algn="l" rtl="0">
              <a:lnSpc>
                <a:spcPct val="100000"/>
              </a:lnSpc>
              <a:spcBef>
                <a:spcPts val="600"/>
              </a:spcBef>
              <a:spcAft>
                <a:spcPts val="0"/>
              </a:spcAft>
              <a:buClr>
                <a:schemeClr val="dk1"/>
              </a:buClr>
              <a:buSzPts val="1100"/>
              <a:buFont typeface="Arial"/>
              <a:buNone/>
            </a:pPr>
            <a:endParaRPr sz="1500" b="0" i="0" u="none" strike="noStrike" cap="none" dirty="0">
              <a:solidFill>
                <a:schemeClr val="lt1"/>
              </a:solidFill>
              <a:latin typeface="Trebuchet MS"/>
              <a:ea typeface="Trebuchet MS"/>
              <a:cs typeface="Trebuchet MS"/>
              <a:sym typeface="Trebuchet MS"/>
            </a:endParaRPr>
          </a:p>
          <a:p>
            <a:pPr marL="342900" marR="0" lvl="0" indent="-342900" algn="l" rtl="0">
              <a:lnSpc>
                <a:spcPct val="100000"/>
              </a:lnSpc>
              <a:spcBef>
                <a:spcPts val="600"/>
              </a:spcBef>
              <a:spcAft>
                <a:spcPts val="0"/>
              </a:spcAft>
              <a:buClr>
                <a:schemeClr val="dk1"/>
              </a:buClr>
              <a:buSzPts val="1100"/>
              <a:buFont typeface="Arial"/>
              <a:buNone/>
            </a:pPr>
            <a:endParaRPr sz="1500" b="0" i="0" u="none" strike="noStrike" cap="none" dirty="0">
              <a:solidFill>
                <a:schemeClr val="lt1"/>
              </a:solidFill>
              <a:latin typeface="Trebuchet MS"/>
              <a:ea typeface="Trebuchet MS"/>
              <a:cs typeface="Trebuchet MS"/>
              <a:sym typeface="Trebuchet MS"/>
            </a:endParaRPr>
          </a:p>
          <a:p>
            <a:pPr marL="342900" marR="0" lvl="0" indent="-342900" algn="l" rtl="0">
              <a:lnSpc>
                <a:spcPct val="100000"/>
              </a:lnSpc>
              <a:spcBef>
                <a:spcPts val="600"/>
              </a:spcBef>
              <a:spcAft>
                <a:spcPts val="0"/>
              </a:spcAft>
              <a:buClr>
                <a:schemeClr val="dk1"/>
              </a:buClr>
              <a:buSzPts val="1100"/>
              <a:buFont typeface="Arial"/>
              <a:buNone/>
            </a:pPr>
            <a:endParaRPr sz="1500" b="0" i="0" u="none" strike="noStrike" cap="none" dirty="0">
              <a:solidFill>
                <a:schemeClr val="lt1"/>
              </a:solidFill>
              <a:latin typeface="Trebuchet MS"/>
              <a:ea typeface="Trebuchet MS"/>
              <a:cs typeface="Trebuchet MS"/>
              <a:sym typeface="Trebuchet MS"/>
            </a:endParaRPr>
          </a:p>
          <a:p>
            <a:pPr marL="342900" marR="0" lvl="0" indent="-342900" algn="l" rtl="0">
              <a:lnSpc>
                <a:spcPct val="100000"/>
              </a:lnSpc>
              <a:spcBef>
                <a:spcPts val="600"/>
              </a:spcBef>
              <a:spcAft>
                <a:spcPts val="0"/>
              </a:spcAft>
              <a:buClr>
                <a:srgbClr val="2CBDD9"/>
              </a:buClr>
              <a:buSzPts val="2000"/>
              <a:buFont typeface="Trebuchet MS"/>
              <a:buNone/>
            </a:pPr>
            <a:endParaRPr sz="1500" b="0" i="0" u="none" strike="noStrike" cap="none" dirty="0">
              <a:solidFill>
                <a:schemeClr val="lt1"/>
              </a:solidFill>
              <a:latin typeface="Trebuchet MS"/>
              <a:ea typeface="Trebuchet MS"/>
              <a:cs typeface="Trebuchet MS"/>
              <a:sym typeface="Trebuchet MS"/>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19"/>
          <p:cNvSpPr txBox="1"/>
          <p:nvPr/>
        </p:nvSpPr>
        <p:spPr>
          <a:xfrm>
            <a:off x="0" y="163250"/>
            <a:ext cx="9144000" cy="1249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1000"/>
              <a:buFont typeface="Quattrocento Sans"/>
              <a:buNone/>
            </a:pPr>
            <a:r>
              <a:rPr lang="en-US" sz="4000" b="0" i="0" u="none" strike="noStrike" cap="none">
                <a:solidFill>
                  <a:schemeClr val="lt1"/>
                </a:solidFill>
                <a:latin typeface="Quattrocento Sans"/>
                <a:ea typeface="Quattrocento Sans"/>
                <a:cs typeface="Quattrocento Sans"/>
                <a:sym typeface="Quattrocento Sans"/>
              </a:rPr>
              <a:t>How Many Transgender People Regret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lt1"/>
              </a:buClr>
              <a:buSzPts val="1000"/>
              <a:buFont typeface="Quattrocento Sans"/>
              <a:buNone/>
            </a:pPr>
            <a:r>
              <a:rPr lang="en-US" sz="4000" b="0" i="0" u="none" strike="noStrike" cap="none">
                <a:solidFill>
                  <a:schemeClr val="lt1"/>
                </a:solidFill>
                <a:latin typeface="Quattrocento Sans"/>
                <a:ea typeface="Quattrocento Sans"/>
                <a:cs typeface="Quattrocento Sans"/>
                <a:sym typeface="Quattrocento Sans"/>
              </a:rPr>
              <a:t>Gender Affirming Surgery? </a:t>
            </a:r>
            <a:endParaRPr sz="1400" b="0" i="0" u="none" strike="noStrike" cap="none">
              <a:solidFill>
                <a:srgbClr val="000000"/>
              </a:solidFill>
              <a:latin typeface="Arial"/>
              <a:ea typeface="Arial"/>
              <a:cs typeface="Arial"/>
              <a:sym typeface="Arial"/>
            </a:endParaRPr>
          </a:p>
        </p:txBody>
      </p:sp>
      <p:sp>
        <p:nvSpPr>
          <p:cNvPr id="309" name="Google Shape;309;p19"/>
          <p:cNvSpPr txBox="1"/>
          <p:nvPr/>
        </p:nvSpPr>
        <p:spPr>
          <a:xfrm>
            <a:off x="431800" y="1841500"/>
            <a:ext cx="185736" cy="8318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400"/>
              <a:buFont typeface="Arial"/>
              <a:buNone/>
            </a:pPr>
            <a:endParaRPr sz="2400" b="1"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chemeClr val="lt1"/>
              </a:solidFill>
              <a:latin typeface="Arial"/>
              <a:ea typeface="Arial"/>
              <a:cs typeface="Arial"/>
              <a:sym typeface="Arial"/>
            </a:endParaRPr>
          </a:p>
        </p:txBody>
      </p:sp>
      <p:sp>
        <p:nvSpPr>
          <p:cNvPr id="310" name="Google Shape;310;p19"/>
          <p:cNvSpPr txBox="1"/>
          <p:nvPr/>
        </p:nvSpPr>
        <p:spPr>
          <a:xfrm>
            <a:off x="457200" y="1912125"/>
            <a:ext cx="8229600" cy="10161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500"/>
              <a:buFont typeface="Arial"/>
              <a:buNone/>
            </a:pPr>
            <a:r>
              <a:rPr lang="en-US" sz="1800" b="1" i="0" u="none" strike="noStrike" cap="none">
                <a:solidFill>
                  <a:srgbClr val="2CBDD9"/>
                </a:solidFill>
                <a:latin typeface="Trebuchet MS"/>
                <a:ea typeface="Trebuchet MS"/>
                <a:cs typeface="Trebuchet MS"/>
                <a:sym typeface="Trebuchet MS"/>
              </a:rPr>
              <a:t>An Analysis of All Applications for Sex Reassignment Surgery in Sweden, 1960-2010: Prevalence, Incidence, and Regrets</a:t>
            </a:r>
            <a:endParaRPr sz="1200" b="0" i="0" u="none" strike="noStrike" cap="none">
              <a:solidFill>
                <a:srgbClr val="000000"/>
              </a:solidFill>
              <a:latin typeface="Arial"/>
              <a:ea typeface="Arial"/>
              <a:cs typeface="Arial"/>
              <a:sym typeface="Arial"/>
            </a:endParaRPr>
          </a:p>
        </p:txBody>
      </p:sp>
      <p:sp>
        <p:nvSpPr>
          <p:cNvPr id="311" name="Google Shape;311;p19"/>
          <p:cNvSpPr txBox="1"/>
          <p:nvPr/>
        </p:nvSpPr>
        <p:spPr>
          <a:xfrm>
            <a:off x="457200" y="2512025"/>
            <a:ext cx="8229600" cy="3905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350"/>
              <a:buFont typeface="Arial"/>
              <a:buNone/>
            </a:pPr>
            <a:r>
              <a:rPr lang="en-US" sz="1400" b="0" i="0" u="none" strike="noStrike" cap="none">
                <a:solidFill>
                  <a:schemeClr val="lt1"/>
                </a:solidFill>
                <a:latin typeface="Trebuchet MS"/>
                <a:ea typeface="Trebuchet MS"/>
                <a:cs typeface="Trebuchet MS"/>
                <a:sym typeface="Trebuchet MS"/>
              </a:rPr>
              <a:t>Incidence and prevalence of applications in Sweden for legal and surgical sex reassignment were examined over a 50-year period (1960-2010), including the legal and surgical reversal applications. A total of 767 people (289 natal females and 478 natal males) applied for legal and surgical sex reassignment. Out of these, 89 % (252 female-to-males [FM] and 429 male-to-females [MF]) received a new legal gender and underwent sex reassignment surgery (SRS). A total of 25 individuals (7 natal females and 18 natal males), equaling 3.3 %, were denied a new legal gender and SRS. The remaining withdrew their application, were on a waiting list for surgery, or were granted partial treatment.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400"/>
              <a:buFont typeface="Arial"/>
              <a:buNone/>
            </a:pPr>
            <a:endParaRPr sz="700" b="0" i="0" u="none" strike="noStrike" cap="none">
              <a:solidFill>
                <a:schemeClr val="lt1"/>
              </a:solidFill>
              <a:latin typeface="Trebuchet MS"/>
              <a:ea typeface="Trebuchet MS"/>
              <a:cs typeface="Trebuchet MS"/>
              <a:sym typeface="Trebuchet MS"/>
            </a:endParaRPr>
          </a:p>
          <a:p>
            <a:pPr marL="0" marR="0" lvl="0" indent="0" algn="l" rtl="0">
              <a:lnSpc>
                <a:spcPct val="100000"/>
              </a:lnSpc>
              <a:spcBef>
                <a:spcPts val="0"/>
              </a:spcBef>
              <a:spcAft>
                <a:spcPts val="0"/>
              </a:spcAft>
              <a:buClr>
                <a:schemeClr val="lt1"/>
              </a:buClr>
              <a:buSzPts val="350"/>
              <a:buFont typeface="Arial"/>
              <a:buNone/>
            </a:pPr>
            <a:r>
              <a:rPr lang="en-US" sz="1400" b="0" i="0" u="none" strike="noStrike" cap="none">
                <a:solidFill>
                  <a:schemeClr val="lt1"/>
                </a:solidFill>
                <a:latin typeface="Trebuchet MS"/>
                <a:ea typeface="Trebuchet MS"/>
                <a:cs typeface="Trebuchet MS"/>
                <a:sym typeface="Trebuchet MS"/>
              </a:rPr>
              <a:t>The incidence of applications was calculated and stratified over four periods between 1972 and 2010. The incidence increased significantly from 0.16 to 0.42/100,000/year (FM) and from 0.23 to 0.73/100,000/year (MF). The most pronounced increase occurred after 2000. The proportion of FM individuals 30 years or older at the time of application remained stable around 30 %. In contrast, the proportion of MF individuals 30 years or older increased from 37 % in the first decade to 60 % in the latter three decades. The point prevalence at December 2010 for individuals who applied for a new legal gender was for FM 1:13,120 and for MF 1:7,750. The FM:MF sex ratio fluctuated but was 1:1.66 for the whole study period. </a:t>
            </a:r>
            <a:r>
              <a:rPr lang="en-US" sz="1400" b="1" i="0" u="none" strike="noStrike" cap="none">
                <a:solidFill>
                  <a:srgbClr val="2CBDD9"/>
                </a:solidFill>
                <a:latin typeface="Trebuchet MS"/>
                <a:ea typeface="Trebuchet MS"/>
                <a:cs typeface="Trebuchet MS"/>
                <a:sym typeface="Trebuchet MS"/>
              </a:rPr>
              <a:t>There were 15 (5 FTM and 10 MTF) regret applications corresponding to a 2.2 % regret rate for both sexes.</a:t>
            </a:r>
            <a:r>
              <a:rPr lang="en-US" sz="1400" b="0" i="0" u="none" strike="noStrike" cap="none">
                <a:solidFill>
                  <a:srgbClr val="2CBDD9"/>
                </a:solidFill>
                <a:latin typeface="Trebuchet MS"/>
                <a:ea typeface="Trebuchet MS"/>
                <a:cs typeface="Trebuchet MS"/>
                <a:sym typeface="Trebuchet MS"/>
              </a:rPr>
              <a:t> </a:t>
            </a:r>
            <a:r>
              <a:rPr lang="en-US" sz="1400" b="0" i="0" u="none" strike="noStrike" cap="none">
                <a:solidFill>
                  <a:schemeClr val="lt1"/>
                </a:solidFill>
                <a:latin typeface="Trebuchet MS"/>
                <a:ea typeface="Trebuchet MS"/>
                <a:cs typeface="Trebuchet MS"/>
                <a:sym typeface="Trebuchet MS"/>
              </a:rPr>
              <a:t>There was a significant decline of regrets over the time period.</a:t>
            </a:r>
            <a:endParaRPr sz="1400" b="0" i="0" u="none" strike="noStrike" cap="none">
              <a:solidFill>
                <a:srgbClr val="000000"/>
              </a:solidFill>
              <a:latin typeface="Arial"/>
              <a:ea typeface="Arial"/>
              <a:cs typeface="Arial"/>
              <a:sym typeface="Arial"/>
            </a:endParaRPr>
          </a:p>
        </p:txBody>
      </p:sp>
      <p:sp>
        <p:nvSpPr>
          <p:cNvPr id="312" name="Google Shape;312;p19"/>
          <p:cNvSpPr txBox="1"/>
          <p:nvPr/>
        </p:nvSpPr>
        <p:spPr>
          <a:xfrm>
            <a:off x="396475" y="6461900"/>
            <a:ext cx="8449500" cy="231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0000"/>
              </a:buClr>
              <a:buSzPts val="1400"/>
              <a:buFont typeface="Arial"/>
              <a:buNone/>
            </a:pPr>
            <a:r>
              <a:rPr lang="en-US" sz="1400" b="1" i="1" u="none" strike="noStrike" cap="none" dirty="0">
                <a:solidFill>
                  <a:schemeClr val="accent5">
                    <a:lumMod val="75000"/>
                  </a:schemeClr>
                </a:solidFill>
                <a:latin typeface="Arial"/>
                <a:ea typeface="Arial"/>
                <a:cs typeface="Arial"/>
                <a:sym typeface="Arial"/>
              </a:rPr>
              <a:t>For context, the regret rate for Lasik eye surgery is about 5% or more than double the rate here.  </a:t>
            </a:r>
            <a:endParaRPr sz="1400" b="0" i="1" u="none" strike="noStrike" cap="none" dirty="0">
              <a:solidFill>
                <a:schemeClr val="accent5">
                  <a:lumMod val="75000"/>
                </a:schemeClr>
              </a:solidFill>
              <a:latin typeface="Arial"/>
              <a:ea typeface="Arial"/>
              <a:cs typeface="Arial"/>
              <a:sym typeface="Arial"/>
            </a:endParaRPr>
          </a:p>
        </p:txBody>
      </p:sp>
      <p:sp>
        <p:nvSpPr>
          <p:cNvPr id="313" name="Google Shape;313;p19"/>
          <p:cNvSpPr txBox="1"/>
          <p:nvPr/>
        </p:nvSpPr>
        <p:spPr>
          <a:xfrm>
            <a:off x="2957912" y="1439026"/>
            <a:ext cx="3062057" cy="52322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0000"/>
              </a:buClr>
              <a:buSzPts val="2800"/>
              <a:buFont typeface="Arial"/>
              <a:buNone/>
            </a:pPr>
            <a:r>
              <a:rPr lang="en-US" sz="2800" b="0" i="0" u="none" strike="noStrike" cap="none">
                <a:solidFill>
                  <a:schemeClr val="accent1"/>
                </a:solidFill>
                <a:latin typeface="Arial"/>
                <a:ea typeface="Arial"/>
                <a:cs typeface="Arial"/>
                <a:sym typeface="Arial"/>
              </a:rPr>
              <a:t>About 2.2 Percent</a:t>
            </a:r>
            <a:endParaRPr sz="1400" b="0" i="0" u="none" strike="noStrike" cap="none">
              <a:solidFill>
                <a:schemeClr val="accent1"/>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g645832a77d_0_20"/>
          <p:cNvSpPr txBox="1"/>
          <p:nvPr/>
        </p:nvSpPr>
        <p:spPr>
          <a:xfrm>
            <a:off x="0" y="163250"/>
            <a:ext cx="9144000" cy="1200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900"/>
              <a:buFont typeface="Quattrocento Sans"/>
              <a:buNone/>
            </a:pPr>
            <a:r>
              <a:rPr lang="en-US" sz="3600" b="0" i="0" u="none" strike="noStrike" cap="none">
                <a:solidFill>
                  <a:schemeClr val="lt1"/>
                </a:solidFill>
                <a:latin typeface="Quattrocento Sans"/>
                <a:ea typeface="Quattrocento Sans"/>
                <a:cs typeface="Quattrocento Sans"/>
                <a:sym typeface="Quattrocento Sans"/>
              </a:rPr>
              <a:t>Do GAS (Gender Affirming Surgery)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lt1"/>
              </a:buClr>
              <a:buSzPts val="900"/>
              <a:buFont typeface="Quattrocento Sans"/>
              <a:buNone/>
            </a:pPr>
            <a:r>
              <a:rPr lang="en-US" sz="3600" b="0" i="0" u="none" strike="noStrike" cap="none">
                <a:solidFill>
                  <a:schemeClr val="lt1"/>
                </a:solidFill>
                <a:latin typeface="Quattrocento Sans"/>
                <a:ea typeface="Quattrocento Sans"/>
                <a:cs typeface="Quattrocento Sans"/>
                <a:sym typeface="Quattrocento Sans"/>
              </a:rPr>
              <a:t>and HRT Actually Work? </a:t>
            </a:r>
            <a:endParaRPr sz="1400" b="0" i="0" u="none" strike="noStrike" cap="none">
              <a:solidFill>
                <a:srgbClr val="000000"/>
              </a:solidFill>
              <a:latin typeface="Arial"/>
              <a:ea typeface="Arial"/>
              <a:cs typeface="Arial"/>
              <a:sym typeface="Arial"/>
            </a:endParaRPr>
          </a:p>
        </p:txBody>
      </p:sp>
      <p:sp>
        <p:nvSpPr>
          <p:cNvPr id="319" name="Google Shape;319;g645832a77d_0_20"/>
          <p:cNvSpPr txBox="1"/>
          <p:nvPr/>
        </p:nvSpPr>
        <p:spPr>
          <a:xfrm>
            <a:off x="674668" y="6466350"/>
            <a:ext cx="7896300" cy="369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1"/>
              </a:buClr>
              <a:buSzPts val="300"/>
              <a:buFont typeface="Arial"/>
              <a:buNone/>
            </a:pPr>
            <a:r>
              <a:rPr lang="en-US" sz="1200" b="0" i="1" u="none" strike="noStrike" cap="none" dirty="0">
                <a:solidFill>
                  <a:schemeClr val="lt1"/>
                </a:solidFill>
                <a:latin typeface="Trebuchet MS"/>
                <a:ea typeface="Trebuchet MS"/>
                <a:cs typeface="Trebuchet MS"/>
                <a:sym typeface="Trebuchet MS"/>
              </a:rPr>
              <a:t>http://onlinelibrary.wiley.com/doi/10.1111/j.1365-2265.2009.03625.x/abstract</a:t>
            </a:r>
            <a:endParaRPr sz="1400" b="0" i="0" u="none" strike="noStrike" cap="none" dirty="0">
              <a:solidFill>
                <a:srgbClr val="000000"/>
              </a:solidFill>
              <a:latin typeface="Arial"/>
              <a:ea typeface="Arial"/>
              <a:cs typeface="Arial"/>
              <a:sym typeface="Arial"/>
            </a:endParaRPr>
          </a:p>
        </p:txBody>
      </p:sp>
      <p:sp>
        <p:nvSpPr>
          <p:cNvPr id="320" name="Google Shape;320;g645832a77d_0_20"/>
          <p:cNvSpPr txBox="1"/>
          <p:nvPr/>
        </p:nvSpPr>
        <p:spPr>
          <a:xfrm>
            <a:off x="457200" y="2482850"/>
            <a:ext cx="8229600" cy="3636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450"/>
              <a:buFont typeface="Arial"/>
              <a:buNone/>
            </a:pPr>
            <a:r>
              <a:rPr lang="en-US" b="1" i="0" u="none" strike="noStrike" cap="none" dirty="0">
                <a:solidFill>
                  <a:srgbClr val="79D4CC"/>
                </a:solidFill>
                <a:latin typeface="Trebuchet MS"/>
                <a:ea typeface="Trebuchet MS"/>
                <a:cs typeface="Trebuchet MS"/>
                <a:sym typeface="Trebuchet MS"/>
              </a:rPr>
              <a:t>Results: </a:t>
            </a:r>
            <a:r>
              <a:rPr lang="en-US" b="0" i="0" u="none" strike="noStrike" cap="none" dirty="0">
                <a:solidFill>
                  <a:srgbClr val="2CBDD9"/>
                </a:solidFill>
                <a:latin typeface="Trebuchet MS"/>
                <a:ea typeface="Trebuchet MS"/>
                <a:cs typeface="Trebuchet MS"/>
                <a:sym typeface="Trebuchet MS"/>
              </a:rPr>
              <a:t> </a:t>
            </a:r>
            <a:r>
              <a:rPr lang="en-US" b="0" i="0" u="none" strike="noStrike" cap="none" dirty="0">
                <a:solidFill>
                  <a:schemeClr val="lt1"/>
                </a:solidFill>
                <a:latin typeface="Trebuchet MS"/>
                <a:ea typeface="Trebuchet MS"/>
                <a:cs typeface="Trebuchet MS"/>
                <a:sym typeface="Trebuchet MS"/>
              </a:rPr>
              <a:t>We identified 28 eligible studies. These studies enrolled 1833 participants with GID (1093 male-to-female, 801 female-to-male) who underwent sex reassignment that included hormonal therapies. All the studies were observational and most lacked controls. </a:t>
            </a:r>
            <a:endParaRPr b="0" i="0" u="none" strike="noStrike" cap="none" dirty="0">
              <a:solidFill>
                <a:schemeClr val="lt1"/>
              </a:solidFill>
              <a:latin typeface="Trebuchet MS"/>
              <a:ea typeface="Trebuchet MS"/>
              <a:cs typeface="Trebuchet MS"/>
              <a:sym typeface="Trebuchet MS"/>
            </a:endParaRPr>
          </a:p>
          <a:p>
            <a:pPr marL="0" marR="0" lvl="0" indent="0" algn="l" rtl="0">
              <a:lnSpc>
                <a:spcPct val="100000"/>
              </a:lnSpc>
              <a:spcBef>
                <a:spcPts val="0"/>
              </a:spcBef>
              <a:spcAft>
                <a:spcPts val="0"/>
              </a:spcAft>
              <a:buClr>
                <a:schemeClr val="lt1"/>
              </a:buClr>
              <a:buSzPts val="450"/>
              <a:buFont typeface="Arial"/>
              <a:buNone/>
            </a:pPr>
            <a:endParaRPr dirty="0">
              <a:solidFill>
                <a:schemeClr val="lt1"/>
              </a:solidFill>
              <a:latin typeface="Trebuchet MS"/>
              <a:ea typeface="Trebuchet MS"/>
              <a:cs typeface="Trebuchet MS"/>
              <a:sym typeface="Trebuchet MS"/>
            </a:endParaRPr>
          </a:p>
          <a:p>
            <a:pPr marL="0" marR="0" lvl="0" indent="0" algn="l" rtl="0">
              <a:lnSpc>
                <a:spcPct val="100000"/>
              </a:lnSpc>
              <a:spcBef>
                <a:spcPts val="0"/>
              </a:spcBef>
              <a:spcAft>
                <a:spcPts val="0"/>
              </a:spcAft>
              <a:buClr>
                <a:schemeClr val="lt1"/>
              </a:buClr>
              <a:buSzPts val="450"/>
              <a:buFont typeface="Arial"/>
              <a:buNone/>
            </a:pPr>
            <a:r>
              <a:rPr lang="en-US" sz="1200" b="0" i="0" u="none" strike="noStrike" cap="none" dirty="0">
                <a:solidFill>
                  <a:schemeClr val="lt1"/>
                </a:solidFill>
                <a:latin typeface="Trebuchet MS"/>
                <a:ea typeface="Trebuchet MS"/>
                <a:cs typeface="Trebuchet MS"/>
                <a:sym typeface="Trebuchet MS"/>
              </a:rPr>
              <a:t>Pooling across studies shows that after sex reassignment (Bottom Surgery), </a:t>
            </a:r>
            <a:r>
              <a:rPr lang="en-US" sz="1200" b="0" i="0" u="none" strike="noStrike" cap="none" dirty="0">
                <a:solidFill>
                  <a:schemeClr val="accent1"/>
                </a:solidFill>
                <a:latin typeface="Trebuchet MS"/>
                <a:ea typeface="Trebuchet MS"/>
                <a:cs typeface="Trebuchet MS"/>
                <a:sym typeface="Trebuchet MS"/>
              </a:rPr>
              <a:t>80% of individuals with GID reported significant improvement in gender dysphoria </a:t>
            </a:r>
            <a:r>
              <a:rPr lang="en-US" sz="1200" b="0" i="0" u="none" strike="noStrike" cap="none" dirty="0">
                <a:solidFill>
                  <a:schemeClr val="lt1"/>
                </a:solidFill>
                <a:latin typeface="Trebuchet MS"/>
                <a:ea typeface="Trebuchet MS"/>
                <a:cs typeface="Trebuchet MS"/>
                <a:sym typeface="Trebuchet MS"/>
              </a:rPr>
              <a:t>(95% CI = 68–89%; 8 studies; </a:t>
            </a:r>
            <a:r>
              <a:rPr lang="en-US" sz="1200" b="0" i="1" u="none" strike="noStrike" cap="none" dirty="0">
                <a:solidFill>
                  <a:schemeClr val="lt1"/>
                </a:solidFill>
                <a:latin typeface="Trebuchet MS"/>
                <a:ea typeface="Trebuchet MS"/>
                <a:cs typeface="Trebuchet MS"/>
                <a:sym typeface="Trebuchet MS"/>
              </a:rPr>
              <a:t>I</a:t>
            </a:r>
            <a:r>
              <a:rPr lang="en-US" sz="1200" b="0" i="0" u="none" strike="noStrike" cap="none" baseline="30000" dirty="0">
                <a:solidFill>
                  <a:schemeClr val="lt1"/>
                </a:solidFill>
                <a:latin typeface="Trebuchet MS"/>
                <a:ea typeface="Trebuchet MS"/>
                <a:cs typeface="Trebuchet MS"/>
                <a:sym typeface="Trebuchet MS"/>
              </a:rPr>
              <a:t>2</a:t>
            </a:r>
            <a:r>
              <a:rPr lang="en-US" sz="1200" b="0" i="0" u="none" strike="noStrike" cap="none" dirty="0">
                <a:solidFill>
                  <a:schemeClr val="lt1"/>
                </a:solidFill>
                <a:latin typeface="Trebuchet MS"/>
                <a:ea typeface="Trebuchet MS"/>
                <a:cs typeface="Trebuchet MS"/>
                <a:sym typeface="Trebuchet MS"/>
              </a:rPr>
              <a:t> = 82%); </a:t>
            </a:r>
            <a:r>
              <a:rPr lang="en-US" sz="1200" b="0" i="0" u="none" strike="noStrike" cap="none" dirty="0">
                <a:solidFill>
                  <a:schemeClr val="accent1"/>
                </a:solidFill>
                <a:latin typeface="Trebuchet MS"/>
                <a:ea typeface="Trebuchet MS"/>
                <a:cs typeface="Trebuchet MS"/>
                <a:sym typeface="Trebuchet MS"/>
              </a:rPr>
              <a:t>78% reported significant improvement in psychological symptoms</a:t>
            </a:r>
            <a:r>
              <a:rPr lang="en-US" sz="1200" b="0" i="0" u="none" strike="noStrike" cap="none" dirty="0">
                <a:solidFill>
                  <a:schemeClr val="lt1"/>
                </a:solidFill>
                <a:latin typeface="Trebuchet MS"/>
                <a:ea typeface="Trebuchet MS"/>
                <a:cs typeface="Trebuchet MS"/>
                <a:sym typeface="Trebuchet MS"/>
              </a:rPr>
              <a:t> (95% CI = 56–94%; 7 studies; </a:t>
            </a:r>
            <a:r>
              <a:rPr lang="en-US" sz="1200" b="0" i="1" u="none" strike="noStrike" cap="none" dirty="0">
                <a:solidFill>
                  <a:schemeClr val="lt1"/>
                </a:solidFill>
                <a:latin typeface="Trebuchet MS"/>
                <a:ea typeface="Trebuchet MS"/>
                <a:cs typeface="Trebuchet MS"/>
                <a:sym typeface="Trebuchet MS"/>
              </a:rPr>
              <a:t>I</a:t>
            </a:r>
            <a:r>
              <a:rPr lang="en-US" sz="1200" b="0" i="0" u="none" strike="noStrike" cap="none" baseline="30000" dirty="0">
                <a:solidFill>
                  <a:schemeClr val="lt1"/>
                </a:solidFill>
                <a:latin typeface="Trebuchet MS"/>
                <a:ea typeface="Trebuchet MS"/>
                <a:cs typeface="Trebuchet MS"/>
                <a:sym typeface="Trebuchet MS"/>
              </a:rPr>
              <a:t>2</a:t>
            </a:r>
            <a:r>
              <a:rPr lang="en-US" sz="1200" b="0" i="0" u="none" strike="noStrike" cap="none" dirty="0">
                <a:solidFill>
                  <a:schemeClr val="lt1"/>
                </a:solidFill>
                <a:latin typeface="Trebuchet MS"/>
                <a:ea typeface="Trebuchet MS"/>
                <a:cs typeface="Trebuchet MS"/>
                <a:sym typeface="Trebuchet MS"/>
              </a:rPr>
              <a:t> = 86%); </a:t>
            </a:r>
            <a:r>
              <a:rPr lang="en-US" sz="1200" b="0" i="0" u="none" strike="noStrike" cap="none" dirty="0">
                <a:solidFill>
                  <a:schemeClr val="accent1"/>
                </a:solidFill>
                <a:latin typeface="Trebuchet MS"/>
                <a:ea typeface="Trebuchet MS"/>
                <a:cs typeface="Trebuchet MS"/>
                <a:sym typeface="Trebuchet MS"/>
              </a:rPr>
              <a:t>80% reported significant improvement in quality of life</a:t>
            </a:r>
            <a:r>
              <a:rPr lang="en-US" sz="1200" b="0" i="0" u="none" strike="noStrike" cap="none" dirty="0">
                <a:solidFill>
                  <a:schemeClr val="lt1"/>
                </a:solidFill>
                <a:latin typeface="Trebuchet MS"/>
                <a:ea typeface="Trebuchet MS"/>
                <a:cs typeface="Trebuchet MS"/>
                <a:sym typeface="Trebuchet MS"/>
              </a:rPr>
              <a:t> (95% CI = 72–88%; 16 studies; </a:t>
            </a:r>
            <a:r>
              <a:rPr lang="en-US" sz="1200" b="0" i="1" u="none" strike="noStrike" cap="none" dirty="0">
                <a:solidFill>
                  <a:schemeClr val="lt1"/>
                </a:solidFill>
                <a:latin typeface="Trebuchet MS"/>
                <a:ea typeface="Trebuchet MS"/>
                <a:cs typeface="Trebuchet MS"/>
                <a:sym typeface="Trebuchet MS"/>
              </a:rPr>
              <a:t>I</a:t>
            </a:r>
            <a:r>
              <a:rPr lang="en-US" sz="1200" b="0" i="0" u="none" strike="noStrike" cap="none" baseline="30000" dirty="0">
                <a:solidFill>
                  <a:schemeClr val="lt1"/>
                </a:solidFill>
                <a:latin typeface="Trebuchet MS"/>
                <a:ea typeface="Trebuchet MS"/>
                <a:cs typeface="Trebuchet MS"/>
                <a:sym typeface="Trebuchet MS"/>
              </a:rPr>
              <a:t>2</a:t>
            </a:r>
            <a:r>
              <a:rPr lang="en-US" sz="1200" b="0" i="0" u="none" strike="noStrike" cap="none" dirty="0">
                <a:solidFill>
                  <a:schemeClr val="lt1"/>
                </a:solidFill>
                <a:latin typeface="Trebuchet MS"/>
                <a:ea typeface="Trebuchet MS"/>
                <a:cs typeface="Trebuchet MS"/>
                <a:sym typeface="Trebuchet MS"/>
              </a:rPr>
              <a:t> = 78%); </a:t>
            </a:r>
            <a:r>
              <a:rPr lang="en-US" sz="1200" b="0" i="0" u="none" strike="noStrike" cap="none" dirty="0">
                <a:solidFill>
                  <a:schemeClr val="accent1"/>
                </a:solidFill>
                <a:latin typeface="Trebuchet MS"/>
                <a:ea typeface="Trebuchet MS"/>
                <a:cs typeface="Trebuchet MS"/>
                <a:sym typeface="Trebuchet MS"/>
              </a:rPr>
              <a:t>and 72% reported significant improvement in sexual function</a:t>
            </a:r>
            <a:r>
              <a:rPr lang="en-US" sz="1200" b="0" i="0" u="none" strike="noStrike" cap="none" dirty="0">
                <a:solidFill>
                  <a:schemeClr val="lt1"/>
                </a:solidFill>
                <a:latin typeface="Trebuchet MS"/>
                <a:ea typeface="Trebuchet MS"/>
                <a:cs typeface="Trebuchet MS"/>
                <a:sym typeface="Trebuchet MS"/>
              </a:rPr>
              <a:t> (95% CI = 60–81%; 15 studies; </a:t>
            </a:r>
            <a:r>
              <a:rPr lang="en-US" sz="1200" b="0" i="1" u="none" strike="noStrike" cap="none" dirty="0">
                <a:solidFill>
                  <a:schemeClr val="lt1"/>
                </a:solidFill>
                <a:latin typeface="Trebuchet MS"/>
                <a:ea typeface="Trebuchet MS"/>
                <a:cs typeface="Trebuchet MS"/>
                <a:sym typeface="Trebuchet MS"/>
              </a:rPr>
              <a:t>I</a:t>
            </a:r>
            <a:r>
              <a:rPr lang="en-US" sz="1200" b="0" i="0" u="none" strike="noStrike" cap="none" baseline="30000" dirty="0">
                <a:solidFill>
                  <a:schemeClr val="lt1"/>
                </a:solidFill>
                <a:latin typeface="Trebuchet MS"/>
                <a:ea typeface="Trebuchet MS"/>
                <a:cs typeface="Trebuchet MS"/>
                <a:sym typeface="Trebuchet MS"/>
              </a:rPr>
              <a:t>2</a:t>
            </a:r>
            <a:r>
              <a:rPr lang="en-US" sz="1200" b="0" i="0" u="none" strike="noStrike" cap="none" dirty="0">
                <a:solidFill>
                  <a:schemeClr val="lt1"/>
                </a:solidFill>
                <a:latin typeface="Trebuchet MS"/>
                <a:ea typeface="Trebuchet MS"/>
                <a:cs typeface="Trebuchet MS"/>
                <a:sym typeface="Trebuchet MS"/>
              </a:rPr>
              <a:t> = 78</a:t>
            </a:r>
            <a:r>
              <a:rPr lang="en-US" sz="1200" b="0" i="0" u="none" strike="noStrike" cap="none" dirty="0" smtClean="0">
                <a:solidFill>
                  <a:schemeClr val="lt1"/>
                </a:solidFill>
                <a:latin typeface="Trebuchet MS"/>
                <a:ea typeface="Trebuchet MS"/>
                <a:cs typeface="Trebuchet MS"/>
                <a:sym typeface="Trebuchet MS"/>
              </a:rPr>
              <a:t>%)</a:t>
            </a:r>
            <a:r>
              <a:rPr lang="en-US" sz="1200" dirty="0" smtClean="0">
                <a:solidFill>
                  <a:schemeClr val="lt1"/>
                </a:solidFill>
                <a:latin typeface="Trebuchet MS"/>
                <a:ea typeface="Trebuchet MS"/>
                <a:cs typeface="Trebuchet MS"/>
                <a:sym typeface="Trebuchet MS"/>
              </a:rPr>
              <a:t> </a:t>
            </a:r>
          </a:p>
          <a:p>
            <a:pPr marL="0" marR="0" lvl="0" indent="0" algn="l" rtl="0">
              <a:lnSpc>
                <a:spcPct val="100000"/>
              </a:lnSpc>
              <a:spcBef>
                <a:spcPts val="0"/>
              </a:spcBef>
              <a:spcAft>
                <a:spcPts val="0"/>
              </a:spcAft>
              <a:buClr>
                <a:schemeClr val="lt1"/>
              </a:buClr>
              <a:buSzPts val="450"/>
              <a:buFont typeface="Arial"/>
              <a:buNone/>
            </a:pPr>
            <a:endParaRPr lang="en-US" sz="1200" dirty="0" smtClean="0">
              <a:solidFill>
                <a:schemeClr val="lt1"/>
              </a:solidFill>
              <a:latin typeface="Trebuchet MS"/>
              <a:ea typeface="Trebuchet MS"/>
              <a:cs typeface="Trebuchet MS"/>
              <a:sym typeface="Trebuchet MS"/>
            </a:endParaRPr>
          </a:p>
          <a:p>
            <a:pPr marL="0" marR="0" lvl="0" indent="0" algn="l" rtl="0">
              <a:lnSpc>
                <a:spcPct val="100000"/>
              </a:lnSpc>
              <a:spcBef>
                <a:spcPts val="0"/>
              </a:spcBef>
              <a:spcAft>
                <a:spcPts val="0"/>
              </a:spcAft>
              <a:buClr>
                <a:schemeClr val="lt1"/>
              </a:buClr>
              <a:buSzPts val="450"/>
              <a:buFont typeface="Arial"/>
              <a:buNone/>
            </a:pPr>
            <a:r>
              <a:rPr lang="en-US" sz="1200" b="0" i="0" u="none" strike="noStrike" cap="none" dirty="0" smtClean="0">
                <a:solidFill>
                  <a:schemeClr val="bg1"/>
                </a:solidFill>
                <a:latin typeface="Trebuchet MS"/>
                <a:ea typeface="Trebuchet MS"/>
                <a:cs typeface="Trebuchet MS"/>
                <a:sym typeface="Trebuchet MS"/>
              </a:rPr>
              <a:t>“</a:t>
            </a:r>
            <a:r>
              <a:rPr lang="en-US" sz="1200" dirty="0">
                <a:solidFill>
                  <a:schemeClr val="bg1"/>
                </a:solidFill>
              </a:rPr>
              <a:t>We systematically reviewed the literature to determine the benefits of hormonal therapies given to individuals with GID as a part of sex reassignment. </a:t>
            </a:r>
            <a:r>
              <a:rPr lang="en-US" sz="1200" dirty="0">
                <a:solidFill>
                  <a:srgbClr val="C00000"/>
                </a:solidFill>
              </a:rPr>
              <a:t>We found 28 studies with fairly long follow-up duration that demonstrated improvements in gender dysphoria, psychological functioning and comorbidities, lower suicide rates, higher sexual satisfaction and, overall, improvement in the quality of life</a:t>
            </a:r>
            <a:r>
              <a:rPr lang="en-US" sz="1200" dirty="0" smtClean="0">
                <a:solidFill>
                  <a:srgbClr val="C00000"/>
                </a:solidFill>
              </a:rPr>
              <a:t>.</a:t>
            </a:r>
            <a:r>
              <a:rPr lang="en-US" sz="1200" dirty="0" smtClean="0">
                <a:solidFill>
                  <a:schemeClr val="bg1"/>
                </a:solidFill>
              </a:rPr>
              <a:t>”</a:t>
            </a:r>
            <a:endParaRPr sz="1200" b="0" i="0" u="none" strike="noStrike" cap="none" dirty="0">
              <a:solidFill>
                <a:schemeClr val="bg1"/>
              </a:solidFill>
              <a:latin typeface="Trebuchet MS"/>
              <a:ea typeface="Trebuchet MS"/>
              <a:cs typeface="Trebuchet MS"/>
              <a:sym typeface="Trebuchet MS"/>
            </a:endParaRPr>
          </a:p>
          <a:p>
            <a:pPr marL="0" marR="0" lvl="0" indent="0" algn="l" rtl="0">
              <a:lnSpc>
                <a:spcPct val="100000"/>
              </a:lnSpc>
              <a:spcBef>
                <a:spcPts val="0"/>
              </a:spcBef>
              <a:spcAft>
                <a:spcPts val="0"/>
              </a:spcAft>
              <a:buClr>
                <a:schemeClr val="lt1"/>
              </a:buClr>
              <a:buSzPts val="450"/>
              <a:buFont typeface="Arial"/>
              <a:buNone/>
            </a:pPr>
            <a:endParaRPr dirty="0">
              <a:solidFill>
                <a:schemeClr val="lt1"/>
              </a:solidFill>
              <a:latin typeface="Trebuchet MS"/>
              <a:ea typeface="Trebuchet MS"/>
              <a:cs typeface="Trebuchet MS"/>
              <a:sym typeface="Trebuchet MS"/>
            </a:endParaRPr>
          </a:p>
          <a:p>
            <a:pPr marL="0" marR="0" lvl="0" indent="0" algn="ctr" rtl="0">
              <a:lnSpc>
                <a:spcPct val="100000"/>
              </a:lnSpc>
              <a:spcBef>
                <a:spcPts val="0"/>
              </a:spcBef>
              <a:spcAft>
                <a:spcPts val="0"/>
              </a:spcAft>
              <a:buClr>
                <a:schemeClr val="lt1"/>
              </a:buClr>
              <a:buSzPts val="450"/>
              <a:buFont typeface="Arial"/>
              <a:buNone/>
            </a:pPr>
            <a:r>
              <a:rPr lang="en-US" sz="1800" dirty="0">
                <a:solidFill>
                  <a:srgbClr val="F4ACA3"/>
                </a:solidFill>
                <a:latin typeface="Trebuchet MS"/>
                <a:ea typeface="Trebuchet MS"/>
                <a:cs typeface="Trebuchet MS"/>
                <a:sym typeface="Trebuchet MS"/>
              </a:rPr>
              <a:t>In short, ⅘ Treated patients experienced benefits at the “significant improvement” level, not just “some improvement”</a:t>
            </a:r>
            <a:endParaRPr sz="1800" dirty="0">
              <a:solidFill>
                <a:srgbClr val="F4ACA3"/>
              </a:solidFill>
              <a:latin typeface="Trebuchet MS"/>
              <a:ea typeface="Trebuchet MS"/>
              <a:cs typeface="Trebuchet MS"/>
              <a:sym typeface="Trebuchet MS"/>
            </a:endParaRPr>
          </a:p>
        </p:txBody>
      </p:sp>
      <p:sp>
        <p:nvSpPr>
          <p:cNvPr id="321" name="Google Shape;321;g645832a77d_0_20"/>
          <p:cNvSpPr/>
          <p:nvPr/>
        </p:nvSpPr>
        <p:spPr>
          <a:xfrm>
            <a:off x="674668" y="1365017"/>
            <a:ext cx="7510500" cy="1034700"/>
          </a:xfrm>
          <a:prstGeom prst="rect">
            <a:avLst/>
          </a:prstGeom>
          <a:gradFill>
            <a:gsLst>
              <a:gs pos="0">
                <a:srgbClr val="87D7CF"/>
              </a:gs>
              <a:gs pos="100000">
                <a:srgbClr val="5ACDC3"/>
              </a:gs>
            </a:gsLst>
            <a:lin ang="5400012" scaled="0"/>
          </a:gradFill>
          <a:ln w="9525"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000"/>
              <a:buFont typeface="Arial"/>
              <a:buNone/>
            </a:pPr>
            <a:endParaRPr sz="2000" b="0" i="0" u="none" strike="noStrike" cap="none" dirty="0">
              <a:solidFill>
                <a:srgbClr val="363636"/>
              </a:solidFill>
              <a:latin typeface="Trebuchet MS"/>
              <a:ea typeface="Trebuchet MS"/>
              <a:cs typeface="Trebuchet MS"/>
              <a:sym typeface="Trebuchet MS"/>
            </a:endParaRPr>
          </a:p>
          <a:p>
            <a:pPr marL="0" marR="0" lvl="0" indent="0" algn="ctr" rtl="0">
              <a:lnSpc>
                <a:spcPct val="100000"/>
              </a:lnSpc>
              <a:spcBef>
                <a:spcPts val="0"/>
              </a:spcBef>
              <a:spcAft>
                <a:spcPts val="0"/>
              </a:spcAft>
              <a:buClr>
                <a:schemeClr val="lt1"/>
              </a:buClr>
              <a:buSzPts val="450"/>
              <a:buFont typeface="Trebuchet MS"/>
              <a:buNone/>
            </a:pPr>
            <a:r>
              <a:rPr lang="en-US" sz="1800" b="0" i="0" u="none" strike="noStrike" cap="none" dirty="0">
                <a:solidFill>
                  <a:srgbClr val="363636"/>
                </a:solidFill>
                <a:latin typeface="Trebuchet MS"/>
                <a:ea typeface="Trebuchet MS"/>
                <a:cs typeface="Trebuchet MS"/>
                <a:sym typeface="Trebuchet MS"/>
              </a:rPr>
              <a:t>Hormonal therapy and sex reassignment:</a:t>
            </a:r>
            <a:endParaRPr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lt1"/>
              </a:buClr>
              <a:buSzPts val="450"/>
              <a:buFont typeface="Trebuchet MS"/>
              <a:buNone/>
            </a:pPr>
            <a:r>
              <a:rPr lang="en-US" b="0" i="0" u="none" strike="noStrike" cap="none" dirty="0">
                <a:solidFill>
                  <a:srgbClr val="363636"/>
                </a:solidFill>
                <a:latin typeface="Trebuchet MS"/>
                <a:ea typeface="Trebuchet MS"/>
                <a:cs typeface="Trebuchet MS"/>
                <a:sym typeface="Trebuchet MS"/>
              </a:rPr>
              <a:t>A systematic review and meta-analysis of quality of </a:t>
            </a:r>
            <a:r>
              <a:rPr lang="en-US" b="0" i="0" u="none" strike="noStrike" cap="none" dirty="0" smtClean="0">
                <a:solidFill>
                  <a:srgbClr val="363636"/>
                </a:solidFill>
                <a:latin typeface="Trebuchet MS"/>
                <a:ea typeface="Trebuchet MS"/>
                <a:cs typeface="Trebuchet MS"/>
                <a:sym typeface="Trebuchet MS"/>
              </a:rPr>
              <a:t>life and </a:t>
            </a:r>
            <a:r>
              <a:rPr lang="en-US" b="0" i="0" u="none" strike="noStrike" cap="none" dirty="0">
                <a:solidFill>
                  <a:srgbClr val="363636"/>
                </a:solidFill>
                <a:latin typeface="Trebuchet MS"/>
                <a:ea typeface="Trebuchet MS"/>
                <a:cs typeface="Trebuchet MS"/>
                <a:sym typeface="Trebuchet MS"/>
              </a:rPr>
              <a:t>psychosocial </a:t>
            </a:r>
            <a:r>
              <a:rPr lang="en-US" b="0" i="0" u="none" strike="noStrike" cap="none" dirty="0" smtClean="0">
                <a:solidFill>
                  <a:srgbClr val="363636"/>
                </a:solidFill>
                <a:latin typeface="Trebuchet MS"/>
                <a:ea typeface="Trebuchet MS"/>
                <a:cs typeface="Trebuchet MS"/>
                <a:sym typeface="Trebuchet MS"/>
              </a:rPr>
              <a:t>outcomes </a:t>
            </a:r>
          </a:p>
          <a:p>
            <a:pPr marL="0" marR="0" lvl="0" indent="0" algn="ctr" rtl="0">
              <a:lnSpc>
                <a:spcPct val="100000"/>
              </a:lnSpc>
              <a:spcBef>
                <a:spcPts val="0"/>
              </a:spcBef>
              <a:spcAft>
                <a:spcPts val="0"/>
              </a:spcAft>
              <a:buClr>
                <a:schemeClr val="lt1"/>
              </a:buClr>
              <a:buSzPts val="450"/>
              <a:buFont typeface="Trebuchet MS"/>
              <a:buNone/>
            </a:pPr>
            <a:r>
              <a:rPr lang="en-US" b="0" i="0" u="none" strike="noStrike" cap="none" dirty="0" smtClean="0">
                <a:solidFill>
                  <a:srgbClr val="363636"/>
                </a:solidFill>
                <a:latin typeface="Trebuchet MS"/>
                <a:ea typeface="Trebuchet MS"/>
                <a:cs typeface="Trebuchet MS"/>
                <a:sym typeface="Trebuchet MS"/>
              </a:rPr>
              <a:t>(2010 study) </a:t>
            </a:r>
            <a:endParaRPr sz="11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lt1"/>
              </a:buClr>
              <a:buSzPts val="2000"/>
              <a:buFont typeface="Arial"/>
              <a:buNone/>
            </a:pPr>
            <a:endParaRPr sz="2000" b="0" i="0" u="sng" strike="noStrike" cap="none" dirty="0">
              <a:solidFill>
                <a:srgbClr val="363636"/>
              </a:solidFill>
              <a:latin typeface="Trebuchet MS"/>
              <a:ea typeface="Trebuchet MS"/>
              <a:cs typeface="Trebuchet MS"/>
              <a:sym typeface="Trebuchet MS"/>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20"/>
          <p:cNvSpPr txBox="1">
            <a:spLocks noGrp="1"/>
          </p:cNvSpPr>
          <p:nvPr>
            <p:ph type="ctrTitle"/>
          </p:nvPr>
        </p:nvSpPr>
        <p:spPr>
          <a:xfrm>
            <a:off x="670560" y="2103119"/>
            <a:ext cx="7772400" cy="2152649"/>
          </a:xfrm>
          <a:prstGeom prst="rect">
            <a:avLst/>
          </a:prstGeom>
          <a:noFill/>
          <a:ln>
            <a:noFill/>
          </a:ln>
          <a:effectLst>
            <a:outerShdw blurRad="50799">
              <a:srgbClr val="000000">
                <a:alpha val="6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625"/>
              <a:buFont typeface="Quattrocento Sans"/>
              <a:buNone/>
            </a:pPr>
            <a:r>
              <a:rPr lang="en-US" sz="6500" b="1" i="0" u="none" strike="noStrike" cap="none">
                <a:solidFill>
                  <a:srgbClr val="FEFEFE"/>
                </a:solidFill>
                <a:latin typeface="Quattrocento Sans"/>
                <a:ea typeface="Quattrocento Sans"/>
                <a:cs typeface="Quattrocento Sans"/>
                <a:sym typeface="Quattrocento Sans"/>
              </a:rPr>
              <a:t>Part 2: </a:t>
            </a:r>
            <a:br>
              <a:rPr lang="en-US" sz="6500" b="1" i="0" u="none" strike="noStrike" cap="none">
                <a:solidFill>
                  <a:srgbClr val="FEFEFE"/>
                </a:solidFill>
                <a:latin typeface="Quattrocento Sans"/>
                <a:ea typeface="Quattrocento Sans"/>
                <a:cs typeface="Quattrocento Sans"/>
                <a:sym typeface="Quattrocento Sans"/>
              </a:rPr>
            </a:br>
            <a:r>
              <a:rPr lang="en-US" sz="6500" b="1" i="0" u="none" strike="noStrike" cap="none">
                <a:solidFill>
                  <a:srgbClr val="FEFEFE"/>
                </a:solidFill>
                <a:latin typeface="PT Sans"/>
                <a:ea typeface="PT Sans"/>
                <a:cs typeface="PT Sans"/>
                <a:sym typeface="PT Sans"/>
              </a:rPr>
              <a:t/>
            </a:r>
            <a:br>
              <a:rPr lang="en-US" sz="6500" b="1" i="0" u="none" strike="noStrike" cap="none">
                <a:solidFill>
                  <a:srgbClr val="FEFEFE"/>
                </a:solidFill>
                <a:latin typeface="PT Sans"/>
                <a:ea typeface="PT Sans"/>
                <a:cs typeface="PT Sans"/>
                <a:sym typeface="PT Sans"/>
              </a:rPr>
            </a:br>
            <a:endParaRPr sz="6500" b="1" i="0" u="none" strike="noStrike" cap="none">
              <a:solidFill>
                <a:srgbClr val="FEFEFE"/>
              </a:solidFill>
              <a:latin typeface="PT Sans"/>
              <a:ea typeface="PT Sans"/>
              <a:cs typeface="PT Sans"/>
              <a:sym typeface="PT Sans"/>
            </a:endParaRPr>
          </a:p>
        </p:txBody>
      </p:sp>
      <p:sp>
        <p:nvSpPr>
          <p:cNvPr id="327" name="Google Shape;327;p20"/>
          <p:cNvSpPr/>
          <p:nvPr/>
        </p:nvSpPr>
        <p:spPr>
          <a:xfrm>
            <a:off x="0" y="5652551"/>
            <a:ext cx="9144000" cy="523219"/>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FFFFFF"/>
              </a:buClr>
              <a:buSzPts val="700"/>
              <a:buFont typeface="Trebuchet MS"/>
              <a:buNone/>
            </a:pPr>
            <a:r>
              <a:rPr lang="en-US" sz="2800" b="0" i="0" u="none" strike="noStrike" cap="none">
                <a:solidFill>
                  <a:srgbClr val="FFFFFF"/>
                </a:solidFill>
                <a:latin typeface="Trebuchet MS"/>
                <a:ea typeface="Trebuchet MS"/>
                <a:cs typeface="Trebuchet MS"/>
                <a:sym typeface="Trebuchet MS"/>
              </a:rPr>
              <a:t>Transitioning - How, Why, And Sometimes Why Not.</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21"/>
          <p:cNvSpPr/>
          <p:nvPr/>
        </p:nvSpPr>
        <p:spPr>
          <a:xfrm>
            <a:off x="1663065" y="0"/>
            <a:ext cx="7480934"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333" name="Google Shape;333;p21"/>
          <p:cNvPicPr preferRelativeResize="0"/>
          <p:nvPr/>
        </p:nvPicPr>
        <p:blipFill rotWithShape="1">
          <a:blip r:embed="rId3">
            <a:alphaModFix/>
          </a:blip>
          <a:srcRect/>
          <a:stretch/>
        </p:blipFill>
        <p:spPr>
          <a:xfrm>
            <a:off x="1845944" y="655320"/>
            <a:ext cx="7298054" cy="6202679"/>
          </a:xfrm>
          <a:prstGeom prst="rect">
            <a:avLst/>
          </a:prstGeom>
          <a:noFill/>
          <a:ln>
            <a:noFill/>
          </a:ln>
        </p:spPr>
      </p:pic>
      <p:sp>
        <p:nvSpPr>
          <p:cNvPr id="334" name="Google Shape;334;p21"/>
          <p:cNvSpPr txBox="1"/>
          <p:nvPr/>
        </p:nvSpPr>
        <p:spPr>
          <a:xfrm rot="-5400000">
            <a:off x="-3509009" y="2828926"/>
            <a:ext cx="9143998" cy="120015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900"/>
              <a:buFont typeface="PT Sans"/>
              <a:buNone/>
            </a:pPr>
            <a:r>
              <a:rPr lang="en-US" sz="3600" b="0" i="0" u="none" strike="noStrike" cap="none">
                <a:solidFill>
                  <a:schemeClr val="lt1"/>
                </a:solidFill>
                <a:latin typeface="PT Sans"/>
                <a:ea typeface="PT Sans"/>
                <a:cs typeface="PT Sans"/>
                <a:sym typeface="PT Sans"/>
              </a:rPr>
              <a:t>Human Sex Hormone Synthesis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22"/>
          <p:cNvSpPr txBox="1"/>
          <p:nvPr/>
        </p:nvSpPr>
        <p:spPr>
          <a:xfrm>
            <a:off x="0" y="163250"/>
            <a:ext cx="9144000" cy="831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1250"/>
              <a:buFont typeface="Quattrocento Sans"/>
              <a:buNone/>
            </a:pPr>
            <a:r>
              <a:rPr lang="en-US" sz="5000" b="0" i="0" u="none" strike="noStrike" cap="none">
                <a:solidFill>
                  <a:schemeClr val="lt1"/>
                </a:solidFill>
                <a:latin typeface="Quattrocento Sans"/>
                <a:ea typeface="Quattrocento Sans"/>
                <a:cs typeface="Quattrocento Sans"/>
                <a:sym typeface="Quattrocento Sans"/>
              </a:rPr>
              <a:t>How Is It Done? </a:t>
            </a:r>
            <a:endParaRPr sz="1400" b="0" i="0" u="none" strike="noStrike" cap="none">
              <a:solidFill>
                <a:srgbClr val="000000"/>
              </a:solidFill>
              <a:latin typeface="Arial"/>
              <a:ea typeface="Arial"/>
              <a:cs typeface="Arial"/>
              <a:sym typeface="Arial"/>
            </a:endParaRPr>
          </a:p>
        </p:txBody>
      </p:sp>
      <p:sp>
        <p:nvSpPr>
          <p:cNvPr id="340" name="Google Shape;340;p22"/>
          <p:cNvSpPr txBox="1"/>
          <p:nvPr/>
        </p:nvSpPr>
        <p:spPr>
          <a:xfrm>
            <a:off x="431800" y="1841500"/>
            <a:ext cx="185736" cy="8318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400"/>
              <a:buFont typeface="Arial"/>
              <a:buNone/>
            </a:pPr>
            <a:endParaRPr sz="2400" b="1"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chemeClr val="lt1"/>
              </a:solidFill>
              <a:latin typeface="Arial"/>
              <a:ea typeface="Arial"/>
              <a:cs typeface="Arial"/>
              <a:sym typeface="Arial"/>
            </a:endParaRPr>
          </a:p>
        </p:txBody>
      </p:sp>
      <p:sp>
        <p:nvSpPr>
          <p:cNvPr id="341" name="Google Shape;341;p22"/>
          <p:cNvSpPr txBox="1"/>
          <p:nvPr/>
        </p:nvSpPr>
        <p:spPr>
          <a:xfrm>
            <a:off x="431800" y="1069018"/>
            <a:ext cx="8229600" cy="5166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dirty="0">
                <a:solidFill>
                  <a:srgbClr val="FFFFFF"/>
                </a:solidFill>
                <a:latin typeface="Trebuchet MS"/>
                <a:ea typeface="Trebuchet MS"/>
                <a:cs typeface="Trebuchet MS"/>
                <a:sym typeface="Trebuchet MS"/>
              </a:rPr>
              <a:t>All my patients undergo some form of psychiatric evaluation prior to the initiation of hormone therapy. In children, this evaluation is over a much longer period of time, far more detailed, and generally performed by multiple providers. </a:t>
            </a:r>
            <a:r>
              <a:rPr lang="en-US" dirty="0" smtClean="0">
                <a:solidFill>
                  <a:srgbClr val="FFFFFF"/>
                </a:solidFill>
                <a:latin typeface="Trebuchet MS"/>
                <a:ea typeface="Trebuchet MS"/>
                <a:cs typeface="Trebuchet MS"/>
                <a:sym typeface="Trebuchet MS"/>
              </a:rPr>
              <a:t>I do not start minors on HRT until they have completed extensive psychological assessment and additionally have reached a pubertal age. </a:t>
            </a:r>
            <a:endParaRPr dirty="0">
              <a:solidFill>
                <a:srgbClr val="FFFFFF"/>
              </a:solidFill>
              <a:latin typeface="Trebuchet MS"/>
              <a:ea typeface="Trebuchet MS"/>
              <a:cs typeface="Trebuchet MS"/>
              <a:sym typeface="Trebuchet MS"/>
            </a:endParaRPr>
          </a:p>
          <a:p>
            <a:pPr marL="0" lvl="0" indent="0" algn="l" rtl="0">
              <a:spcBef>
                <a:spcPts val="0"/>
              </a:spcBef>
              <a:spcAft>
                <a:spcPts val="0"/>
              </a:spcAft>
              <a:buClr>
                <a:schemeClr val="dk1"/>
              </a:buClr>
              <a:buSzPts val="1100"/>
              <a:buFont typeface="Arial"/>
              <a:buNone/>
            </a:pPr>
            <a:endParaRPr dirty="0">
              <a:solidFill>
                <a:srgbClr val="FFFFFF"/>
              </a:solidFill>
              <a:latin typeface="Trebuchet MS"/>
              <a:ea typeface="Trebuchet MS"/>
              <a:cs typeface="Trebuchet MS"/>
              <a:sym typeface="Trebuchet MS"/>
            </a:endParaRPr>
          </a:p>
          <a:p>
            <a:pPr marL="0" lvl="0" indent="0" algn="l" rtl="0">
              <a:spcBef>
                <a:spcPts val="0"/>
              </a:spcBef>
              <a:spcAft>
                <a:spcPts val="0"/>
              </a:spcAft>
              <a:buClr>
                <a:schemeClr val="dk1"/>
              </a:buClr>
              <a:buSzPts val="1100"/>
              <a:buFont typeface="Arial"/>
              <a:buNone/>
            </a:pPr>
            <a:r>
              <a:rPr lang="en-US" dirty="0">
                <a:solidFill>
                  <a:srgbClr val="FFFFFF"/>
                </a:solidFill>
                <a:latin typeface="Trebuchet MS"/>
                <a:ea typeface="Trebuchet MS"/>
                <a:cs typeface="Trebuchet MS"/>
                <a:sym typeface="Trebuchet MS"/>
              </a:rPr>
              <a:t>Most have a WPATH letter (World Professional Association for Transgender Health) which is written by a </a:t>
            </a:r>
            <a:r>
              <a:rPr lang="en-US" dirty="0" smtClean="0">
                <a:solidFill>
                  <a:srgbClr val="FFFFFF"/>
                </a:solidFill>
                <a:latin typeface="Trebuchet MS"/>
                <a:ea typeface="Trebuchet MS"/>
                <a:cs typeface="Trebuchet MS"/>
                <a:sym typeface="Trebuchet MS"/>
              </a:rPr>
              <a:t>mental health practitioner </a:t>
            </a:r>
            <a:r>
              <a:rPr lang="en-US" dirty="0">
                <a:solidFill>
                  <a:srgbClr val="FFFFFF"/>
                </a:solidFill>
                <a:latin typeface="Trebuchet MS"/>
                <a:ea typeface="Trebuchet MS"/>
                <a:cs typeface="Trebuchet MS"/>
                <a:sym typeface="Trebuchet MS"/>
              </a:rPr>
              <a:t>who knows the patient well and certifies this therapy is in their best interest. </a:t>
            </a:r>
            <a:r>
              <a:rPr lang="en-US" dirty="0" smtClean="0">
                <a:solidFill>
                  <a:srgbClr val="FFFFFF"/>
                </a:solidFill>
                <a:latin typeface="Trebuchet MS"/>
                <a:ea typeface="Trebuchet MS"/>
                <a:cs typeface="Trebuchet MS"/>
                <a:sym typeface="Trebuchet MS"/>
              </a:rPr>
              <a:t>For pediatrics, most mental health providers require a few years of assessment to be sure that therapy is in their best interest. </a:t>
            </a:r>
            <a:endParaRPr dirty="0">
              <a:solidFill>
                <a:srgbClr val="FFFFFF"/>
              </a:solidFill>
              <a:latin typeface="Trebuchet MS"/>
              <a:ea typeface="Trebuchet MS"/>
              <a:cs typeface="Trebuchet MS"/>
              <a:sym typeface="Trebuchet MS"/>
            </a:endParaRPr>
          </a:p>
          <a:p>
            <a:pPr marL="0" lvl="0" indent="0" algn="l" rtl="0">
              <a:spcBef>
                <a:spcPts val="0"/>
              </a:spcBef>
              <a:spcAft>
                <a:spcPts val="0"/>
              </a:spcAft>
              <a:buClr>
                <a:schemeClr val="dk1"/>
              </a:buClr>
              <a:buSzPts val="1100"/>
              <a:buFont typeface="Arial"/>
              <a:buNone/>
            </a:pPr>
            <a:endParaRPr dirty="0">
              <a:solidFill>
                <a:srgbClr val="FFFFFF"/>
              </a:solidFill>
              <a:latin typeface="Trebuchet MS"/>
              <a:ea typeface="Trebuchet MS"/>
              <a:cs typeface="Trebuchet MS"/>
              <a:sym typeface="Trebuchet MS"/>
            </a:endParaRPr>
          </a:p>
          <a:p>
            <a:pPr marL="0" lvl="0" indent="0" algn="l" rtl="0">
              <a:spcBef>
                <a:spcPts val="0"/>
              </a:spcBef>
              <a:spcAft>
                <a:spcPts val="0"/>
              </a:spcAft>
              <a:buClr>
                <a:schemeClr val="dk1"/>
              </a:buClr>
              <a:buSzPts val="1100"/>
              <a:buFont typeface="Arial"/>
              <a:buNone/>
            </a:pPr>
            <a:r>
              <a:rPr lang="en-US" dirty="0" smtClean="0">
                <a:solidFill>
                  <a:srgbClr val="FFFFFF"/>
                </a:solidFill>
                <a:latin typeface="Trebuchet MS"/>
                <a:ea typeface="Trebuchet MS"/>
                <a:cs typeface="Trebuchet MS"/>
                <a:sym typeface="Trebuchet MS"/>
              </a:rPr>
              <a:t>Mentally sound adults at my clinic either undergo </a:t>
            </a:r>
            <a:r>
              <a:rPr lang="en-US" dirty="0">
                <a:solidFill>
                  <a:srgbClr val="FFFFFF"/>
                </a:solidFill>
                <a:latin typeface="Trebuchet MS"/>
                <a:ea typeface="Trebuchet MS"/>
                <a:cs typeface="Trebuchet MS"/>
                <a:sym typeface="Trebuchet MS"/>
              </a:rPr>
              <a:t>informed consent counseling and complete training with certain charity organizations </a:t>
            </a:r>
            <a:r>
              <a:rPr lang="en-US" dirty="0" smtClean="0">
                <a:solidFill>
                  <a:srgbClr val="FFFFFF"/>
                </a:solidFill>
                <a:latin typeface="Trebuchet MS"/>
                <a:ea typeface="Trebuchet MS"/>
                <a:cs typeface="Trebuchet MS"/>
                <a:sym typeface="Trebuchet MS"/>
              </a:rPr>
              <a:t>where </a:t>
            </a:r>
            <a:r>
              <a:rPr lang="en-US" dirty="0">
                <a:solidFill>
                  <a:srgbClr val="FFFFFF"/>
                </a:solidFill>
                <a:latin typeface="Trebuchet MS"/>
                <a:ea typeface="Trebuchet MS"/>
                <a:cs typeface="Trebuchet MS"/>
                <a:sym typeface="Trebuchet MS"/>
              </a:rPr>
              <a:t>they meet with medical professionals who volunteer to perform these evaluations and make sure the patient is mentally sound and understands the risks and benefits of the </a:t>
            </a:r>
            <a:r>
              <a:rPr lang="en-US" dirty="0" smtClean="0">
                <a:solidFill>
                  <a:srgbClr val="FFFFFF"/>
                </a:solidFill>
                <a:latin typeface="Trebuchet MS"/>
                <a:ea typeface="Trebuchet MS"/>
                <a:cs typeface="Trebuchet MS"/>
                <a:sym typeface="Trebuchet MS"/>
              </a:rPr>
              <a:t>therapy OR they undergo the typical psychiatric assessment as described above. </a:t>
            </a:r>
            <a:endParaRPr dirty="0">
              <a:solidFill>
                <a:srgbClr val="FFFFFF"/>
              </a:solidFill>
              <a:latin typeface="Trebuchet MS"/>
              <a:ea typeface="Trebuchet MS"/>
              <a:cs typeface="Trebuchet MS"/>
              <a:sym typeface="Trebuchet MS"/>
            </a:endParaRPr>
          </a:p>
          <a:p>
            <a:pPr marL="0" lvl="0" indent="0" algn="l" rtl="0">
              <a:spcBef>
                <a:spcPts val="0"/>
              </a:spcBef>
              <a:spcAft>
                <a:spcPts val="0"/>
              </a:spcAft>
              <a:buClr>
                <a:schemeClr val="dk1"/>
              </a:buClr>
              <a:buSzPts val="1100"/>
              <a:buFont typeface="Arial"/>
              <a:buNone/>
            </a:pPr>
            <a:endParaRPr dirty="0">
              <a:solidFill>
                <a:srgbClr val="FFFFFF"/>
              </a:solidFill>
              <a:latin typeface="Trebuchet MS"/>
              <a:ea typeface="Trebuchet MS"/>
              <a:cs typeface="Trebuchet MS"/>
              <a:sym typeface="Trebuchet MS"/>
            </a:endParaRPr>
          </a:p>
          <a:p>
            <a:pPr marL="0" lvl="0" indent="0" algn="l" rtl="0">
              <a:spcBef>
                <a:spcPts val="0"/>
              </a:spcBef>
              <a:spcAft>
                <a:spcPts val="0"/>
              </a:spcAft>
              <a:buClr>
                <a:schemeClr val="dk1"/>
              </a:buClr>
              <a:buSzPts val="1100"/>
              <a:buFont typeface="Arial"/>
              <a:buNone/>
            </a:pPr>
            <a:r>
              <a:rPr lang="en-US" dirty="0">
                <a:solidFill>
                  <a:srgbClr val="FFFFFF"/>
                </a:solidFill>
                <a:latin typeface="Trebuchet MS"/>
                <a:ea typeface="Trebuchet MS"/>
                <a:cs typeface="Trebuchet MS"/>
                <a:sym typeface="Trebuchet MS"/>
              </a:rPr>
              <a:t>All my patients undergo physical examination, pre-hormone labs, and complete informed consent documents on top of this psychiatric evaluation. </a:t>
            </a:r>
            <a:r>
              <a:rPr lang="en-US" dirty="0" smtClean="0">
                <a:solidFill>
                  <a:srgbClr val="FFFFFF"/>
                </a:solidFill>
                <a:latin typeface="Trebuchet MS"/>
                <a:ea typeface="Trebuchet MS"/>
                <a:cs typeface="Trebuchet MS"/>
                <a:sym typeface="Trebuchet MS"/>
              </a:rPr>
              <a:t>If they are a minor, the parents complete the documents as well as them. </a:t>
            </a:r>
            <a:endParaRPr dirty="0">
              <a:solidFill>
                <a:srgbClr val="FFFFFF"/>
              </a:solidFill>
              <a:latin typeface="Trebuchet MS"/>
              <a:ea typeface="Trebuchet MS"/>
              <a:cs typeface="Trebuchet MS"/>
              <a:sym typeface="Trebuchet MS"/>
            </a:endParaRPr>
          </a:p>
          <a:p>
            <a:pPr marL="0" lvl="0" indent="0" algn="l" rtl="0">
              <a:spcBef>
                <a:spcPts val="0"/>
              </a:spcBef>
              <a:spcAft>
                <a:spcPts val="0"/>
              </a:spcAft>
              <a:buClr>
                <a:schemeClr val="dk1"/>
              </a:buClr>
              <a:buSzPts val="1100"/>
              <a:buFont typeface="Arial"/>
              <a:buNone/>
            </a:pPr>
            <a:endParaRPr dirty="0">
              <a:solidFill>
                <a:srgbClr val="FFFFFF"/>
              </a:solidFill>
              <a:latin typeface="Trebuchet MS"/>
              <a:ea typeface="Trebuchet MS"/>
              <a:cs typeface="Trebuchet MS"/>
              <a:sym typeface="Trebuchet MS"/>
            </a:endParaRPr>
          </a:p>
          <a:p>
            <a:pPr marL="0" lvl="0" indent="0" algn="l" rtl="0">
              <a:spcBef>
                <a:spcPts val="0"/>
              </a:spcBef>
              <a:spcAft>
                <a:spcPts val="0"/>
              </a:spcAft>
              <a:buClr>
                <a:schemeClr val="dk1"/>
              </a:buClr>
              <a:buSzPts val="1100"/>
              <a:buFont typeface="Arial"/>
              <a:buNone/>
            </a:pPr>
            <a:r>
              <a:rPr lang="en-US" sz="1200" dirty="0" smtClean="0">
                <a:solidFill>
                  <a:srgbClr val="FFFFFF"/>
                </a:solidFill>
                <a:latin typeface="Trebuchet MS"/>
                <a:ea typeface="Trebuchet MS"/>
                <a:cs typeface="Trebuchet MS"/>
                <a:sym typeface="Trebuchet MS"/>
              </a:rPr>
              <a:t>(Medical </a:t>
            </a:r>
            <a:r>
              <a:rPr lang="en-US" sz="1200" dirty="0">
                <a:solidFill>
                  <a:srgbClr val="FFFFFF"/>
                </a:solidFill>
                <a:latin typeface="Trebuchet MS"/>
                <a:ea typeface="Trebuchet MS"/>
                <a:cs typeface="Trebuchet MS"/>
                <a:sym typeface="Trebuchet MS"/>
              </a:rPr>
              <a:t>transitioning is something patients desire, and it’s a great opportunity to bring them into care to treat their high blood pressure, diabetes, or even HIV </a:t>
            </a:r>
            <a:r>
              <a:rPr lang="en-US" sz="1200" dirty="0" smtClean="0">
                <a:solidFill>
                  <a:srgbClr val="FFFFFF"/>
                </a:solidFill>
                <a:latin typeface="Trebuchet MS"/>
                <a:ea typeface="Trebuchet MS"/>
                <a:cs typeface="Trebuchet MS"/>
                <a:sym typeface="Trebuchet MS"/>
              </a:rPr>
              <a:t>infection [I’m also an AAHIVM HIV Specialist]. </a:t>
            </a:r>
            <a:r>
              <a:rPr lang="en-US" sz="1200" b="1" dirty="0">
                <a:solidFill>
                  <a:srgbClr val="00FFFF"/>
                </a:solidFill>
                <a:latin typeface="Trebuchet MS"/>
                <a:ea typeface="Trebuchet MS"/>
                <a:cs typeface="Trebuchet MS"/>
                <a:sym typeface="Trebuchet MS"/>
              </a:rPr>
              <a:t>My no-show rate is less than 5%</a:t>
            </a:r>
            <a:r>
              <a:rPr lang="en-US" sz="1200" dirty="0">
                <a:solidFill>
                  <a:srgbClr val="00FFFF"/>
                </a:solidFill>
                <a:latin typeface="Trebuchet MS"/>
                <a:ea typeface="Trebuchet MS"/>
                <a:cs typeface="Trebuchet MS"/>
                <a:sym typeface="Trebuchet MS"/>
              </a:rPr>
              <a:t>.</a:t>
            </a:r>
            <a:r>
              <a:rPr lang="en-US" sz="1200" dirty="0">
                <a:solidFill>
                  <a:srgbClr val="FFFFFF"/>
                </a:solidFill>
                <a:latin typeface="Trebuchet MS"/>
                <a:ea typeface="Trebuchet MS"/>
                <a:cs typeface="Trebuchet MS"/>
                <a:sym typeface="Trebuchet MS"/>
              </a:rPr>
              <a:t> That’s unheard-of in regular family practice. </a:t>
            </a:r>
            <a:r>
              <a:rPr lang="en-US" sz="1200" dirty="0" smtClean="0">
                <a:solidFill>
                  <a:srgbClr val="FFFFFF"/>
                </a:solidFill>
                <a:latin typeface="Trebuchet MS"/>
                <a:ea typeface="Trebuchet MS"/>
                <a:cs typeface="Trebuchet MS"/>
                <a:sym typeface="Trebuchet MS"/>
              </a:rPr>
              <a:t>I started my own practice from literally zero patients, and 6 months later I was completely full. I now have a waiting list with hundreds of people on it waiting for me to complete my renovation/expansions. The demand for this care is astronomical.) </a:t>
            </a:r>
            <a:endParaRPr sz="1200" dirty="0">
              <a:solidFill>
                <a:srgbClr val="FFFFFF"/>
              </a:solidFill>
              <a:latin typeface="Trebuchet MS"/>
              <a:ea typeface="Trebuchet MS"/>
              <a:cs typeface="Trebuchet MS"/>
              <a:sym typeface="Trebuchet MS"/>
            </a:endParaRPr>
          </a:p>
          <a:p>
            <a:pPr marL="0" lvl="0" indent="0" algn="l" rtl="0">
              <a:spcBef>
                <a:spcPts val="0"/>
              </a:spcBef>
              <a:spcAft>
                <a:spcPts val="0"/>
              </a:spcAft>
              <a:buClr>
                <a:schemeClr val="dk1"/>
              </a:buClr>
              <a:buSzPts val="1100"/>
              <a:buFont typeface="Arial"/>
              <a:buNone/>
            </a:pPr>
            <a:endParaRPr sz="1500" dirty="0">
              <a:solidFill>
                <a:srgbClr val="FFFFFF"/>
              </a:solidFill>
              <a:latin typeface="Trebuchet MS"/>
              <a:ea typeface="Trebuchet MS"/>
              <a:cs typeface="Trebuchet MS"/>
              <a:sym typeface="Trebuchet MS"/>
            </a:endParaRPr>
          </a:p>
          <a:p>
            <a:pPr marL="0" lvl="0" indent="0" algn="l" rtl="0">
              <a:spcBef>
                <a:spcPts val="0"/>
              </a:spcBef>
              <a:spcAft>
                <a:spcPts val="0"/>
              </a:spcAft>
              <a:buClr>
                <a:schemeClr val="dk1"/>
              </a:buClr>
              <a:buSzPts val="1100"/>
              <a:buFont typeface="Arial"/>
              <a:buNone/>
            </a:pPr>
            <a:endParaRPr sz="1500" dirty="0">
              <a:solidFill>
                <a:srgbClr val="FFFFFF"/>
              </a:solidFill>
              <a:latin typeface="Trebuchet MS"/>
              <a:ea typeface="Trebuchet MS"/>
              <a:cs typeface="Trebuchet MS"/>
              <a:sym typeface="Trebuchet MS"/>
            </a:endParaRPr>
          </a:p>
          <a:p>
            <a:pPr marL="0" lvl="0" indent="0" algn="l" rtl="0">
              <a:spcBef>
                <a:spcPts val="0"/>
              </a:spcBef>
              <a:spcAft>
                <a:spcPts val="0"/>
              </a:spcAft>
              <a:buNone/>
            </a:pPr>
            <a:endParaRPr sz="1500" dirty="0">
              <a:solidFill>
                <a:srgbClr val="FFFFFF"/>
              </a:solidFill>
              <a:latin typeface="Trebuchet MS"/>
              <a:ea typeface="Trebuchet MS"/>
              <a:cs typeface="Trebuchet MS"/>
              <a:sym typeface="Trebuchet MS"/>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23"/>
          <p:cNvSpPr txBox="1"/>
          <p:nvPr/>
        </p:nvSpPr>
        <p:spPr>
          <a:xfrm>
            <a:off x="0" y="163250"/>
            <a:ext cx="9144000" cy="778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1250"/>
              <a:buFont typeface="Quattrocento Sans"/>
              <a:buNone/>
            </a:pPr>
            <a:r>
              <a:rPr lang="en-US" sz="5000" b="0" i="0" u="none" strike="noStrike" cap="none">
                <a:solidFill>
                  <a:schemeClr val="lt1"/>
                </a:solidFill>
                <a:latin typeface="Quattrocento Sans"/>
                <a:ea typeface="Quattrocento Sans"/>
                <a:cs typeface="Quattrocento Sans"/>
                <a:sym typeface="Quattrocento Sans"/>
              </a:rPr>
              <a:t>Informed Consent</a:t>
            </a:r>
            <a:endParaRPr sz="1400" b="0" i="0" u="none" strike="noStrike" cap="none">
              <a:solidFill>
                <a:srgbClr val="000000"/>
              </a:solidFill>
              <a:latin typeface="Arial"/>
              <a:ea typeface="Arial"/>
              <a:cs typeface="Arial"/>
              <a:sym typeface="Arial"/>
            </a:endParaRPr>
          </a:p>
        </p:txBody>
      </p:sp>
      <p:sp>
        <p:nvSpPr>
          <p:cNvPr id="347" name="Google Shape;347;p23"/>
          <p:cNvSpPr txBox="1"/>
          <p:nvPr/>
        </p:nvSpPr>
        <p:spPr>
          <a:xfrm>
            <a:off x="431800" y="1841500"/>
            <a:ext cx="185736" cy="8318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400"/>
              <a:buFont typeface="Arial"/>
              <a:buNone/>
            </a:pPr>
            <a:endParaRPr sz="2400" b="1"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chemeClr val="lt1"/>
              </a:solidFill>
              <a:latin typeface="Arial"/>
              <a:ea typeface="Arial"/>
              <a:cs typeface="Arial"/>
              <a:sym typeface="Arial"/>
            </a:endParaRPr>
          </a:p>
        </p:txBody>
      </p:sp>
      <p:sp>
        <p:nvSpPr>
          <p:cNvPr id="348" name="Google Shape;348;p23"/>
          <p:cNvSpPr txBox="1"/>
          <p:nvPr/>
        </p:nvSpPr>
        <p:spPr>
          <a:xfrm>
            <a:off x="457200" y="842975"/>
            <a:ext cx="8229600" cy="55320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rgbClr val="2CBDD9"/>
              </a:buClr>
              <a:buSzPts val="1800"/>
              <a:buFont typeface="Wingdings" pitchFamily="2" charset="2"/>
              <a:buChar char="§"/>
            </a:pPr>
            <a:r>
              <a:rPr lang="en-US" b="0" i="0" u="none" strike="noStrike" cap="none" dirty="0">
                <a:solidFill>
                  <a:schemeClr val="lt1"/>
                </a:solidFill>
                <a:latin typeface="Trebuchet MS"/>
                <a:ea typeface="Trebuchet MS"/>
                <a:cs typeface="Trebuchet MS"/>
                <a:sym typeface="Trebuchet MS"/>
              </a:rPr>
              <a:t>Informed consent protocol is allowing the patient themselves to decide what they want to do with their own body. </a:t>
            </a:r>
            <a:endParaRPr sz="1100" b="0" i="0" u="none" strike="noStrike" cap="none" dirty="0">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2CBDD9"/>
              </a:buClr>
              <a:buSzPts val="1800"/>
              <a:buFont typeface="Wingdings" pitchFamily="2" charset="2"/>
              <a:buChar char="§"/>
            </a:pPr>
            <a:r>
              <a:rPr lang="en-US" b="0" i="0" u="none" strike="noStrike" cap="none" dirty="0">
                <a:solidFill>
                  <a:schemeClr val="lt1"/>
                </a:solidFill>
                <a:latin typeface="Trebuchet MS"/>
                <a:ea typeface="Trebuchet MS"/>
                <a:cs typeface="Trebuchet MS"/>
                <a:sym typeface="Trebuchet MS"/>
              </a:rPr>
              <a:t>They are informed of all of the potential risks and benefits of the therapy. </a:t>
            </a:r>
            <a:endParaRPr sz="1100" b="0" i="0" u="none" strike="noStrike" cap="none" dirty="0">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2CBDD9"/>
              </a:buClr>
              <a:buSzPts val="1800"/>
              <a:buFont typeface="Wingdings" pitchFamily="2" charset="2"/>
              <a:buChar char="§"/>
            </a:pPr>
            <a:r>
              <a:rPr lang="en-US" b="0" i="0" u="none" strike="noStrike" cap="none" dirty="0">
                <a:solidFill>
                  <a:schemeClr val="lt1"/>
                </a:solidFill>
                <a:latin typeface="Trebuchet MS"/>
                <a:ea typeface="Trebuchet MS"/>
                <a:cs typeface="Trebuchet MS"/>
                <a:sym typeface="Trebuchet MS"/>
              </a:rPr>
              <a:t>They are evaluated to make sure they are mentally capable of giving informed consent. Do they truly understand the risks? Are they of sound mind and mentally well enough to make important medical decisions. </a:t>
            </a:r>
            <a:endParaRPr sz="1200" dirty="0"/>
          </a:p>
          <a:p>
            <a:pPr marL="342900" marR="0" lvl="0" indent="-342900" algn="l" rtl="0">
              <a:lnSpc>
                <a:spcPct val="100000"/>
              </a:lnSpc>
              <a:spcBef>
                <a:spcPts val="0"/>
              </a:spcBef>
              <a:spcAft>
                <a:spcPts val="0"/>
              </a:spcAft>
              <a:buClr>
                <a:srgbClr val="2CBDD9"/>
              </a:buClr>
              <a:buSzPts val="1800"/>
              <a:buFont typeface="Wingdings" pitchFamily="2" charset="2"/>
              <a:buChar char="§"/>
            </a:pPr>
            <a:r>
              <a:rPr lang="en-US" b="0" i="0" u="none" strike="noStrike" cap="none" dirty="0">
                <a:solidFill>
                  <a:schemeClr val="lt1"/>
                </a:solidFill>
                <a:latin typeface="Trebuchet MS"/>
                <a:ea typeface="Trebuchet MS"/>
                <a:cs typeface="Trebuchet MS"/>
                <a:sym typeface="Trebuchet MS"/>
              </a:rPr>
              <a:t>(I require this evaluation to be done by someone who is not me in order to preserve my own ethical position. </a:t>
            </a:r>
            <a:r>
              <a:rPr lang="en-US" b="0" i="0" u="none" strike="noStrike" cap="none" dirty="0" smtClean="0">
                <a:solidFill>
                  <a:schemeClr val="lt1"/>
                </a:solidFill>
                <a:latin typeface="Trebuchet MS"/>
                <a:ea typeface="Trebuchet MS"/>
                <a:cs typeface="Trebuchet MS"/>
                <a:sym typeface="Trebuchet MS"/>
              </a:rPr>
              <a:t>I fiscally </a:t>
            </a:r>
            <a:r>
              <a:rPr lang="en-US" b="0" i="0" u="none" strike="noStrike" cap="none" dirty="0">
                <a:solidFill>
                  <a:schemeClr val="lt1"/>
                </a:solidFill>
                <a:latin typeface="Trebuchet MS"/>
                <a:ea typeface="Trebuchet MS"/>
                <a:cs typeface="Trebuchet MS"/>
                <a:sym typeface="Trebuchet MS"/>
              </a:rPr>
              <a:t>benefit from having more patients, so I shouldn’t be the person doing this </a:t>
            </a:r>
            <a:r>
              <a:rPr lang="en-US" b="0" i="0" u="none" strike="noStrike" cap="none" dirty="0" smtClean="0">
                <a:solidFill>
                  <a:schemeClr val="lt1"/>
                </a:solidFill>
                <a:latin typeface="Trebuchet MS"/>
                <a:ea typeface="Trebuchet MS"/>
                <a:cs typeface="Trebuchet MS"/>
                <a:sym typeface="Trebuchet MS"/>
              </a:rPr>
              <a:t>evaluation). </a:t>
            </a:r>
            <a:endParaRPr sz="1100" b="0" i="0" u="none" strike="noStrike" cap="none" dirty="0">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2CBDD9"/>
              </a:buClr>
              <a:buSzPts val="1800"/>
              <a:buFont typeface="Wingdings" pitchFamily="2" charset="2"/>
              <a:buChar char="§"/>
            </a:pPr>
            <a:r>
              <a:rPr lang="en-US" b="0" i="0" u="none" strike="noStrike" cap="none" dirty="0">
                <a:solidFill>
                  <a:schemeClr val="lt1"/>
                </a:solidFill>
                <a:latin typeface="Trebuchet MS"/>
                <a:ea typeface="Trebuchet MS"/>
                <a:cs typeface="Trebuchet MS"/>
                <a:sym typeface="Trebuchet MS"/>
              </a:rPr>
              <a:t>In nearly all cases, the answer to this is yes, and the patient can sign certain forms specifying the risks/benefits and their understanding of this. </a:t>
            </a:r>
            <a:r>
              <a:rPr lang="en-US" b="0" i="0" u="none" strike="noStrike" cap="none" dirty="0" smtClean="0">
                <a:solidFill>
                  <a:schemeClr val="lt1"/>
                </a:solidFill>
                <a:latin typeface="Trebuchet MS"/>
                <a:ea typeface="Trebuchet MS"/>
                <a:cs typeface="Trebuchet MS"/>
                <a:sym typeface="Trebuchet MS"/>
              </a:rPr>
              <a:t>I have however prevented some patients over the years from doing informed consent as my examination of them caused me to feel that they were not mentally competent or were acutely mentally ill. </a:t>
            </a:r>
            <a:endParaRPr sz="1100" b="0" i="0" u="none" strike="noStrike" cap="none" dirty="0">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2CBDD9"/>
              </a:buClr>
              <a:buSzPts val="1800"/>
              <a:buFont typeface="Wingdings" pitchFamily="2" charset="2"/>
              <a:buChar char="§"/>
            </a:pPr>
            <a:r>
              <a:rPr lang="en-US" b="0" i="0" u="none" strike="noStrike" cap="none" dirty="0">
                <a:solidFill>
                  <a:schemeClr val="lt1"/>
                </a:solidFill>
                <a:latin typeface="Trebuchet MS"/>
                <a:ea typeface="Trebuchet MS"/>
                <a:cs typeface="Trebuchet MS"/>
                <a:sym typeface="Trebuchet MS"/>
              </a:rPr>
              <a:t>This can stand in place of formal counseling and a WPATH letter as a requirement for the initiation of the therapy. </a:t>
            </a:r>
            <a:endParaRPr sz="1100" b="0" i="0" u="none" strike="noStrike" cap="none" dirty="0">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2CBDD9"/>
              </a:buClr>
              <a:buSzPts val="1800"/>
              <a:buFont typeface="Wingdings" pitchFamily="2" charset="2"/>
              <a:buChar char="§"/>
            </a:pPr>
            <a:r>
              <a:rPr lang="en-US" b="0" i="0" u="none" strike="noStrike" cap="none" dirty="0">
                <a:solidFill>
                  <a:schemeClr val="lt1"/>
                </a:solidFill>
                <a:latin typeface="Trebuchet MS"/>
                <a:ea typeface="Trebuchet MS"/>
                <a:cs typeface="Trebuchet MS"/>
                <a:sym typeface="Trebuchet MS"/>
              </a:rPr>
              <a:t>Informed consent is a relatively new protocol, but has been gaining momentum over the past 5 years with it becoming considerably more accepted by providers. </a:t>
            </a:r>
            <a:endParaRPr sz="1100" b="0" i="0" u="none" strike="noStrike" cap="none" dirty="0">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2CBDD9"/>
              </a:buClr>
              <a:buSzPts val="1800"/>
              <a:buFont typeface="Wingdings" pitchFamily="2" charset="2"/>
              <a:buChar char="§"/>
            </a:pPr>
            <a:r>
              <a:rPr lang="en-US" b="0" i="0" u="none" strike="noStrike" cap="none" dirty="0">
                <a:solidFill>
                  <a:schemeClr val="lt1"/>
                </a:solidFill>
                <a:latin typeface="Trebuchet MS"/>
                <a:ea typeface="Trebuchet MS"/>
                <a:cs typeface="Trebuchet MS"/>
                <a:sym typeface="Trebuchet MS"/>
              </a:rPr>
              <a:t>Informed consent is also the ONLY way some patients can get access to care when they are fiscally incapable to pay out of pocket for years of counseling sessions to obtain a WPATH letter. </a:t>
            </a:r>
            <a:endParaRPr sz="1200" b="0" i="0" u="none" strike="noStrike" cap="none" dirty="0">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2CBDD9"/>
              </a:buClr>
              <a:buSzPts val="1800"/>
              <a:buFont typeface="Wingdings" pitchFamily="2" charset="2"/>
              <a:buChar char="§"/>
            </a:pPr>
            <a:r>
              <a:rPr lang="en-US" b="0" i="0" u="none" strike="noStrike" cap="none" dirty="0">
                <a:solidFill>
                  <a:schemeClr val="accent1"/>
                </a:solidFill>
                <a:latin typeface="Trebuchet MS"/>
                <a:ea typeface="Trebuchet MS"/>
                <a:cs typeface="Trebuchet MS"/>
                <a:sym typeface="Trebuchet MS"/>
              </a:rPr>
              <a:t>I accept informed consent in my practice. If patients can tattoo their whole body, drink alcohol, smoke, or engage in high risk activities like skydiving, I feel they can make decisions about their own body and health as long as they are able to rationalize the risks and make a true informed consent decision. </a:t>
            </a:r>
            <a:r>
              <a:rPr lang="en-US" b="0" i="0" u="none" strike="noStrike" cap="none" dirty="0" smtClean="0">
                <a:solidFill>
                  <a:schemeClr val="accent1"/>
                </a:solidFill>
                <a:latin typeface="Trebuchet MS"/>
                <a:ea typeface="Trebuchet MS"/>
                <a:cs typeface="Trebuchet MS"/>
                <a:sym typeface="Trebuchet MS"/>
              </a:rPr>
              <a:t>I feel as a board certified Family Physician I am at least capable of determining if they are “incapable” of giving informed consent, but I rely on other mental health providers to demonstrate they are fully capable of it. </a:t>
            </a:r>
            <a:endParaRPr sz="1100" b="0" i="0" u="none" strike="noStrike" cap="none" dirty="0">
              <a:solidFill>
                <a:schemeClr val="accent1"/>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23"/>
          <p:cNvSpPr txBox="1"/>
          <p:nvPr/>
        </p:nvSpPr>
        <p:spPr>
          <a:xfrm>
            <a:off x="0" y="163250"/>
            <a:ext cx="9144000" cy="778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1250"/>
              <a:buFont typeface="Quattrocento Sans"/>
              <a:buNone/>
            </a:pPr>
            <a:r>
              <a:rPr lang="en-US" sz="3200" b="0" i="0" u="none" strike="noStrike" cap="none" dirty="0" smtClean="0">
                <a:solidFill>
                  <a:schemeClr val="lt1"/>
                </a:solidFill>
                <a:latin typeface="Quattrocento Sans"/>
                <a:ea typeface="Quattrocento Sans"/>
                <a:cs typeface="Quattrocento Sans"/>
                <a:sym typeface="Quattrocento Sans"/>
              </a:rPr>
              <a:t>Example of a patient I denied IC</a:t>
            </a:r>
          </a:p>
          <a:p>
            <a:pPr marL="0" marR="0" lvl="0" indent="0" algn="ctr" rtl="0">
              <a:lnSpc>
                <a:spcPct val="100000"/>
              </a:lnSpc>
              <a:spcBef>
                <a:spcPts val="0"/>
              </a:spcBef>
              <a:spcAft>
                <a:spcPts val="0"/>
              </a:spcAft>
              <a:buClr>
                <a:schemeClr val="lt1"/>
              </a:buClr>
              <a:buSzPts val="1250"/>
              <a:buFont typeface="Quattrocento Sans"/>
              <a:buNone/>
            </a:pPr>
            <a:r>
              <a:rPr lang="en-US" sz="3200" b="1" i="1" dirty="0" err="1" smtClean="0">
                <a:solidFill>
                  <a:schemeClr val="lt1"/>
                </a:solidFill>
                <a:latin typeface="Quattrocento Sans"/>
                <a:sym typeface="Quattrocento Sans"/>
              </a:rPr>
              <a:t>Autogynephilia</a:t>
            </a:r>
            <a:endParaRPr sz="900" b="1" i="1" strike="noStrike" cap="none" dirty="0">
              <a:solidFill>
                <a:srgbClr val="000000"/>
              </a:solidFill>
              <a:sym typeface="Arial"/>
            </a:endParaRPr>
          </a:p>
        </p:txBody>
      </p:sp>
      <p:sp>
        <p:nvSpPr>
          <p:cNvPr id="347" name="Google Shape;347;p23"/>
          <p:cNvSpPr txBox="1"/>
          <p:nvPr/>
        </p:nvSpPr>
        <p:spPr>
          <a:xfrm>
            <a:off x="431800" y="1841500"/>
            <a:ext cx="185736" cy="8318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400"/>
              <a:buFont typeface="Arial"/>
              <a:buNone/>
            </a:pPr>
            <a:endParaRPr sz="2400" b="1"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chemeClr val="lt1"/>
              </a:solidFill>
              <a:latin typeface="Arial"/>
              <a:ea typeface="Arial"/>
              <a:cs typeface="Arial"/>
              <a:sym typeface="Arial"/>
            </a:endParaRPr>
          </a:p>
        </p:txBody>
      </p:sp>
      <p:sp>
        <p:nvSpPr>
          <p:cNvPr id="348" name="Google Shape;348;p23"/>
          <p:cNvSpPr txBox="1"/>
          <p:nvPr/>
        </p:nvSpPr>
        <p:spPr>
          <a:xfrm>
            <a:off x="457200" y="842975"/>
            <a:ext cx="8229600" cy="55320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rgbClr val="2CBDD9"/>
              </a:buClr>
              <a:buSzPts val="1800"/>
              <a:buFont typeface="Wingdings" pitchFamily="2" charset="2"/>
              <a:buChar char="§"/>
            </a:pPr>
            <a:endParaRPr lang="en-US" sz="1100" b="0" i="0" u="none" strike="noStrike" cap="none" dirty="0" smtClean="0">
              <a:solidFill>
                <a:schemeClr val="accent1">
                  <a:lumMod val="60000"/>
                  <a:lumOff val="40000"/>
                </a:schemeClr>
              </a:solidFill>
              <a:latin typeface="Trebuchet MS" pitchFamily="34" charset="0"/>
              <a:sym typeface="Arial"/>
            </a:endParaRPr>
          </a:p>
          <a:p>
            <a:pPr marL="342900" marR="0" lvl="0" indent="-342900" algn="l" rtl="0">
              <a:lnSpc>
                <a:spcPct val="100000"/>
              </a:lnSpc>
              <a:spcBef>
                <a:spcPts val="0"/>
              </a:spcBef>
              <a:spcAft>
                <a:spcPts val="0"/>
              </a:spcAft>
              <a:buClr>
                <a:srgbClr val="2CBDD9"/>
              </a:buClr>
              <a:buSzPts val="1800"/>
              <a:buFont typeface="Wingdings" pitchFamily="2" charset="2"/>
              <a:buChar char="§"/>
            </a:pPr>
            <a:endParaRPr lang="en-US" sz="1100" dirty="0">
              <a:solidFill>
                <a:schemeClr val="accent1">
                  <a:lumMod val="60000"/>
                  <a:lumOff val="40000"/>
                </a:schemeClr>
              </a:solidFill>
              <a:latin typeface="Trebuchet MS" pitchFamily="34" charset="0"/>
            </a:endParaRPr>
          </a:p>
          <a:p>
            <a:pPr marL="342900" lvl="0" indent="-342900">
              <a:buClr>
                <a:srgbClr val="2CBDD9"/>
              </a:buClr>
              <a:buSzPts val="1800"/>
              <a:buFont typeface="Wingdings" pitchFamily="2" charset="2"/>
              <a:buChar char="§"/>
            </a:pPr>
            <a:r>
              <a:rPr lang="en-US" sz="1050" dirty="0" err="1" smtClean="0">
                <a:solidFill>
                  <a:schemeClr val="accent1">
                    <a:lumMod val="60000"/>
                    <a:lumOff val="40000"/>
                  </a:schemeClr>
                </a:solidFill>
                <a:latin typeface="Trebuchet MS" pitchFamily="34" charset="0"/>
              </a:rPr>
              <a:t>Autogynephilia</a:t>
            </a:r>
            <a:r>
              <a:rPr lang="en-US" sz="1050" dirty="0" smtClean="0">
                <a:solidFill>
                  <a:schemeClr val="accent1">
                    <a:lumMod val="60000"/>
                    <a:lumOff val="40000"/>
                  </a:schemeClr>
                </a:solidFill>
                <a:latin typeface="Trebuchet MS" pitchFamily="34" charset="0"/>
              </a:rPr>
              <a:t> is defined as, “</a:t>
            </a:r>
            <a:r>
              <a:rPr lang="en-US" sz="1050" dirty="0">
                <a:solidFill>
                  <a:schemeClr val="accent1">
                    <a:lumMod val="60000"/>
                    <a:lumOff val="40000"/>
                  </a:schemeClr>
                </a:solidFill>
                <a:latin typeface="Trebuchet MS" pitchFamily="34" charset="0"/>
              </a:rPr>
              <a:t>a male's propensity to be sexually aroused by the thought of himself as a </a:t>
            </a:r>
            <a:r>
              <a:rPr lang="en-US" sz="1050" dirty="0" smtClean="0">
                <a:solidFill>
                  <a:schemeClr val="accent1">
                    <a:lumMod val="60000"/>
                    <a:lumOff val="40000"/>
                  </a:schemeClr>
                </a:solidFill>
                <a:latin typeface="Trebuchet MS" pitchFamily="34" charset="0"/>
              </a:rPr>
              <a:t>female” </a:t>
            </a:r>
          </a:p>
          <a:p>
            <a:pPr marL="342900" lvl="0" indent="-342900">
              <a:buClr>
                <a:srgbClr val="2CBDD9"/>
              </a:buClr>
              <a:buSzPts val="1800"/>
              <a:buFont typeface="Wingdings" pitchFamily="2" charset="2"/>
              <a:buChar char="§"/>
            </a:pPr>
            <a:endParaRPr lang="en-US" sz="1050" b="0" i="0" u="none" strike="noStrike" cap="none" dirty="0" smtClean="0">
              <a:solidFill>
                <a:schemeClr val="accent1">
                  <a:lumMod val="60000"/>
                  <a:lumOff val="40000"/>
                </a:schemeClr>
              </a:solidFill>
              <a:latin typeface="Trebuchet MS" pitchFamily="34" charset="0"/>
              <a:sym typeface="Arial"/>
            </a:endParaRPr>
          </a:p>
          <a:p>
            <a:pPr marL="342900" lvl="0" indent="-342900">
              <a:buClr>
                <a:srgbClr val="2CBDD9"/>
              </a:buClr>
              <a:buSzPts val="1800"/>
              <a:buFont typeface="Wingdings" pitchFamily="2" charset="2"/>
              <a:buChar char="§"/>
            </a:pPr>
            <a:r>
              <a:rPr lang="en-US" sz="1050" dirty="0" smtClean="0">
                <a:solidFill>
                  <a:schemeClr val="accent1">
                    <a:lumMod val="60000"/>
                    <a:lumOff val="40000"/>
                  </a:schemeClr>
                </a:solidFill>
                <a:latin typeface="Trebuchet MS" pitchFamily="34" charset="0"/>
              </a:rPr>
              <a:t>The term was coined by Ray Blanchard PhD, a sex researcher. His work is extremely controversial in the transgender community, as effectively he labels all transgender women not as having gender dysphoria, but rather that they are sexually aroused by the idea of themselves as female and therefore this is the primary motivation for transition. </a:t>
            </a:r>
          </a:p>
          <a:p>
            <a:pPr marL="342900" lvl="0" indent="-342900">
              <a:buClr>
                <a:srgbClr val="2CBDD9"/>
              </a:buClr>
              <a:buSzPts val="1800"/>
              <a:buFont typeface="Wingdings" pitchFamily="2" charset="2"/>
              <a:buChar char="§"/>
            </a:pPr>
            <a:endParaRPr lang="en-US" sz="1050" b="0" i="0" u="none" strike="noStrike" cap="none" dirty="0">
              <a:solidFill>
                <a:schemeClr val="accent1">
                  <a:lumMod val="60000"/>
                  <a:lumOff val="40000"/>
                </a:schemeClr>
              </a:solidFill>
              <a:latin typeface="Trebuchet MS" pitchFamily="34" charset="0"/>
              <a:sym typeface="Arial"/>
            </a:endParaRPr>
          </a:p>
          <a:p>
            <a:pPr marL="342900" lvl="0" indent="-342900">
              <a:buClr>
                <a:srgbClr val="2CBDD9"/>
              </a:buClr>
              <a:buSzPts val="1800"/>
              <a:buFont typeface="Wingdings" pitchFamily="2" charset="2"/>
              <a:buChar char="§"/>
            </a:pPr>
            <a:r>
              <a:rPr lang="en-US" sz="1050" dirty="0" smtClean="0">
                <a:solidFill>
                  <a:schemeClr val="accent1">
                    <a:lumMod val="60000"/>
                    <a:lumOff val="40000"/>
                  </a:schemeClr>
                </a:solidFill>
                <a:latin typeface="Trebuchet MS" pitchFamily="34" charset="0"/>
              </a:rPr>
              <a:t>Much like the work of Sigmund Freud, many of his theories have been empirically disproven (neural imaging studies for example), however, that does not mean the concept of </a:t>
            </a:r>
            <a:r>
              <a:rPr lang="en-US" sz="1050" dirty="0" err="1" smtClean="0">
                <a:solidFill>
                  <a:schemeClr val="accent1">
                    <a:lumMod val="60000"/>
                    <a:lumOff val="40000"/>
                  </a:schemeClr>
                </a:solidFill>
                <a:latin typeface="Trebuchet MS" pitchFamily="34" charset="0"/>
              </a:rPr>
              <a:t>Autogynephilia</a:t>
            </a:r>
            <a:r>
              <a:rPr lang="en-US" sz="1050" dirty="0" smtClean="0">
                <a:solidFill>
                  <a:schemeClr val="accent1">
                    <a:lumMod val="60000"/>
                    <a:lumOff val="40000"/>
                  </a:schemeClr>
                </a:solidFill>
                <a:latin typeface="Trebuchet MS" pitchFamily="34" charset="0"/>
              </a:rPr>
              <a:t> does not exist as a real paraphilia or fetish that can occur in humans. </a:t>
            </a:r>
          </a:p>
          <a:p>
            <a:pPr marL="342900" lvl="0" indent="-342900">
              <a:buClr>
                <a:srgbClr val="2CBDD9"/>
              </a:buClr>
              <a:buSzPts val="1800"/>
              <a:buFont typeface="Wingdings" pitchFamily="2" charset="2"/>
              <a:buChar char="§"/>
            </a:pPr>
            <a:endParaRPr lang="en-US" sz="1050" b="0" i="0" u="none" strike="noStrike" cap="none" dirty="0">
              <a:solidFill>
                <a:schemeClr val="accent1">
                  <a:lumMod val="60000"/>
                  <a:lumOff val="40000"/>
                </a:schemeClr>
              </a:solidFill>
              <a:latin typeface="Trebuchet MS" pitchFamily="34" charset="0"/>
              <a:sym typeface="Arial"/>
            </a:endParaRPr>
          </a:p>
          <a:p>
            <a:pPr marL="342900" lvl="0" indent="-342900">
              <a:buClr>
                <a:srgbClr val="2CBDD9"/>
              </a:buClr>
              <a:buSzPts val="1800"/>
              <a:buFont typeface="Wingdings" pitchFamily="2" charset="2"/>
              <a:buChar char="§"/>
            </a:pPr>
            <a:r>
              <a:rPr lang="en-US" sz="1050" dirty="0" smtClean="0">
                <a:solidFill>
                  <a:schemeClr val="accent1">
                    <a:lumMod val="60000"/>
                    <a:lumOff val="40000"/>
                  </a:schemeClr>
                </a:solidFill>
                <a:latin typeface="Trebuchet MS" pitchFamily="34" charset="0"/>
              </a:rPr>
              <a:t>In my now almost 7 years of treating transgender patients, I have seen this paraphilia only once in a person requesting </a:t>
            </a:r>
            <a:r>
              <a:rPr lang="en-US" sz="1050" dirty="0" err="1" smtClean="0">
                <a:solidFill>
                  <a:schemeClr val="accent1">
                    <a:lumMod val="60000"/>
                    <a:lumOff val="40000"/>
                  </a:schemeClr>
                </a:solidFill>
                <a:latin typeface="Trebuchet MS" pitchFamily="34" charset="0"/>
              </a:rPr>
              <a:t>MtF</a:t>
            </a:r>
            <a:r>
              <a:rPr lang="en-US" sz="1050" dirty="0" smtClean="0">
                <a:solidFill>
                  <a:schemeClr val="accent1">
                    <a:lumMod val="60000"/>
                    <a:lumOff val="40000"/>
                  </a:schemeClr>
                </a:solidFill>
                <a:latin typeface="Trebuchet MS" pitchFamily="34" charset="0"/>
              </a:rPr>
              <a:t> therapy. It is not very common, and it does not represent even a small fraction of the people who present to my office with the complaint of gender dysphoria. I however remark on it here in this lecture so that other providers are aware that it does in fac</a:t>
            </a:r>
            <a:r>
              <a:rPr lang="en-US" sz="1050" dirty="0" smtClean="0">
                <a:solidFill>
                  <a:schemeClr val="accent1">
                    <a:lumMod val="60000"/>
                    <a:lumOff val="40000"/>
                  </a:schemeClr>
                </a:solidFill>
                <a:latin typeface="Trebuchet MS" pitchFamily="34" charset="0"/>
              </a:rPr>
              <a:t>t exist:</a:t>
            </a:r>
          </a:p>
          <a:p>
            <a:pPr marL="342900" lvl="0" indent="-342900">
              <a:buClr>
                <a:srgbClr val="2CBDD9"/>
              </a:buClr>
              <a:buSzPts val="1800"/>
              <a:buFont typeface="Wingdings" pitchFamily="2" charset="2"/>
              <a:buChar char="§"/>
            </a:pPr>
            <a:endParaRPr lang="en-US" sz="1050" b="0" i="0" u="none" strike="noStrike" cap="none" dirty="0">
              <a:solidFill>
                <a:schemeClr val="accent1">
                  <a:lumMod val="60000"/>
                  <a:lumOff val="40000"/>
                </a:schemeClr>
              </a:solidFill>
              <a:latin typeface="Trebuchet MS" pitchFamily="34" charset="0"/>
              <a:sym typeface="Arial"/>
            </a:endParaRPr>
          </a:p>
          <a:p>
            <a:pPr marL="342900" lvl="0" indent="-342900">
              <a:buClr>
                <a:srgbClr val="2CBDD9"/>
              </a:buClr>
              <a:buSzPts val="1800"/>
              <a:buFont typeface="Wingdings" pitchFamily="2" charset="2"/>
              <a:buChar char="§"/>
            </a:pPr>
            <a:r>
              <a:rPr lang="en-US" sz="1050" dirty="0" smtClean="0">
                <a:solidFill>
                  <a:schemeClr val="accent1">
                    <a:lumMod val="60000"/>
                    <a:lumOff val="40000"/>
                  </a:schemeClr>
                </a:solidFill>
                <a:latin typeface="Trebuchet MS" pitchFamily="34" charset="0"/>
              </a:rPr>
              <a:t>Patient X was a 58 year old male with history of bipolar disorder who presented to my office as a new patient. They were clearly in an acute manic state with many delusions being described on examination. They showed me a photograph of their “girlfriend” who was a Russian </a:t>
            </a:r>
            <a:r>
              <a:rPr lang="en-US" sz="1050" dirty="0" err="1">
                <a:solidFill>
                  <a:schemeClr val="accent1">
                    <a:lumMod val="60000"/>
                    <a:lumOff val="40000"/>
                  </a:schemeClr>
                </a:solidFill>
                <a:latin typeface="Trebuchet MS" pitchFamily="34" charset="0"/>
              </a:rPr>
              <a:t>I</a:t>
            </a:r>
            <a:r>
              <a:rPr lang="en-US" sz="1050" dirty="0" err="1" smtClean="0">
                <a:solidFill>
                  <a:schemeClr val="accent1">
                    <a:lumMod val="60000"/>
                    <a:lumOff val="40000"/>
                  </a:schemeClr>
                </a:solidFill>
                <a:latin typeface="Trebuchet MS" pitchFamily="34" charset="0"/>
              </a:rPr>
              <a:t>nstagram</a:t>
            </a:r>
            <a:r>
              <a:rPr lang="en-US" sz="1050" dirty="0" smtClean="0">
                <a:solidFill>
                  <a:schemeClr val="accent1">
                    <a:lumMod val="60000"/>
                    <a:lumOff val="40000"/>
                  </a:schemeClr>
                </a:solidFill>
                <a:latin typeface="Trebuchet MS" pitchFamily="34" charset="0"/>
              </a:rPr>
              <a:t> model standing in front of a Lamborghini with about a quarter million followers. The patient was on state </a:t>
            </a:r>
            <a:r>
              <a:rPr lang="en-US" sz="1050" dirty="0" err="1" smtClean="0">
                <a:solidFill>
                  <a:schemeClr val="accent1">
                    <a:lumMod val="60000"/>
                    <a:lumOff val="40000"/>
                  </a:schemeClr>
                </a:solidFill>
                <a:latin typeface="Trebuchet MS" pitchFamily="34" charset="0"/>
              </a:rPr>
              <a:t>medicaid</a:t>
            </a:r>
            <a:r>
              <a:rPr lang="en-US" sz="1050" dirty="0" smtClean="0">
                <a:solidFill>
                  <a:schemeClr val="accent1">
                    <a:lumMod val="60000"/>
                    <a:lumOff val="40000"/>
                  </a:schemeClr>
                </a:solidFill>
                <a:latin typeface="Trebuchet MS" pitchFamily="34" charset="0"/>
              </a:rPr>
              <a:t> and living in poverty. Nearly all her posts were in Russian, and this patient did not speak Russian. He assured me this was his live in girlfriend, and that she was mostly sexually attracted to women. He told me that “all women want now is to be with other women, all the women in the world are lesbians, and in order for me to have sex with my girlfriend, I need to become a woman too”. He told me that he wished to have “the largest breasts possible, I want them to be huge!” but that, “I need to still keep my penis big, and for it to get erect and keep on working well okay?”. He told me that unless I gave him hormones and helped him do this, he would never have sex again. He told me that when he masturbated, “I think about playing with my own breasts while wearing a dress and it helps me get off”. </a:t>
            </a:r>
          </a:p>
          <a:p>
            <a:pPr marL="342900" lvl="0" indent="-342900">
              <a:buClr>
                <a:srgbClr val="2CBDD9"/>
              </a:buClr>
              <a:buSzPts val="1800"/>
              <a:buFont typeface="Wingdings" pitchFamily="2" charset="2"/>
              <a:buChar char="§"/>
            </a:pPr>
            <a:endParaRPr lang="en-US" sz="1050" b="0" i="0" u="none" strike="noStrike" cap="none" dirty="0">
              <a:solidFill>
                <a:schemeClr val="accent1">
                  <a:lumMod val="60000"/>
                  <a:lumOff val="40000"/>
                </a:schemeClr>
              </a:solidFill>
              <a:latin typeface="Trebuchet MS" pitchFamily="34" charset="0"/>
              <a:sym typeface="Arial"/>
            </a:endParaRPr>
          </a:p>
          <a:p>
            <a:pPr marL="342900" lvl="0" indent="-342900">
              <a:buClr>
                <a:srgbClr val="2CBDD9"/>
              </a:buClr>
              <a:buSzPts val="1800"/>
              <a:buFont typeface="Wingdings" pitchFamily="2" charset="2"/>
              <a:buChar char="§"/>
            </a:pPr>
            <a:r>
              <a:rPr lang="en-US" sz="1050" dirty="0" smtClean="0">
                <a:solidFill>
                  <a:schemeClr val="accent1">
                    <a:lumMod val="60000"/>
                    <a:lumOff val="40000"/>
                  </a:schemeClr>
                </a:solidFill>
                <a:latin typeface="Trebuchet MS" pitchFamily="34" charset="0"/>
              </a:rPr>
              <a:t>I sent patient X to psychiatry immediately, I also referred them to a local sex therapist. I called ahead to psychiatry and let them know he was coming and explained the situation. I prescribed a low dose of olanzapine to begin some treatment but this level of mental illness was far out of my skillset. Psychiatry assured me they would handle the case properly. Unfortunately, he was lost to follow up, his phone number that he gave on intake invalid and we were without any means of contacting him thereafter. </a:t>
            </a:r>
          </a:p>
          <a:p>
            <a:pPr marL="342900" lvl="0" indent="-342900">
              <a:buClr>
                <a:srgbClr val="2CBDD9"/>
              </a:buClr>
              <a:buSzPts val="1800"/>
              <a:buFont typeface="Wingdings" pitchFamily="2" charset="2"/>
              <a:buChar char="§"/>
            </a:pPr>
            <a:endParaRPr lang="en-US" sz="1050" dirty="0" smtClean="0">
              <a:solidFill>
                <a:schemeClr val="accent1">
                  <a:lumMod val="60000"/>
                  <a:lumOff val="40000"/>
                </a:schemeClr>
              </a:solidFill>
              <a:latin typeface="Trebuchet MS" pitchFamily="34" charset="0"/>
            </a:endParaRPr>
          </a:p>
          <a:p>
            <a:pPr marL="342900" lvl="0" indent="-342900">
              <a:buClr>
                <a:srgbClr val="2CBDD9"/>
              </a:buClr>
              <a:buSzPts val="1800"/>
              <a:buFont typeface="Wingdings" pitchFamily="2" charset="2"/>
              <a:buChar char="§"/>
            </a:pPr>
            <a:r>
              <a:rPr lang="en-US" sz="1050" b="0" i="0" u="none" strike="noStrike" cap="none" dirty="0" smtClean="0">
                <a:solidFill>
                  <a:schemeClr val="accent1">
                    <a:lumMod val="60000"/>
                    <a:lumOff val="40000"/>
                  </a:schemeClr>
                </a:solidFill>
                <a:latin typeface="Trebuchet MS" pitchFamily="34" charset="0"/>
                <a:sym typeface="Arial"/>
              </a:rPr>
              <a:t>I cite this example in this presentation to highlight that this particular patient is a rare presentation, was not transgender, did not experience gender dysphoria, and was suffering from a paraphilia, bipolar mania and delusions. </a:t>
            </a:r>
            <a:endParaRPr sz="1050" b="0" i="0" u="none" strike="noStrike" cap="none" dirty="0">
              <a:solidFill>
                <a:schemeClr val="accent1">
                  <a:lumMod val="60000"/>
                  <a:lumOff val="40000"/>
                </a:schemeClr>
              </a:solidFill>
              <a:latin typeface="Trebuchet MS" pitchFamily="34" charset="0"/>
              <a:sym typeface="Arial"/>
            </a:endParaRPr>
          </a:p>
        </p:txBody>
      </p:sp>
    </p:spTree>
    <p:extLst>
      <p:ext uri="{BB962C8B-B14F-4D97-AF65-F5344CB8AC3E}">
        <p14:creationId xmlns:p14="http://schemas.microsoft.com/office/powerpoint/2010/main" val="42119936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3"/>
          <p:cNvSpPr txBox="1"/>
          <p:nvPr/>
        </p:nvSpPr>
        <p:spPr>
          <a:xfrm>
            <a:off x="0" y="160508"/>
            <a:ext cx="9144000" cy="142602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625"/>
              <a:buFont typeface="Quattrocento Sans"/>
              <a:buNone/>
            </a:pPr>
            <a:r>
              <a:rPr lang="en-US" sz="6500" b="1" i="0" u="none" strike="noStrike" cap="none">
                <a:solidFill>
                  <a:srgbClr val="FEFEFE"/>
                </a:solidFill>
                <a:latin typeface="Quattrocento Sans"/>
                <a:ea typeface="Quattrocento Sans"/>
                <a:cs typeface="Quattrocento Sans"/>
                <a:sym typeface="Quattrocento Sans"/>
              </a:rPr>
              <a:t>Please Note</a:t>
            </a:r>
            <a:endParaRPr sz="1400" b="0" i="0" u="none" strike="noStrike" cap="none">
              <a:solidFill>
                <a:srgbClr val="000000"/>
              </a:solidFill>
              <a:latin typeface="Arial"/>
              <a:ea typeface="Arial"/>
              <a:cs typeface="Arial"/>
              <a:sym typeface="Arial"/>
            </a:endParaRPr>
          </a:p>
        </p:txBody>
      </p:sp>
      <p:sp>
        <p:nvSpPr>
          <p:cNvPr id="169" name="Google Shape;169;p3"/>
          <p:cNvSpPr/>
          <p:nvPr/>
        </p:nvSpPr>
        <p:spPr>
          <a:xfrm>
            <a:off x="457200" y="2487200"/>
            <a:ext cx="8229600" cy="4055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000"/>
              <a:buFont typeface="Arial"/>
              <a:buNone/>
            </a:pPr>
            <a:r>
              <a:rPr lang="en-US" sz="1800" b="0" i="0" u="none" strike="noStrike" cap="none" dirty="0">
                <a:solidFill>
                  <a:srgbClr val="FFFFFF"/>
                </a:solidFill>
                <a:latin typeface="Trebuchet MS"/>
                <a:ea typeface="Trebuchet MS"/>
                <a:cs typeface="Trebuchet MS"/>
                <a:sym typeface="Trebuchet MS"/>
              </a:rPr>
              <a:t>This lecture is designed to be presented to physicians / medical providers in the context that they will be providing medical or HRT care to transgender people. If it has ended up in your hands, and you are not one of those, please keep this perspective in mind!  Also, </a:t>
            </a:r>
            <a:r>
              <a:rPr lang="en-US" sz="1800" dirty="0">
                <a:solidFill>
                  <a:srgbClr val="FFFFFF"/>
                </a:solidFill>
                <a:latin typeface="Trebuchet MS"/>
                <a:ea typeface="Trebuchet MS"/>
                <a:cs typeface="Trebuchet MS"/>
                <a:sym typeface="Trebuchet MS"/>
              </a:rPr>
              <a:t>it is based on the experience of an American doctor using American formulary options. There are many drugs in many other countries which aren’t available choices for us, and therefore are not remarked on </a:t>
            </a:r>
            <a:r>
              <a:rPr lang="en-US" sz="1800" dirty="0" smtClean="0">
                <a:solidFill>
                  <a:srgbClr val="FFFFFF"/>
                </a:solidFill>
                <a:latin typeface="Trebuchet MS"/>
                <a:ea typeface="Trebuchet MS"/>
                <a:cs typeface="Trebuchet MS"/>
                <a:sym typeface="Trebuchet MS"/>
              </a:rPr>
              <a:t>here or in very limited detail. </a:t>
            </a:r>
            <a:endParaRPr sz="1800" b="0" i="0" u="none" strike="noStrike" cap="none" dirty="0">
              <a:solidFill>
                <a:srgbClr val="000000"/>
              </a:solidFill>
              <a:latin typeface="Arial"/>
              <a:ea typeface="Arial"/>
              <a:cs typeface="Arial"/>
              <a:sym typeface="Arial"/>
            </a:endParaRPr>
          </a:p>
          <a:p>
            <a:pPr marL="0" marR="0" lvl="0" indent="0" algn="l" rtl="0">
              <a:lnSpc>
                <a:spcPct val="100000"/>
              </a:lnSpc>
              <a:spcBef>
                <a:spcPts val="800"/>
              </a:spcBef>
              <a:spcAft>
                <a:spcPts val="0"/>
              </a:spcAft>
              <a:buClr>
                <a:schemeClr val="lt1"/>
              </a:buClr>
              <a:buSzPts val="2000"/>
              <a:buFont typeface="Arial"/>
              <a:buNone/>
            </a:pPr>
            <a:r>
              <a:rPr lang="en-US" sz="1800" b="0" i="0" u="none" strike="noStrike" cap="none" dirty="0">
                <a:solidFill>
                  <a:srgbClr val="FFFFFF"/>
                </a:solidFill>
                <a:latin typeface="Trebuchet MS"/>
                <a:ea typeface="Trebuchet MS"/>
                <a:cs typeface="Trebuchet MS"/>
                <a:sym typeface="Trebuchet MS"/>
              </a:rPr>
              <a:t>Additionally, language is used in this PowerPoint which is medical in nature. It contains the statements of major medical groups or publications. This language may not be sensitive to the very people this presentation is about. That being said, it cannot be edited without misquoting the source, so please be mindful of this as well. In short, not all the words here are mine. Some are quoted from other sources.</a:t>
            </a:r>
            <a:endParaRPr sz="1800" b="0" i="0" u="none" strike="noStrike" cap="none" dirty="0">
              <a:solidFill>
                <a:srgbClr val="FFFFFF"/>
              </a:solidFill>
              <a:latin typeface="Trebuchet MS"/>
              <a:ea typeface="Trebuchet MS"/>
              <a:cs typeface="Trebuchet MS"/>
              <a:sym typeface="Trebuchet MS"/>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p24"/>
          <p:cNvSpPr txBox="1"/>
          <p:nvPr/>
        </p:nvSpPr>
        <p:spPr>
          <a:xfrm>
            <a:off x="0" y="163250"/>
            <a:ext cx="9144000" cy="732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1250"/>
              <a:buFont typeface="Quattrocento Sans"/>
              <a:buNone/>
            </a:pPr>
            <a:r>
              <a:rPr lang="en-US" sz="5000" b="0" i="0" u="none" strike="noStrike" cap="none" dirty="0">
                <a:solidFill>
                  <a:schemeClr val="lt1"/>
                </a:solidFill>
                <a:latin typeface="Quattrocento Sans"/>
                <a:ea typeface="Quattrocento Sans"/>
                <a:cs typeface="Quattrocento Sans"/>
                <a:sym typeface="Quattrocento Sans"/>
              </a:rPr>
              <a:t>Female to Male </a:t>
            </a:r>
            <a:endParaRPr sz="1400" b="0" i="0" u="none" strike="noStrike" cap="none" dirty="0">
              <a:solidFill>
                <a:srgbClr val="000000"/>
              </a:solidFill>
              <a:latin typeface="Arial"/>
              <a:ea typeface="Arial"/>
              <a:cs typeface="Arial"/>
              <a:sym typeface="Arial"/>
            </a:endParaRPr>
          </a:p>
        </p:txBody>
      </p:sp>
      <p:sp>
        <p:nvSpPr>
          <p:cNvPr id="354" name="Google Shape;354;p24"/>
          <p:cNvSpPr txBox="1"/>
          <p:nvPr/>
        </p:nvSpPr>
        <p:spPr>
          <a:xfrm>
            <a:off x="431800" y="1841500"/>
            <a:ext cx="185700" cy="831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400"/>
              <a:buFont typeface="Arial"/>
              <a:buNone/>
            </a:pPr>
            <a:endParaRPr sz="2400" b="1"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chemeClr val="lt1"/>
              </a:solidFill>
              <a:latin typeface="Arial"/>
              <a:ea typeface="Arial"/>
              <a:cs typeface="Arial"/>
              <a:sym typeface="Arial"/>
            </a:endParaRPr>
          </a:p>
        </p:txBody>
      </p:sp>
      <p:sp>
        <p:nvSpPr>
          <p:cNvPr id="355" name="Google Shape;355;p24"/>
          <p:cNvSpPr txBox="1"/>
          <p:nvPr/>
        </p:nvSpPr>
        <p:spPr>
          <a:xfrm>
            <a:off x="457200" y="1271575"/>
            <a:ext cx="8229600" cy="5550000"/>
          </a:xfrm>
          <a:prstGeom prst="rect">
            <a:avLst/>
          </a:prstGeom>
          <a:noFill/>
          <a:ln>
            <a:noFill/>
          </a:ln>
        </p:spPr>
        <p:txBody>
          <a:bodyPr spcFirstLastPara="1" wrap="square" lIns="91425" tIns="45700" rIns="91425" bIns="45700" anchor="t" anchorCtr="0">
            <a:noAutofit/>
          </a:bodyPr>
          <a:lstStyle/>
          <a:p>
            <a:pPr marL="342900" marR="0" lvl="0" indent="-323850" algn="l" rtl="0">
              <a:lnSpc>
                <a:spcPct val="100000"/>
              </a:lnSpc>
              <a:spcBef>
                <a:spcPts val="0"/>
              </a:spcBef>
              <a:spcAft>
                <a:spcPts val="0"/>
              </a:spcAft>
              <a:buClr>
                <a:srgbClr val="2CBDD9"/>
              </a:buClr>
              <a:buSzPts val="1500"/>
              <a:buFont typeface="Trebuchet MS"/>
              <a:buChar char="&gt;"/>
            </a:pPr>
            <a:r>
              <a:rPr lang="en-US" b="1" i="0" u="none" strike="noStrike" cap="none" dirty="0">
                <a:solidFill>
                  <a:srgbClr val="ACF2C4"/>
                </a:solidFill>
                <a:latin typeface="Trebuchet MS"/>
                <a:ea typeface="Trebuchet MS"/>
                <a:cs typeface="Trebuchet MS"/>
                <a:sym typeface="Trebuchet MS"/>
              </a:rPr>
              <a:t>Child FTM – </a:t>
            </a:r>
            <a:r>
              <a:rPr lang="en-US" b="0" i="0" u="none" strike="noStrike" cap="none" dirty="0" err="1">
                <a:solidFill>
                  <a:schemeClr val="lt1"/>
                </a:solidFill>
                <a:latin typeface="Trebuchet MS"/>
                <a:ea typeface="Trebuchet MS"/>
                <a:cs typeface="Trebuchet MS"/>
                <a:sym typeface="Trebuchet MS"/>
              </a:rPr>
              <a:t>Leuprolein</a:t>
            </a:r>
            <a:r>
              <a:rPr lang="en-US" b="0" i="0" u="none" strike="noStrike" cap="none" dirty="0">
                <a:solidFill>
                  <a:schemeClr val="lt1"/>
                </a:solidFill>
                <a:latin typeface="Trebuchet MS"/>
                <a:ea typeface="Trebuchet MS"/>
                <a:cs typeface="Trebuchet MS"/>
                <a:sym typeface="Trebuchet MS"/>
              </a:rPr>
              <a:t> (Lupron) A </a:t>
            </a:r>
            <a:r>
              <a:rPr lang="en-US" b="0" i="0" u="none" strike="noStrike" cap="none" dirty="0" err="1">
                <a:solidFill>
                  <a:schemeClr val="lt1"/>
                </a:solidFill>
                <a:latin typeface="Trebuchet MS"/>
                <a:ea typeface="Trebuchet MS"/>
                <a:cs typeface="Trebuchet MS"/>
                <a:sym typeface="Trebuchet MS"/>
              </a:rPr>
              <a:t>GnRH</a:t>
            </a:r>
            <a:r>
              <a:rPr lang="en-US" b="0" i="0" u="none" strike="noStrike" cap="none" dirty="0">
                <a:solidFill>
                  <a:schemeClr val="lt1"/>
                </a:solidFill>
                <a:latin typeface="Trebuchet MS"/>
                <a:ea typeface="Trebuchet MS"/>
                <a:cs typeface="Trebuchet MS"/>
                <a:sym typeface="Trebuchet MS"/>
              </a:rPr>
              <a:t> analogue is used in some cases to delay puberty until the correct time to initiate hormone therapy. We </a:t>
            </a:r>
            <a:r>
              <a:rPr lang="en-US" b="0" i="0" u="none" strike="noStrike" cap="none" dirty="0">
                <a:solidFill>
                  <a:schemeClr val="accent1"/>
                </a:solidFill>
                <a:latin typeface="Trebuchet MS"/>
                <a:ea typeface="Trebuchet MS"/>
                <a:cs typeface="Trebuchet MS"/>
                <a:sym typeface="Trebuchet MS"/>
              </a:rPr>
              <a:t>NEVER</a:t>
            </a:r>
            <a:r>
              <a:rPr lang="en-US" b="0" i="0" u="none" strike="noStrike" cap="none" dirty="0">
                <a:solidFill>
                  <a:srgbClr val="FF0000"/>
                </a:solidFill>
                <a:latin typeface="Trebuchet MS"/>
                <a:ea typeface="Trebuchet MS"/>
                <a:cs typeface="Trebuchet MS"/>
                <a:sym typeface="Trebuchet MS"/>
              </a:rPr>
              <a:t> </a:t>
            </a:r>
            <a:r>
              <a:rPr lang="en-US" b="0" i="0" u="none" strike="noStrike" cap="none" dirty="0">
                <a:solidFill>
                  <a:schemeClr val="lt1"/>
                </a:solidFill>
                <a:latin typeface="Trebuchet MS"/>
                <a:ea typeface="Trebuchet MS"/>
                <a:cs typeface="Trebuchet MS"/>
                <a:sym typeface="Trebuchet MS"/>
              </a:rPr>
              <a:t>give hormones to pre-pubertal children. We arrest puberty to allow for more cognitive development and persistence of dysphoria to be </a:t>
            </a:r>
            <a:r>
              <a:rPr lang="en-US" b="0" i="0" u="none" strike="noStrike" cap="none" dirty="0" smtClean="0">
                <a:solidFill>
                  <a:schemeClr val="lt1"/>
                </a:solidFill>
                <a:latin typeface="Trebuchet MS"/>
                <a:ea typeface="Trebuchet MS"/>
                <a:cs typeface="Trebuchet MS"/>
                <a:sym typeface="Trebuchet MS"/>
              </a:rPr>
              <a:t>determined. Once psychiatry has decided the appropriate course of therapy (HRT or normal puberty) we simply discontinue the medication and puberty can begin. </a:t>
            </a:r>
            <a:r>
              <a:rPr lang="en-US" b="0" i="0" u="none" strike="noStrike" cap="none" dirty="0">
                <a:solidFill>
                  <a:schemeClr val="lt1"/>
                </a:solidFill>
                <a:latin typeface="Trebuchet MS"/>
                <a:ea typeface="Trebuchet MS"/>
                <a:cs typeface="Trebuchet MS"/>
                <a:sym typeface="Trebuchet MS"/>
              </a:rPr>
              <a:t>(</a:t>
            </a:r>
            <a:r>
              <a:rPr lang="en-US" b="0" i="0" u="none" strike="noStrike" cap="none" dirty="0" err="1">
                <a:solidFill>
                  <a:schemeClr val="lt1"/>
                </a:solidFill>
                <a:latin typeface="Trebuchet MS"/>
                <a:ea typeface="Trebuchet MS"/>
                <a:cs typeface="Trebuchet MS"/>
                <a:sym typeface="Trebuchet MS"/>
              </a:rPr>
              <a:t>Histrelin</a:t>
            </a:r>
            <a:r>
              <a:rPr lang="en-US" b="0" i="0" u="none" strike="noStrike" cap="none" dirty="0">
                <a:solidFill>
                  <a:schemeClr val="lt1"/>
                </a:solidFill>
                <a:latin typeface="Trebuchet MS"/>
                <a:ea typeface="Trebuchet MS"/>
                <a:cs typeface="Trebuchet MS"/>
                <a:sym typeface="Trebuchet MS"/>
              </a:rPr>
              <a:t> implant can also be used instead of Lupron). </a:t>
            </a:r>
            <a:r>
              <a:rPr lang="en-US" b="0" i="0" u="none" strike="noStrike" cap="none" dirty="0" smtClean="0">
                <a:solidFill>
                  <a:schemeClr val="lt1"/>
                </a:solidFill>
                <a:latin typeface="Trebuchet MS"/>
                <a:ea typeface="Trebuchet MS"/>
                <a:cs typeface="Trebuchet MS"/>
                <a:sym typeface="Trebuchet MS"/>
              </a:rPr>
              <a:t>The dosage is calculated on weight and is available in monthly or q 3 month injections. I tend to use monthly as I notice less LH/FSH breakthrough (they should be near zero on </a:t>
            </a:r>
            <a:r>
              <a:rPr lang="en-US" b="0" i="0" u="none" strike="noStrike" cap="none" dirty="0" err="1" smtClean="0">
                <a:solidFill>
                  <a:schemeClr val="lt1"/>
                </a:solidFill>
                <a:latin typeface="Trebuchet MS"/>
                <a:ea typeface="Trebuchet MS"/>
                <a:cs typeface="Trebuchet MS"/>
                <a:sym typeface="Trebuchet MS"/>
              </a:rPr>
              <a:t>lupron</a:t>
            </a:r>
            <a:r>
              <a:rPr lang="en-US" b="0" i="0" u="none" strike="noStrike" cap="none" dirty="0" smtClean="0">
                <a:solidFill>
                  <a:schemeClr val="lt1"/>
                </a:solidFill>
                <a:latin typeface="Trebuchet MS"/>
                <a:ea typeface="Trebuchet MS"/>
                <a:cs typeface="Trebuchet MS"/>
                <a:sym typeface="Trebuchet MS"/>
              </a:rPr>
              <a:t>)</a:t>
            </a:r>
            <a:endParaRPr b="0" i="0" u="none" strike="noStrike" cap="none" dirty="0">
              <a:solidFill>
                <a:schemeClr val="lt1"/>
              </a:solidFill>
              <a:latin typeface="Trebuchet MS"/>
              <a:ea typeface="Trebuchet MS"/>
              <a:cs typeface="Trebuchet MS"/>
              <a:sym typeface="Trebuchet MS"/>
            </a:endParaRPr>
          </a:p>
          <a:p>
            <a:pPr marL="342900" marR="0" lvl="0" indent="-323850" algn="l" rtl="0">
              <a:lnSpc>
                <a:spcPct val="100000"/>
              </a:lnSpc>
              <a:spcBef>
                <a:spcPts val="600"/>
              </a:spcBef>
              <a:spcAft>
                <a:spcPts val="0"/>
              </a:spcAft>
              <a:buClr>
                <a:srgbClr val="2CBDD9"/>
              </a:buClr>
              <a:buSzPts val="1500"/>
              <a:buFont typeface="Trebuchet MS"/>
              <a:buChar char="&gt;"/>
            </a:pPr>
            <a:r>
              <a:rPr lang="en-US" b="0" i="0" u="none" strike="noStrike" cap="none" dirty="0">
                <a:solidFill>
                  <a:schemeClr val="lt1"/>
                </a:solidFill>
                <a:latin typeface="Trebuchet MS"/>
                <a:ea typeface="Trebuchet MS"/>
                <a:cs typeface="Trebuchet MS"/>
                <a:sym typeface="Trebuchet MS"/>
              </a:rPr>
              <a:t>Lupron </a:t>
            </a:r>
            <a:r>
              <a:rPr lang="en-US" b="0" i="0" u="none" strike="noStrike" cap="none" dirty="0" smtClean="0">
                <a:solidFill>
                  <a:schemeClr val="lt1"/>
                </a:solidFill>
                <a:latin typeface="Trebuchet MS"/>
                <a:ea typeface="Trebuchet MS"/>
                <a:cs typeface="Trebuchet MS"/>
                <a:sym typeface="Trebuchet MS"/>
              </a:rPr>
              <a:t>can also </a:t>
            </a:r>
            <a:r>
              <a:rPr lang="en-US" b="0" i="0" u="none" strike="noStrike" cap="none" dirty="0">
                <a:solidFill>
                  <a:schemeClr val="lt1"/>
                </a:solidFill>
                <a:latin typeface="Trebuchet MS"/>
                <a:ea typeface="Trebuchet MS"/>
                <a:cs typeface="Trebuchet MS"/>
                <a:sym typeface="Trebuchet MS"/>
              </a:rPr>
              <a:t>used to stop menstruation in Trans Men who continue having breakthrough periods despite Testosterone Therapy. (which is very rare). </a:t>
            </a:r>
            <a:r>
              <a:rPr lang="en-US" b="0" i="0" u="none" strike="noStrike" cap="none" dirty="0" smtClean="0">
                <a:solidFill>
                  <a:schemeClr val="lt1"/>
                </a:solidFill>
                <a:latin typeface="Trebuchet MS"/>
                <a:ea typeface="Trebuchet MS"/>
                <a:cs typeface="Trebuchet MS"/>
                <a:sym typeface="Trebuchet MS"/>
              </a:rPr>
              <a:t>It is however expensive for this purpose, and I </a:t>
            </a:r>
            <a:r>
              <a:rPr lang="en-US" b="0" i="0" u="none" strike="noStrike" cap="none" dirty="0">
                <a:solidFill>
                  <a:schemeClr val="lt1"/>
                </a:solidFill>
                <a:latin typeface="Trebuchet MS"/>
                <a:ea typeface="Trebuchet MS"/>
                <a:cs typeface="Trebuchet MS"/>
                <a:sym typeface="Trebuchet MS"/>
              </a:rPr>
              <a:t>currently use </a:t>
            </a:r>
            <a:r>
              <a:rPr lang="en-US" b="0" i="0" u="none" strike="noStrike" cap="none" dirty="0" err="1">
                <a:solidFill>
                  <a:schemeClr val="accent1"/>
                </a:solidFill>
                <a:latin typeface="Trebuchet MS"/>
                <a:ea typeface="Trebuchet MS"/>
                <a:cs typeface="Trebuchet MS"/>
                <a:sym typeface="Trebuchet MS"/>
              </a:rPr>
              <a:t>Anastrazole</a:t>
            </a:r>
            <a:r>
              <a:rPr lang="en-US" b="0" i="0" u="none" strike="noStrike" cap="none" dirty="0">
                <a:solidFill>
                  <a:schemeClr val="lt1"/>
                </a:solidFill>
                <a:latin typeface="Trebuchet MS"/>
                <a:ea typeface="Trebuchet MS"/>
                <a:cs typeface="Trebuchet MS"/>
                <a:sym typeface="Trebuchet MS"/>
              </a:rPr>
              <a:t> (Aromatase Inhibitor) for this purpose (or in FTM with endometriosis) when Lupron is not approved by insurance coverage. Progesterone injection can also be used for this purpose, as well as </a:t>
            </a:r>
            <a:r>
              <a:rPr lang="en-US" b="0" i="0" u="none" strike="noStrike" cap="none" dirty="0" err="1">
                <a:solidFill>
                  <a:schemeClr val="lt1"/>
                </a:solidFill>
                <a:latin typeface="Trebuchet MS"/>
                <a:ea typeface="Trebuchet MS"/>
                <a:cs typeface="Trebuchet MS"/>
                <a:sym typeface="Trebuchet MS"/>
              </a:rPr>
              <a:t>Mirena</a:t>
            </a:r>
            <a:r>
              <a:rPr lang="en-US" b="0" i="0" u="none" strike="noStrike" cap="none" dirty="0">
                <a:solidFill>
                  <a:schemeClr val="lt1"/>
                </a:solidFill>
                <a:latin typeface="Trebuchet MS"/>
                <a:ea typeface="Trebuchet MS"/>
                <a:cs typeface="Trebuchet MS"/>
                <a:sym typeface="Trebuchet MS"/>
              </a:rPr>
              <a:t> IUD, though with less effectiveness and the drawbacks of progesterone exposure. </a:t>
            </a:r>
            <a:r>
              <a:rPr lang="en-US" dirty="0" err="1">
                <a:solidFill>
                  <a:schemeClr val="lt1"/>
                </a:solidFill>
                <a:latin typeface="Trebuchet MS"/>
                <a:ea typeface="Trebuchet MS"/>
                <a:cs typeface="Trebuchet MS"/>
                <a:sym typeface="Trebuchet MS"/>
              </a:rPr>
              <a:t>Anastrozole</a:t>
            </a:r>
            <a:r>
              <a:rPr lang="en-US" dirty="0">
                <a:solidFill>
                  <a:schemeClr val="lt1"/>
                </a:solidFill>
                <a:latin typeface="Trebuchet MS"/>
                <a:ea typeface="Trebuchet MS"/>
                <a:cs typeface="Trebuchet MS"/>
                <a:sym typeface="Trebuchet MS"/>
              </a:rPr>
              <a:t> is not my first choice, but </a:t>
            </a:r>
            <a:r>
              <a:rPr lang="en-US" dirty="0" smtClean="0">
                <a:solidFill>
                  <a:schemeClr val="lt1"/>
                </a:solidFill>
                <a:latin typeface="Trebuchet MS"/>
                <a:ea typeface="Trebuchet MS"/>
                <a:cs typeface="Trebuchet MS"/>
                <a:sym typeface="Trebuchet MS"/>
              </a:rPr>
              <a:t>it is what I most commonly use as I rarely </a:t>
            </a:r>
            <a:r>
              <a:rPr lang="en-US" dirty="0">
                <a:solidFill>
                  <a:schemeClr val="lt1"/>
                </a:solidFill>
                <a:latin typeface="Trebuchet MS"/>
                <a:ea typeface="Trebuchet MS"/>
                <a:cs typeface="Trebuchet MS"/>
                <a:sym typeface="Trebuchet MS"/>
              </a:rPr>
              <a:t>get Lupron approved through insurances. </a:t>
            </a:r>
            <a:endParaRPr b="0" i="0" u="none" strike="noStrike" cap="none" dirty="0">
              <a:solidFill>
                <a:schemeClr val="lt1"/>
              </a:solidFill>
              <a:latin typeface="Trebuchet MS"/>
              <a:ea typeface="Trebuchet MS"/>
              <a:cs typeface="Trebuchet MS"/>
              <a:sym typeface="Trebuchet MS"/>
            </a:endParaRPr>
          </a:p>
          <a:p>
            <a:pPr marL="342900" marR="0" lvl="0" indent="-323850" algn="l" rtl="0">
              <a:lnSpc>
                <a:spcPct val="100000"/>
              </a:lnSpc>
              <a:spcBef>
                <a:spcPts val="600"/>
              </a:spcBef>
              <a:spcAft>
                <a:spcPts val="0"/>
              </a:spcAft>
              <a:buClr>
                <a:srgbClr val="2CBDD9"/>
              </a:buClr>
              <a:buSzPts val="1500"/>
              <a:buFont typeface="Trebuchet MS"/>
              <a:buChar char="&gt;"/>
            </a:pPr>
            <a:r>
              <a:rPr lang="en-US" b="1" i="0" u="none" strike="noStrike" cap="none" dirty="0">
                <a:solidFill>
                  <a:srgbClr val="2CBDD9"/>
                </a:solidFill>
                <a:latin typeface="Trebuchet MS"/>
                <a:ea typeface="Trebuchet MS"/>
                <a:cs typeface="Trebuchet MS"/>
                <a:sym typeface="Trebuchet MS"/>
              </a:rPr>
              <a:t>Adult FTM – </a:t>
            </a:r>
            <a:r>
              <a:rPr lang="en-US" b="0" i="0" u="none" strike="noStrike" cap="none" dirty="0">
                <a:solidFill>
                  <a:schemeClr val="lt1"/>
                </a:solidFill>
                <a:latin typeface="Trebuchet MS"/>
                <a:ea typeface="Trebuchet MS"/>
                <a:cs typeface="Trebuchet MS"/>
                <a:sym typeface="Trebuchet MS"/>
              </a:rPr>
              <a:t>Testosterone in all its forms. Generally about 80-120mg weekly when given via IM injection. There are also testosterone secreting implants, topical testosterone, and even Oral testosterone (</a:t>
            </a:r>
            <a:r>
              <a:rPr lang="en-US" b="0" i="0" u="none" strike="noStrike" cap="none" dirty="0" err="1">
                <a:solidFill>
                  <a:schemeClr val="lt1"/>
                </a:solidFill>
                <a:latin typeface="Trebuchet MS"/>
                <a:ea typeface="Trebuchet MS"/>
                <a:cs typeface="Trebuchet MS"/>
                <a:sym typeface="Trebuchet MS"/>
              </a:rPr>
              <a:t>Undecanoate</a:t>
            </a:r>
            <a:r>
              <a:rPr lang="en-US" b="0" i="0" u="none" strike="noStrike" cap="none" dirty="0">
                <a:solidFill>
                  <a:schemeClr val="lt1"/>
                </a:solidFill>
                <a:latin typeface="Trebuchet MS"/>
                <a:ea typeface="Trebuchet MS"/>
                <a:cs typeface="Trebuchet MS"/>
                <a:sym typeface="Trebuchet MS"/>
              </a:rPr>
              <a:t>) which is only available outside of the US.</a:t>
            </a:r>
            <a:endParaRPr b="0" i="0" u="none" strike="noStrike" cap="none" dirty="0">
              <a:solidFill>
                <a:schemeClr val="lt1"/>
              </a:solidFill>
              <a:latin typeface="Trebuchet MS"/>
              <a:ea typeface="Trebuchet MS"/>
              <a:cs typeface="Trebuchet MS"/>
              <a:sym typeface="Trebuchet MS"/>
            </a:endParaRPr>
          </a:p>
          <a:p>
            <a:pPr marL="342900" marR="0" lvl="0" indent="-323850" algn="l" rtl="0">
              <a:lnSpc>
                <a:spcPct val="100000"/>
              </a:lnSpc>
              <a:spcBef>
                <a:spcPts val="600"/>
              </a:spcBef>
              <a:spcAft>
                <a:spcPts val="0"/>
              </a:spcAft>
              <a:buClr>
                <a:srgbClr val="2CBDD9"/>
              </a:buClr>
              <a:buSzPts val="1500"/>
              <a:buFont typeface="Trebuchet MS"/>
              <a:buChar char="&gt;"/>
            </a:pPr>
            <a:r>
              <a:rPr lang="en-US" b="0" i="0" u="none" strike="noStrike" cap="none" dirty="0">
                <a:solidFill>
                  <a:schemeClr val="lt1"/>
                </a:solidFill>
                <a:latin typeface="Trebuchet MS"/>
                <a:ea typeface="Trebuchet MS"/>
                <a:cs typeface="Trebuchet MS"/>
                <a:sym typeface="Trebuchet MS"/>
              </a:rPr>
              <a:t>Testosterone OTC precursors (DHEA, </a:t>
            </a:r>
            <a:r>
              <a:rPr lang="en-US" b="0" i="0" u="none" strike="noStrike" cap="none" dirty="0" err="1">
                <a:solidFill>
                  <a:schemeClr val="lt1"/>
                </a:solidFill>
                <a:latin typeface="Trebuchet MS"/>
                <a:ea typeface="Trebuchet MS"/>
                <a:cs typeface="Trebuchet MS"/>
                <a:sym typeface="Trebuchet MS"/>
              </a:rPr>
              <a:t>ect</a:t>
            </a:r>
            <a:r>
              <a:rPr lang="en-US" b="0" i="0" u="none" strike="noStrike" cap="none" dirty="0">
                <a:solidFill>
                  <a:schemeClr val="lt1"/>
                </a:solidFill>
                <a:latin typeface="Trebuchet MS"/>
                <a:ea typeface="Trebuchet MS"/>
                <a:cs typeface="Trebuchet MS"/>
                <a:sym typeface="Trebuchet MS"/>
              </a:rPr>
              <a:t>) should generally be avoided. In a person with XX chromosomes or one desiring transition from a feminine to masculine phenotype these are often metabolized into </a:t>
            </a:r>
            <a:r>
              <a:rPr lang="en-US" b="0" i="0" u="none" strike="noStrike" cap="none" dirty="0" smtClean="0">
                <a:solidFill>
                  <a:schemeClr val="lt1"/>
                </a:solidFill>
                <a:latin typeface="Trebuchet MS"/>
                <a:ea typeface="Trebuchet MS"/>
                <a:cs typeface="Trebuchet MS"/>
                <a:sym typeface="Trebuchet MS"/>
              </a:rPr>
              <a:t>estrogens due to higher aromatase levels </a:t>
            </a:r>
            <a:r>
              <a:rPr lang="en-US" b="0" i="0" u="none" strike="noStrike" cap="none" dirty="0">
                <a:solidFill>
                  <a:schemeClr val="lt1"/>
                </a:solidFill>
                <a:latin typeface="Trebuchet MS"/>
                <a:ea typeface="Trebuchet MS"/>
                <a:cs typeface="Trebuchet MS"/>
                <a:sym typeface="Trebuchet MS"/>
              </a:rPr>
              <a:t>and actually work against the desired changes that the patient seeks. </a:t>
            </a:r>
            <a:r>
              <a:rPr lang="en-US" b="0" i="0" u="none" strike="noStrike" cap="none" dirty="0">
                <a:solidFill>
                  <a:schemeClr val="accent1"/>
                </a:solidFill>
                <a:latin typeface="Trebuchet MS"/>
                <a:ea typeface="Trebuchet MS"/>
                <a:cs typeface="Trebuchet MS"/>
                <a:sym typeface="Trebuchet MS"/>
              </a:rPr>
              <a:t>Estrogen levels need to be monitored while on Testosterone as some patients heavily aromatize their injected dose to </a:t>
            </a:r>
            <a:r>
              <a:rPr lang="en-US" b="0" i="0" u="none" strike="noStrike" cap="none" dirty="0" smtClean="0">
                <a:solidFill>
                  <a:schemeClr val="accent1"/>
                </a:solidFill>
                <a:latin typeface="Trebuchet MS"/>
                <a:ea typeface="Trebuchet MS"/>
                <a:cs typeface="Trebuchet MS"/>
                <a:sym typeface="Trebuchet MS"/>
              </a:rPr>
              <a:t>Estrogens and therefore require an aromatase inhibitor. </a:t>
            </a:r>
            <a:endParaRPr b="0" i="0" u="none" strike="noStrike" cap="none" dirty="0">
              <a:solidFill>
                <a:schemeClr val="accent1"/>
              </a:solidFil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g62b87874d9_0_7"/>
          <p:cNvSpPr txBox="1"/>
          <p:nvPr/>
        </p:nvSpPr>
        <p:spPr>
          <a:xfrm>
            <a:off x="0" y="163250"/>
            <a:ext cx="9144000" cy="8835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1250"/>
              <a:buFont typeface="Quattrocento Sans"/>
              <a:buNone/>
            </a:pPr>
            <a:r>
              <a:rPr lang="en-US" sz="4400" dirty="0" smtClean="0">
                <a:solidFill>
                  <a:schemeClr val="lt1"/>
                </a:solidFill>
                <a:latin typeface="Quattrocento Sans"/>
                <a:ea typeface="Quattrocento Sans"/>
                <a:cs typeface="Quattrocento Sans"/>
                <a:sym typeface="Quattrocento Sans"/>
              </a:rPr>
              <a:t>FTM/MTF </a:t>
            </a:r>
            <a:r>
              <a:rPr lang="en-US" sz="4400" dirty="0">
                <a:solidFill>
                  <a:schemeClr val="lt1"/>
                </a:solidFill>
                <a:latin typeface="Quattrocento Sans"/>
                <a:ea typeface="Quattrocento Sans"/>
                <a:cs typeface="Quattrocento Sans"/>
                <a:sym typeface="Quattrocento Sans"/>
              </a:rPr>
              <a:t>Height Modulation</a:t>
            </a:r>
            <a:r>
              <a:rPr lang="en-US" sz="4400" b="0" i="0" u="none" strike="noStrike" cap="none" dirty="0">
                <a:solidFill>
                  <a:schemeClr val="lt1"/>
                </a:solidFill>
                <a:latin typeface="Quattrocento Sans"/>
                <a:ea typeface="Quattrocento Sans"/>
                <a:cs typeface="Quattrocento Sans"/>
                <a:sym typeface="Quattrocento Sans"/>
              </a:rPr>
              <a:t> </a:t>
            </a:r>
            <a:endParaRPr sz="1100" b="0" i="0" u="none" strike="noStrike" cap="none" dirty="0">
              <a:solidFill>
                <a:srgbClr val="000000"/>
              </a:solidFill>
              <a:latin typeface="Arial"/>
              <a:ea typeface="Arial"/>
              <a:cs typeface="Arial"/>
              <a:sym typeface="Arial"/>
            </a:endParaRPr>
          </a:p>
        </p:txBody>
      </p:sp>
      <p:sp>
        <p:nvSpPr>
          <p:cNvPr id="361" name="Google Shape;361;g62b87874d9_0_7"/>
          <p:cNvSpPr txBox="1"/>
          <p:nvPr/>
        </p:nvSpPr>
        <p:spPr>
          <a:xfrm>
            <a:off x="431800" y="1841500"/>
            <a:ext cx="185700" cy="831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400"/>
              <a:buFont typeface="Arial"/>
              <a:buNone/>
            </a:pPr>
            <a:endParaRPr sz="2400" b="1"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chemeClr val="lt1"/>
              </a:solidFill>
              <a:latin typeface="Arial"/>
              <a:ea typeface="Arial"/>
              <a:cs typeface="Arial"/>
              <a:sym typeface="Arial"/>
            </a:endParaRPr>
          </a:p>
        </p:txBody>
      </p:sp>
      <p:sp>
        <p:nvSpPr>
          <p:cNvPr id="362" name="Google Shape;362;g62b87874d9_0_7"/>
          <p:cNvSpPr txBox="1"/>
          <p:nvPr/>
        </p:nvSpPr>
        <p:spPr>
          <a:xfrm>
            <a:off x="457200" y="1033535"/>
            <a:ext cx="8229600" cy="5022600"/>
          </a:xfrm>
          <a:prstGeom prst="rect">
            <a:avLst/>
          </a:prstGeom>
          <a:noFill/>
          <a:ln>
            <a:noFill/>
          </a:ln>
        </p:spPr>
        <p:txBody>
          <a:bodyPr spcFirstLastPara="1" wrap="square" lIns="91425" tIns="45700" rIns="91425" bIns="45700" anchor="t" anchorCtr="0">
            <a:noAutofit/>
          </a:bodyPr>
          <a:lstStyle/>
          <a:p>
            <a:pPr marL="342900" marR="0" lvl="0" indent="-323850" algn="l" rtl="0">
              <a:lnSpc>
                <a:spcPct val="100000"/>
              </a:lnSpc>
              <a:spcBef>
                <a:spcPts val="600"/>
              </a:spcBef>
              <a:spcAft>
                <a:spcPts val="0"/>
              </a:spcAft>
              <a:buClr>
                <a:schemeClr val="accent1">
                  <a:lumMod val="60000"/>
                  <a:lumOff val="40000"/>
                </a:schemeClr>
              </a:buClr>
              <a:buSzPts val="1500"/>
              <a:buFont typeface="Wingdings" pitchFamily="2" charset="2"/>
              <a:buChar char="§"/>
            </a:pPr>
            <a:r>
              <a:rPr lang="en-US" dirty="0">
                <a:solidFill>
                  <a:srgbClr val="FFFFFF"/>
                </a:solidFill>
                <a:latin typeface="Trebuchet MS" pitchFamily="34" charset="0"/>
                <a:ea typeface="Trebuchet MS"/>
                <a:cs typeface="Trebuchet MS"/>
                <a:sym typeface="Trebuchet MS"/>
              </a:rPr>
              <a:t>Due to societal norms, many transgender men will fall considerably below the average </a:t>
            </a:r>
            <a:r>
              <a:rPr lang="en-US" sz="1200" dirty="0">
                <a:solidFill>
                  <a:srgbClr val="FFFFFF"/>
                </a:solidFill>
                <a:latin typeface="Trebuchet MS" pitchFamily="34" charset="0"/>
                <a:ea typeface="Trebuchet MS"/>
                <a:cs typeface="Trebuchet MS"/>
                <a:sym typeface="Trebuchet MS"/>
              </a:rPr>
              <a:t>height for cisgender men in their respective countries. </a:t>
            </a:r>
            <a:endParaRPr sz="1200" dirty="0">
              <a:solidFill>
                <a:srgbClr val="FFFFFF"/>
              </a:solidFill>
              <a:latin typeface="Trebuchet MS" pitchFamily="34" charset="0"/>
              <a:ea typeface="Trebuchet MS"/>
              <a:cs typeface="Trebuchet MS"/>
              <a:sym typeface="Trebuchet MS"/>
            </a:endParaRPr>
          </a:p>
          <a:p>
            <a:pPr marL="342900" marR="0" lvl="0" indent="-317500" algn="l" rtl="0">
              <a:lnSpc>
                <a:spcPct val="100000"/>
              </a:lnSpc>
              <a:spcBef>
                <a:spcPts val="600"/>
              </a:spcBef>
              <a:spcAft>
                <a:spcPts val="0"/>
              </a:spcAft>
              <a:buClr>
                <a:schemeClr val="accent1">
                  <a:lumMod val="60000"/>
                  <a:lumOff val="40000"/>
                </a:schemeClr>
              </a:buClr>
              <a:buSzPts val="1400"/>
              <a:buFont typeface="Wingdings" pitchFamily="2" charset="2"/>
              <a:buChar char="§"/>
            </a:pPr>
            <a:r>
              <a:rPr lang="en-US" sz="1200" dirty="0">
                <a:solidFill>
                  <a:srgbClr val="FFFFFF"/>
                </a:solidFill>
                <a:latin typeface="Trebuchet MS" pitchFamily="34" charset="0"/>
                <a:ea typeface="Trebuchet MS"/>
                <a:cs typeface="Trebuchet MS"/>
                <a:sym typeface="Trebuchet MS"/>
              </a:rPr>
              <a:t>I do my best to help this by delaying the initiation of testosterone therapy in these patients while simultaneously using </a:t>
            </a:r>
            <a:r>
              <a:rPr lang="en-US" sz="1200" dirty="0" err="1">
                <a:solidFill>
                  <a:srgbClr val="FFFFFF"/>
                </a:solidFill>
                <a:latin typeface="Trebuchet MS" pitchFamily="34" charset="0"/>
                <a:ea typeface="Trebuchet MS"/>
                <a:cs typeface="Trebuchet MS"/>
                <a:sym typeface="Trebuchet MS"/>
              </a:rPr>
              <a:t>lupron</a:t>
            </a:r>
            <a:r>
              <a:rPr lang="en-US" sz="1200" dirty="0">
                <a:solidFill>
                  <a:srgbClr val="FFFFFF"/>
                </a:solidFill>
                <a:latin typeface="Trebuchet MS" pitchFamily="34" charset="0"/>
                <a:ea typeface="Trebuchet MS"/>
                <a:cs typeface="Trebuchet MS"/>
                <a:sym typeface="Trebuchet MS"/>
              </a:rPr>
              <a:t> (or in some cases </a:t>
            </a:r>
            <a:r>
              <a:rPr lang="en-US" sz="1200" dirty="0" err="1">
                <a:solidFill>
                  <a:srgbClr val="FFFFFF"/>
                </a:solidFill>
                <a:latin typeface="Trebuchet MS" pitchFamily="34" charset="0"/>
                <a:ea typeface="Trebuchet MS"/>
                <a:cs typeface="Trebuchet MS"/>
                <a:sym typeface="Trebuchet MS"/>
              </a:rPr>
              <a:t>anastrozole</a:t>
            </a:r>
            <a:r>
              <a:rPr lang="en-US" sz="1200" dirty="0">
                <a:solidFill>
                  <a:srgbClr val="FFFFFF"/>
                </a:solidFill>
                <a:latin typeface="Trebuchet MS" pitchFamily="34" charset="0"/>
                <a:ea typeface="Trebuchet MS"/>
                <a:cs typeface="Trebuchet MS"/>
                <a:sym typeface="Trebuchet MS"/>
              </a:rPr>
              <a:t>). </a:t>
            </a:r>
            <a:endParaRPr sz="1200" dirty="0">
              <a:solidFill>
                <a:srgbClr val="FFFFFF"/>
              </a:solidFill>
              <a:latin typeface="Trebuchet MS" pitchFamily="34" charset="0"/>
              <a:ea typeface="Trebuchet MS"/>
              <a:cs typeface="Trebuchet MS"/>
              <a:sym typeface="Trebuchet MS"/>
            </a:endParaRPr>
          </a:p>
          <a:p>
            <a:pPr marL="342900" marR="0" lvl="0" indent="-317500" algn="l" rtl="0">
              <a:lnSpc>
                <a:spcPct val="100000"/>
              </a:lnSpc>
              <a:spcBef>
                <a:spcPts val="600"/>
              </a:spcBef>
              <a:spcAft>
                <a:spcPts val="0"/>
              </a:spcAft>
              <a:buClr>
                <a:schemeClr val="accent1">
                  <a:lumMod val="60000"/>
                  <a:lumOff val="40000"/>
                </a:schemeClr>
              </a:buClr>
              <a:buSzPts val="1400"/>
              <a:buFont typeface="Wingdings" pitchFamily="2" charset="2"/>
              <a:buChar char="§"/>
            </a:pPr>
            <a:r>
              <a:rPr lang="en-US" sz="1200" dirty="0">
                <a:solidFill>
                  <a:srgbClr val="FFFFFF"/>
                </a:solidFill>
                <a:latin typeface="Trebuchet MS" pitchFamily="34" charset="0"/>
                <a:ea typeface="Trebuchet MS"/>
                <a:cs typeface="Trebuchet MS"/>
                <a:sym typeface="Trebuchet MS"/>
              </a:rPr>
              <a:t>While it is true that sex hormones trigger a “puberty growth spurt”, the spurt is typically followed by the rapid closure of growth plates and therefore an arresting of further height gains. </a:t>
            </a:r>
            <a:r>
              <a:rPr lang="en-US" sz="1200" dirty="0" smtClean="0">
                <a:solidFill>
                  <a:srgbClr val="FFFFFF"/>
                </a:solidFill>
                <a:latin typeface="Trebuchet MS" pitchFamily="34" charset="0"/>
                <a:ea typeface="Trebuchet MS"/>
                <a:cs typeface="Trebuchet MS"/>
                <a:sym typeface="Trebuchet MS"/>
              </a:rPr>
              <a:t> </a:t>
            </a:r>
          </a:p>
          <a:p>
            <a:pPr marL="342900" marR="0" lvl="0" indent="-317500" algn="l" rtl="0">
              <a:lnSpc>
                <a:spcPct val="100000"/>
              </a:lnSpc>
              <a:spcBef>
                <a:spcPts val="600"/>
              </a:spcBef>
              <a:spcAft>
                <a:spcPts val="0"/>
              </a:spcAft>
              <a:buClr>
                <a:schemeClr val="accent1">
                  <a:lumMod val="60000"/>
                  <a:lumOff val="40000"/>
                </a:schemeClr>
              </a:buClr>
              <a:buSzPts val="1400"/>
              <a:buFont typeface="Wingdings" pitchFamily="2" charset="2"/>
              <a:buChar char="§"/>
            </a:pPr>
            <a:r>
              <a:rPr lang="en-US" sz="1200" dirty="0" smtClean="0">
                <a:solidFill>
                  <a:srgbClr val="FFFFFF"/>
                </a:solidFill>
                <a:latin typeface="Trebuchet MS" pitchFamily="34" charset="0"/>
                <a:ea typeface="Trebuchet MS"/>
                <a:cs typeface="Trebuchet MS"/>
                <a:sym typeface="Trebuchet MS"/>
              </a:rPr>
              <a:t>I had two </a:t>
            </a:r>
            <a:r>
              <a:rPr lang="en-US" sz="1200" dirty="0" err="1" smtClean="0">
                <a:solidFill>
                  <a:srgbClr val="FFFFFF"/>
                </a:solidFill>
                <a:latin typeface="Trebuchet MS" pitchFamily="34" charset="0"/>
                <a:ea typeface="Trebuchet MS"/>
                <a:cs typeface="Trebuchet MS"/>
                <a:sym typeface="Trebuchet MS"/>
              </a:rPr>
              <a:t>guinness</a:t>
            </a:r>
            <a:r>
              <a:rPr lang="en-US" sz="1200" dirty="0" smtClean="0">
                <a:solidFill>
                  <a:srgbClr val="FFFFFF"/>
                </a:solidFill>
                <a:latin typeface="Trebuchet MS" pitchFamily="34" charset="0"/>
                <a:ea typeface="Trebuchet MS"/>
                <a:cs typeface="Trebuchet MS"/>
                <a:sym typeface="Trebuchet MS"/>
              </a:rPr>
              <a:t> world record cats. One was the tallest cat to ever live, and he was neutered at only 12 weeks old (the minimum). Sex hormones are known to close growth plates, and subsequently, neutered animals grow taller due to the growth plates remaining open longer.</a:t>
            </a:r>
            <a:endParaRPr sz="1200" dirty="0">
              <a:solidFill>
                <a:srgbClr val="FFFFFF"/>
              </a:solidFill>
              <a:latin typeface="Trebuchet MS" pitchFamily="34" charset="0"/>
              <a:ea typeface="Trebuchet MS"/>
              <a:cs typeface="Trebuchet MS"/>
              <a:sym typeface="Trebuchet MS"/>
            </a:endParaRPr>
          </a:p>
          <a:p>
            <a:pPr marL="342900" marR="0" lvl="0" indent="-317500" algn="l" rtl="0">
              <a:lnSpc>
                <a:spcPct val="100000"/>
              </a:lnSpc>
              <a:spcBef>
                <a:spcPts val="600"/>
              </a:spcBef>
              <a:spcAft>
                <a:spcPts val="0"/>
              </a:spcAft>
              <a:buClr>
                <a:schemeClr val="accent1">
                  <a:lumMod val="60000"/>
                  <a:lumOff val="40000"/>
                </a:schemeClr>
              </a:buClr>
              <a:buSzPts val="1400"/>
              <a:buFont typeface="Wingdings" pitchFamily="2" charset="2"/>
              <a:buChar char="§"/>
            </a:pPr>
            <a:r>
              <a:rPr lang="en-US" sz="1200" dirty="0">
                <a:solidFill>
                  <a:srgbClr val="FFFFFF"/>
                </a:solidFill>
                <a:latin typeface="Trebuchet MS" pitchFamily="34" charset="0"/>
                <a:ea typeface="Trebuchet MS"/>
                <a:cs typeface="Trebuchet MS"/>
                <a:sym typeface="Trebuchet MS"/>
              </a:rPr>
              <a:t>As a result, I try to </a:t>
            </a:r>
            <a:r>
              <a:rPr lang="en-US" sz="1200" dirty="0">
                <a:solidFill>
                  <a:srgbClr val="00FFFF"/>
                </a:solidFill>
                <a:latin typeface="Trebuchet MS" pitchFamily="34" charset="0"/>
                <a:ea typeface="Trebuchet MS"/>
                <a:cs typeface="Trebuchet MS"/>
                <a:sym typeface="Trebuchet MS"/>
              </a:rPr>
              <a:t>wait until age 15-16 to start FTM patients on testosterone at the earliest</a:t>
            </a:r>
            <a:r>
              <a:rPr lang="en-US" sz="1200" dirty="0">
                <a:solidFill>
                  <a:srgbClr val="FFFFFF"/>
                </a:solidFill>
                <a:latin typeface="Trebuchet MS" pitchFamily="34" charset="0"/>
                <a:ea typeface="Trebuchet MS"/>
                <a:cs typeface="Trebuchet MS"/>
                <a:sym typeface="Trebuchet MS"/>
              </a:rPr>
              <a:t>, and prefer to keep them blocked </a:t>
            </a:r>
            <a:r>
              <a:rPr lang="en-US" sz="1200" dirty="0" smtClean="0">
                <a:solidFill>
                  <a:srgbClr val="FFFFFF"/>
                </a:solidFill>
                <a:latin typeface="Trebuchet MS" pitchFamily="34" charset="0"/>
                <a:ea typeface="Trebuchet MS"/>
                <a:cs typeface="Trebuchet MS"/>
                <a:sym typeface="Trebuchet MS"/>
              </a:rPr>
              <a:t>longer if possible </a:t>
            </a:r>
            <a:r>
              <a:rPr lang="en-US" sz="1200" dirty="0">
                <a:solidFill>
                  <a:srgbClr val="FFFFFF"/>
                </a:solidFill>
                <a:latin typeface="Trebuchet MS" pitchFamily="34" charset="0"/>
                <a:ea typeface="Trebuchet MS"/>
                <a:cs typeface="Trebuchet MS"/>
                <a:sym typeface="Trebuchet MS"/>
              </a:rPr>
              <a:t>on </a:t>
            </a:r>
            <a:r>
              <a:rPr lang="en-US" sz="1200" dirty="0" err="1">
                <a:solidFill>
                  <a:srgbClr val="FFFFFF"/>
                </a:solidFill>
                <a:latin typeface="Trebuchet MS" pitchFamily="34" charset="0"/>
                <a:ea typeface="Trebuchet MS"/>
                <a:cs typeface="Trebuchet MS"/>
                <a:sym typeface="Trebuchet MS"/>
              </a:rPr>
              <a:t>lupron</a:t>
            </a:r>
            <a:r>
              <a:rPr lang="en-US" sz="1200" dirty="0">
                <a:solidFill>
                  <a:srgbClr val="FFFFFF"/>
                </a:solidFill>
                <a:latin typeface="Trebuchet MS" pitchFamily="34" charset="0"/>
                <a:ea typeface="Trebuchet MS"/>
                <a:cs typeface="Trebuchet MS"/>
                <a:sym typeface="Trebuchet MS"/>
              </a:rPr>
              <a:t> to allow for longer bone development before plate closure. Once they are an inch or two away from their desired height, or, once there is radiological evidence of plate closure, I initiate </a:t>
            </a:r>
            <a:r>
              <a:rPr lang="en-US" sz="1200" dirty="0" smtClean="0">
                <a:solidFill>
                  <a:srgbClr val="FFFFFF"/>
                </a:solidFill>
                <a:latin typeface="Trebuchet MS" pitchFamily="34" charset="0"/>
                <a:ea typeface="Trebuchet MS"/>
                <a:cs typeface="Trebuchet MS"/>
                <a:sym typeface="Trebuchet MS"/>
              </a:rPr>
              <a:t>therapy without further delay. </a:t>
            </a:r>
            <a:endParaRPr sz="1200" dirty="0">
              <a:solidFill>
                <a:srgbClr val="FFFFFF"/>
              </a:solidFill>
              <a:latin typeface="Trebuchet MS" pitchFamily="34" charset="0"/>
              <a:ea typeface="Trebuchet MS"/>
              <a:cs typeface="Trebuchet MS"/>
              <a:sym typeface="Trebuchet MS"/>
            </a:endParaRPr>
          </a:p>
          <a:p>
            <a:pPr marL="342900" marR="0" lvl="0" indent="-317500" algn="l" rtl="0">
              <a:lnSpc>
                <a:spcPct val="100000"/>
              </a:lnSpc>
              <a:spcBef>
                <a:spcPts val="600"/>
              </a:spcBef>
              <a:spcAft>
                <a:spcPts val="0"/>
              </a:spcAft>
              <a:buClr>
                <a:schemeClr val="accent1">
                  <a:lumMod val="60000"/>
                  <a:lumOff val="40000"/>
                </a:schemeClr>
              </a:buClr>
              <a:buSzPts val="1400"/>
              <a:buFont typeface="Wingdings" pitchFamily="2" charset="2"/>
              <a:buChar char="§"/>
            </a:pPr>
            <a:r>
              <a:rPr lang="en-US" sz="1200" dirty="0">
                <a:solidFill>
                  <a:srgbClr val="FFFFFF"/>
                </a:solidFill>
                <a:latin typeface="Trebuchet MS" pitchFamily="34" charset="0"/>
                <a:ea typeface="Trebuchet MS"/>
                <a:cs typeface="Trebuchet MS"/>
                <a:sym typeface="Trebuchet MS"/>
              </a:rPr>
              <a:t>I do the reverse in MTF teens, pulsing them with high dose estradiol (enough to put serum E2 around 300 </a:t>
            </a:r>
            <a:r>
              <a:rPr lang="en-US" sz="1200" dirty="0" err="1">
                <a:solidFill>
                  <a:srgbClr val="FFFFFF"/>
                </a:solidFill>
                <a:latin typeface="Trebuchet MS" pitchFamily="34" charset="0"/>
                <a:ea typeface="Trebuchet MS"/>
                <a:cs typeface="Trebuchet MS"/>
                <a:sym typeface="Trebuchet MS"/>
              </a:rPr>
              <a:t>pg</a:t>
            </a:r>
            <a:r>
              <a:rPr lang="en-US" sz="1200" dirty="0">
                <a:solidFill>
                  <a:srgbClr val="FFFFFF"/>
                </a:solidFill>
                <a:latin typeface="Trebuchet MS" pitchFamily="34" charset="0"/>
                <a:ea typeface="Trebuchet MS"/>
                <a:cs typeface="Trebuchet MS"/>
                <a:sym typeface="Trebuchet MS"/>
              </a:rPr>
              <a:t>/ml) at the start of therapy in an effort to arrest further height development if they do not desire it. Long bone development can easily be checked with bone age x-rays viewing the growth plates and determining their open/closed status. </a:t>
            </a:r>
            <a:r>
              <a:rPr lang="en-US" sz="1200" dirty="0" smtClean="0">
                <a:solidFill>
                  <a:srgbClr val="FFFFFF"/>
                </a:solidFill>
                <a:latin typeface="Trebuchet MS" pitchFamily="34" charset="0"/>
                <a:ea typeface="Trebuchet MS"/>
                <a:cs typeface="Trebuchet MS"/>
                <a:sym typeface="Trebuchet MS"/>
              </a:rPr>
              <a:t>Once this is achieved, estrogen levels can be decreased to more physiologically appropriate levels for early tanner stages.</a:t>
            </a:r>
            <a:endParaRPr sz="1200" dirty="0">
              <a:solidFill>
                <a:srgbClr val="FFFFFF"/>
              </a:solidFill>
              <a:latin typeface="Trebuchet MS" pitchFamily="34" charset="0"/>
              <a:ea typeface="Trebuchet MS"/>
              <a:cs typeface="Trebuchet MS"/>
              <a:sym typeface="Trebuchet MS"/>
            </a:endParaRPr>
          </a:p>
          <a:p>
            <a:pPr marL="342900" marR="0" lvl="0" indent="-317500" algn="l" rtl="0">
              <a:lnSpc>
                <a:spcPct val="100000"/>
              </a:lnSpc>
              <a:spcBef>
                <a:spcPts val="600"/>
              </a:spcBef>
              <a:spcAft>
                <a:spcPts val="0"/>
              </a:spcAft>
              <a:buClr>
                <a:schemeClr val="accent1">
                  <a:lumMod val="60000"/>
                  <a:lumOff val="40000"/>
                </a:schemeClr>
              </a:buClr>
              <a:buSzPts val="1400"/>
              <a:buFont typeface="Wingdings" pitchFamily="2" charset="2"/>
              <a:buChar char="§"/>
            </a:pPr>
            <a:r>
              <a:rPr lang="en-US" sz="1200" dirty="0">
                <a:solidFill>
                  <a:srgbClr val="FFFFFF"/>
                </a:solidFill>
                <a:latin typeface="Trebuchet MS" pitchFamily="34" charset="0"/>
                <a:ea typeface="Trebuchet MS"/>
                <a:cs typeface="Trebuchet MS"/>
                <a:sym typeface="Trebuchet MS"/>
              </a:rPr>
              <a:t>It should be noted that this is an “ideal” situation. Some patients cannot be delayed in this way for a multitude of reasons, care should always be calibrated to the individual patient</a:t>
            </a:r>
            <a:r>
              <a:rPr lang="en-US" sz="1200" dirty="0" smtClean="0">
                <a:solidFill>
                  <a:srgbClr val="FFFFFF"/>
                </a:solidFill>
                <a:latin typeface="Trebuchet MS" pitchFamily="34" charset="0"/>
                <a:ea typeface="Trebuchet MS"/>
                <a:cs typeface="Trebuchet MS"/>
                <a:sym typeface="Trebuchet MS"/>
              </a:rPr>
              <a:t>. Some patients may not desire height modulation. </a:t>
            </a:r>
          </a:p>
          <a:p>
            <a:pPr marL="25400" marR="0" lvl="0" algn="l" rtl="0">
              <a:lnSpc>
                <a:spcPct val="100000"/>
              </a:lnSpc>
              <a:spcBef>
                <a:spcPts val="600"/>
              </a:spcBef>
              <a:spcAft>
                <a:spcPts val="0"/>
              </a:spcAft>
              <a:buClr>
                <a:schemeClr val="accent1">
                  <a:lumMod val="60000"/>
                  <a:lumOff val="40000"/>
                </a:schemeClr>
              </a:buClr>
              <a:buSzPts val="1400"/>
            </a:pPr>
            <a:r>
              <a:rPr lang="en-US" sz="1100" dirty="0" smtClean="0">
                <a:solidFill>
                  <a:schemeClr val="bg1"/>
                </a:solidFill>
                <a:latin typeface="Trebuchet MS" pitchFamily="34" charset="0"/>
                <a:ea typeface="Trebuchet MS"/>
                <a:cs typeface="Trebuchet MS"/>
                <a:sym typeface="Trebuchet MS"/>
              </a:rPr>
              <a:t>Alternatives </a:t>
            </a:r>
            <a:r>
              <a:rPr lang="en-US" sz="1100" dirty="0">
                <a:solidFill>
                  <a:schemeClr val="bg1"/>
                </a:solidFill>
                <a:latin typeface="Trebuchet MS" pitchFamily="34" charset="0"/>
                <a:ea typeface="Trebuchet MS"/>
                <a:cs typeface="Trebuchet MS"/>
                <a:sym typeface="Trebuchet MS"/>
              </a:rPr>
              <a:t>in the Treatment of Short Stature</a:t>
            </a:r>
            <a:endParaRPr sz="1100" dirty="0">
              <a:solidFill>
                <a:schemeClr val="bg1"/>
              </a:solidFill>
              <a:latin typeface="Trebuchet MS" pitchFamily="34" charset="0"/>
              <a:ea typeface="Trebuchet MS"/>
              <a:cs typeface="Trebuchet MS"/>
              <a:sym typeface="Trebuchet MS"/>
            </a:endParaRPr>
          </a:p>
          <a:p>
            <a:pPr marR="0" lvl="0" rtl="0">
              <a:lnSpc>
                <a:spcPct val="100000"/>
              </a:lnSpc>
              <a:spcBef>
                <a:spcPts val="600"/>
              </a:spcBef>
              <a:spcAft>
                <a:spcPts val="0"/>
              </a:spcAft>
              <a:buClr>
                <a:schemeClr val="accent1">
                  <a:lumMod val="60000"/>
                  <a:lumOff val="40000"/>
                </a:schemeClr>
              </a:buClr>
            </a:pPr>
            <a:r>
              <a:rPr lang="en-US" sz="1100" u="sng" dirty="0">
                <a:solidFill>
                  <a:schemeClr val="bg1"/>
                </a:solidFill>
                <a:latin typeface="Trebuchet MS" pitchFamily="34" charset="0"/>
                <a:hlinkClick r:id="rId3"/>
              </a:rPr>
              <a:t>https://</a:t>
            </a:r>
            <a:r>
              <a:rPr lang="en-US" sz="1100" u="sng" dirty="0" smtClean="0">
                <a:solidFill>
                  <a:schemeClr val="bg1"/>
                </a:solidFill>
                <a:latin typeface="Trebuchet MS" pitchFamily="34" charset="0"/>
                <a:hlinkClick r:id="rId3"/>
              </a:rPr>
              <a:t>www.sciencedirect.com/science/article/abs/pii/S006531011730004X</a:t>
            </a:r>
            <a:endParaRPr lang="en-US" sz="1100" u="sng" dirty="0" smtClean="0">
              <a:solidFill>
                <a:schemeClr val="bg1"/>
              </a:solidFill>
              <a:latin typeface="Trebuchet MS" pitchFamily="34" charset="0"/>
            </a:endParaRPr>
          </a:p>
          <a:p>
            <a:pPr marL="171450" indent="-171450">
              <a:spcBef>
                <a:spcPts val="600"/>
              </a:spcBef>
              <a:buClr>
                <a:schemeClr val="accent1">
                  <a:lumMod val="60000"/>
                  <a:lumOff val="40000"/>
                </a:schemeClr>
              </a:buClr>
              <a:buFont typeface="Wingdings" pitchFamily="2" charset="2"/>
              <a:buChar char="§"/>
            </a:pPr>
            <a:endParaRPr lang="en-US" sz="1100" dirty="0" smtClean="0">
              <a:solidFill>
                <a:schemeClr val="bg1"/>
              </a:solidFill>
            </a:endParaRPr>
          </a:p>
          <a:p>
            <a:pPr>
              <a:spcBef>
                <a:spcPts val="600"/>
              </a:spcBef>
              <a:buClr>
                <a:schemeClr val="accent1">
                  <a:lumMod val="60000"/>
                  <a:lumOff val="40000"/>
                </a:schemeClr>
              </a:buClr>
            </a:pPr>
            <a:r>
              <a:rPr lang="en-US" sz="1100" dirty="0" smtClean="0">
                <a:solidFill>
                  <a:schemeClr val="bg1"/>
                </a:solidFill>
              </a:rPr>
              <a:t>Effect </a:t>
            </a:r>
            <a:r>
              <a:rPr lang="en-US" sz="1100" dirty="0">
                <a:solidFill>
                  <a:schemeClr val="bg1"/>
                </a:solidFill>
              </a:rPr>
              <a:t>of neutering and breed on femoral and </a:t>
            </a:r>
            <a:r>
              <a:rPr lang="en-US" sz="1100" dirty="0" err="1">
                <a:solidFill>
                  <a:schemeClr val="bg1"/>
                </a:solidFill>
              </a:rPr>
              <a:t>tibial</a:t>
            </a:r>
            <a:r>
              <a:rPr lang="en-US" sz="1100" dirty="0">
                <a:solidFill>
                  <a:schemeClr val="bg1"/>
                </a:solidFill>
              </a:rPr>
              <a:t> </a:t>
            </a:r>
            <a:r>
              <a:rPr lang="en-US" sz="1100" dirty="0" err="1">
                <a:solidFill>
                  <a:schemeClr val="bg1"/>
                </a:solidFill>
              </a:rPr>
              <a:t>physeal</a:t>
            </a:r>
            <a:r>
              <a:rPr lang="en-US" sz="1100" dirty="0">
                <a:solidFill>
                  <a:schemeClr val="bg1"/>
                </a:solidFill>
              </a:rPr>
              <a:t> closure times in male and female domestic cats.</a:t>
            </a:r>
          </a:p>
          <a:p>
            <a:pPr lvl="0">
              <a:spcBef>
                <a:spcPts val="600"/>
              </a:spcBef>
              <a:buClr>
                <a:schemeClr val="accent1">
                  <a:lumMod val="60000"/>
                  <a:lumOff val="40000"/>
                </a:schemeClr>
              </a:buClr>
            </a:pPr>
            <a:r>
              <a:rPr lang="en-US" sz="1100" dirty="0" smtClean="0">
                <a:solidFill>
                  <a:schemeClr val="bg1"/>
                </a:solidFill>
                <a:hlinkClick r:id="rId4"/>
              </a:rPr>
              <a:t>https</a:t>
            </a:r>
            <a:r>
              <a:rPr lang="en-US" sz="1100" dirty="0">
                <a:solidFill>
                  <a:schemeClr val="bg1"/>
                </a:solidFill>
                <a:hlinkClick r:id="rId4"/>
              </a:rPr>
              <a:t>://www.ncbi.nlm.nih.gov/pubmed/24027051</a:t>
            </a:r>
            <a:endParaRPr sz="1100" dirty="0">
              <a:solidFill>
                <a:schemeClr val="bg1"/>
              </a:solidFill>
              <a:latin typeface="Trebuchet MS" pitchFamily="34" charset="0"/>
              <a:ea typeface="Trebuchet MS"/>
              <a:cs typeface="Trebuchet MS"/>
              <a:sym typeface="Trebuchet MS"/>
            </a:endParaRPr>
          </a:p>
        </p:txBody>
      </p:sp>
      <p:pic>
        <p:nvPicPr>
          <p:cNvPr id="5" name="Google Shape;297;p16"/>
          <p:cNvPicPr preferRelativeResize="0"/>
          <p:nvPr/>
        </p:nvPicPr>
        <p:blipFill>
          <a:blip r:embed="rId5">
            <a:alphaModFix/>
          </a:blip>
          <a:stretch>
            <a:fillRect/>
          </a:stretch>
        </p:blipFill>
        <p:spPr>
          <a:xfrm>
            <a:off x="298942" y="269588"/>
            <a:ext cx="553475" cy="670824"/>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p25"/>
          <p:cNvSpPr txBox="1"/>
          <p:nvPr/>
        </p:nvSpPr>
        <p:spPr>
          <a:xfrm>
            <a:off x="0" y="179400"/>
            <a:ext cx="9144000" cy="7875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1250"/>
              <a:buFont typeface="Quattrocento Sans"/>
              <a:buNone/>
            </a:pPr>
            <a:r>
              <a:rPr lang="en-US" sz="5000" b="0" i="0" u="none" strike="noStrike" cap="none">
                <a:solidFill>
                  <a:schemeClr val="lt1"/>
                </a:solidFill>
                <a:latin typeface="Quattrocento Sans"/>
                <a:ea typeface="Quattrocento Sans"/>
                <a:cs typeface="Quattrocento Sans"/>
                <a:sym typeface="Quattrocento Sans"/>
              </a:rPr>
              <a:t>Female to Male</a:t>
            </a:r>
            <a:endParaRPr sz="1400" b="0" i="0" u="none" strike="noStrike" cap="none">
              <a:solidFill>
                <a:srgbClr val="000000"/>
              </a:solidFill>
              <a:latin typeface="Arial"/>
              <a:ea typeface="Arial"/>
              <a:cs typeface="Arial"/>
              <a:sym typeface="Arial"/>
            </a:endParaRPr>
          </a:p>
        </p:txBody>
      </p:sp>
      <p:sp>
        <p:nvSpPr>
          <p:cNvPr id="368" name="Google Shape;368;p25"/>
          <p:cNvSpPr txBox="1"/>
          <p:nvPr/>
        </p:nvSpPr>
        <p:spPr>
          <a:xfrm>
            <a:off x="431800" y="1841500"/>
            <a:ext cx="185736" cy="8318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400"/>
              <a:buFont typeface="Arial"/>
              <a:buNone/>
            </a:pPr>
            <a:endParaRPr sz="2400" b="1"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chemeClr val="lt1"/>
              </a:solidFill>
              <a:latin typeface="Arial"/>
              <a:ea typeface="Arial"/>
              <a:cs typeface="Arial"/>
              <a:sym typeface="Arial"/>
            </a:endParaRPr>
          </a:p>
        </p:txBody>
      </p:sp>
      <p:sp>
        <p:nvSpPr>
          <p:cNvPr id="369" name="Google Shape;369;p25"/>
          <p:cNvSpPr txBox="1"/>
          <p:nvPr/>
        </p:nvSpPr>
        <p:spPr>
          <a:xfrm>
            <a:off x="457200" y="1271575"/>
            <a:ext cx="8229600" cy="999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500"/>
              <a:buFont typeface="Trebuchet MS"/>
              <a:buNone/>
            </a:pPr>
            <a:r>
              <a:rPr lang="en-US" sz="2000" b="0" i="0" u="none" strike="noStrike" cap="none">
                <a:solidFill>
                  <a:srgbClr val="2CBDD9"/>
                </a:solidFill>
                <a:latin typeface="Trebuchet MS"/>
                <a:ea typeface="Trebuchet MS"/>
                <a:cs typeface="Trebuchet MS"/>
                <a:sym typeface="Trebuchet MS"/>
              </a:rPr>
              <a:t>Testosterone therapy results in rather rapid changes but can take years to realize their full potential.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400"/>
              <a:buFont typeface="Arial"/>
              <a:buNone/>
            </a:pPr>
            <a:endParaRPr sz="1400" b="0" i="0" u="none" strike="noStrike" cap="none">
              <a:solidFill>
                <a:srgbClr val="2CBDD9"/>
              </a:solidFill>
              <a:latin typeface="Trebuchet MS"/>
              <a:ea typeface="Trebuchet MS"/>
              <a:cs typeface="Trebuchet MS"/>
              <a:sym typeface="Trebuchet MS"/>
            </a:endParaRPr>
          </a:p>
          <a:p>
            <a:pPr marL="0" marR="0" lvl="0" indent="0" algn="l" rtl="0">
              <a:lnSpc>
                <a:spcPct val="100000"/>
              </a:lnSpc>
              <a:spcBef>
                <a:spcPts val="0"/>
              </a:spcBef>
              <a:spcAft>
                <a:spcPts val="0"/>
              </a:spcAft>
              <a:buClr>
                <a:schemeClr val="lt1"/>
              </a:buClr>
              <a:buSzPts val="1400"/>
              <a:buFont typeface="Arial"/>
              <a:buNone/>
            </a:pPr>
            <a:endParaRPr sz="1400" b="0" i="0" u="none" strike="noStrike" cap="none">
              <a:solidFill>
                <a:srgbClr val="2CBDD9"/>
              </a:solidFill>
              <a:latin typeface="Trebuchet MS"/>
              <a:ea typeface="Trebuchet MS"/>
              <a:cs typeface="Trebuchet MS"/>
              <a:sym typeface="Trebuchet MS"/>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2CBDD9"/>
              </a:solidFill>
              <a:latin typeface="Trebuchet MS"/>
              <a:ea typeface="Trebuchet MS"/>
              <a:cs typeface="Trebuchet MS"/>
              <a:sym typeface="Trebuchet MS"/>
            </a:endParaRPr>
          </a:p>
        </p:txBody>
      </p:sp>
      <p:sp>
        <p:nvSpPr>
          <p:cNvPr id="370" name="Google Shape;370;p25"/>
          <p:cNvSpPr/>
          <p:nvPr/>
        </p:nvSpPr>
        <p:spPr>
          <a:xfrm>
            <a:off x="4551300" y="2145025"/>
            <a:ext cx="4135500" cy="4001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500"/>
              <a:buFont typeface="PT Sans"/>
              <a:buNone/>
            </a:pPr>
            <a:r>
              <a:rPr lang="en-US" sz="2000" b="1" i="0" u="none" strike="noStrike" cap="none" dirty="0">
                <a:solidFill>
                  <a:srgbClr val="ACF2C4"/>
                </a:solidFill>
                <a:latin typeface="PT Sans"/>
                <a:ea typeface="PT Sans"/>
                <a:cs typeface="PT Sans"/>
                <a:sym typeface="PT Sans"/>
              </a:rPr>
              <a:t>Temporary:</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400"/>
              <a:buFont typeface="Arial"/>
              <a:buNone/>
            </a:pPr>
            <a:endParaRPr sz="1400" b="0" i="0" u="none" strike="noStrike" cap="none" dirty="0">
              <a:solidFill>
                <a:schemeClr val="lt1"/>
              </a:solidFill>
              <a:latin typeface="Trebuchet MS"/>
              <a:ea typeface="Trebuchet MS"/>
              <a:cs typeface="Trebuchet MS"/>
              <a:sym typeface="Trebuchet MS"/>
            </a:endParaRPr>
          </a:p>
          <a:p>
            <a:pPr marL="342900" marR="0" lvl="0" indent="-342900" algn="l" rtl="0">
              <a:lnSpc>
                <a:spcPct val="100000"/>
              </a:lnSpc>
              <a:spcBef>
                <a:spcPts val="0"/>
              </a:spcBef>
              <a:spcAft>
                <a:spcPts val="0"/>
              </a:spcAft>
              <a:buClr>
                <a:srgbClr val="2CBDD9"/>
              </a:buClr>
              <a:buSzPts val="1500"/>
              <a:buFont typeface="Trebuchet MS"/>
              <a:buChar char="&gt;"/>
            </a:pPr>
            <a:r>
              <a:rPr lang="en-US" sz="1500" b="0" i="0" u="none" strike="noStrike" cap="none" dirty="0">
                <a:solidFill>
                  <a:schemeClr val="lt1"/>
                </a:solidFill>
                <a:latin typeface="Trebuchet MS"/>
                <a:ea typeface="Trebuchet MS"/>
                <a:cs typeface="Trebuchet MS"/>
                <a:sym typeface="Trebuchet MS"/>
              </a:rPr>
              <a:t>Increased libido</a:t>
            </a:r>
            <a:endParaRPr sz="1400" b="0" i="0" u="none" strike="noStrike" cap="none" dirty="0">
              <a:solidFill>
                <a:srgbClr val="000000"/>
              </a:solidFill>
              <a:latin typeface="Arial"/>
              <a:ea typeface="Arial"/>
              <a:cs typeface="Arial"/>
              <a:sym typeface="Arial"/>
            </a:endParaRPr>
          </a:p>
          <a:p>
            <a:pPr marL="342900" marR="0" lvl="0" indent="-342900" algn="l" rtl="0">
              <a:lnSpc>
                <a:spcPct val="100000"/>
              </a:lnSpc>
              <a:spcBef>
                <a:spcPts val="600"/>
              </a:spcBef>
              <a:spcAft>
                <a:spcPts val="0"/>
              </a:spcAft>
              <a:buClr>
                <a:srgbClr val="2CBDD9"/>
              </a:buClr>
              <a:buSzPts val="1500"/>
              <a:buFont typeface="Trebuchet MS"/>
              <a:buChar char="&gt;"/>
            </a:pPr>
            <a:r>
              <a:rPr lang="en-US" sz="1500" b="0" i="0" u="none" strike="noStrike" cap="none" dirty="0">
                <a:solidFill>
                  <a:schemeClr val="lt1"/>
                </a:solidFill>
                <a:latin typeface="Trebuchet MS"/>
                <a:ea typeface="Trebuchet MS"/>
                <a:cs typeface="Trebuchet MS"/>
                <a:sym typeface="Trebuchet MS"/>
              </a:rPr>
              <a:t>Redistribution of body fat</a:t>
            </a:r>
            <a:endParaRPr sz="1400" b="0" i="0" u="none" strike="noStrike" cap="none" dirty="0">
              <a:solidFill>
                <a:srgbClr val="000000"/>
              </a:solidFill>
              <a:latin typeface="Arial"/>
              <a:ea typeface="Arial"/>
              <a:cs typeface="Arial"/>
              <a:sym typeface="Arial"/>
            </a:endParaRPr>
          </a:p>
          <a:p>
            <a:pPr marL="342900" marR="0" lvl="0" indent="-342900" algn="l" rtl="0">
              <a:lnSpc>
                <a:spcPct val="100000"/>
              </a:lnSpc>
              <a:spcBef>
                <a:spcPts val="600"/>
              </a:spcBef>
              <a:spcAft>
                <a:spcPts val="0"/>
              </a:spcAft>
              <a:buClr>
                <a:srgbClr val="2CBDD9"/>
              </a:buClr>
              <a:buSzPts val="1500"/>
              <a:buFont typeface="Trebuchet MS"/>
              <a:buChar char="&gt;"/>
            </a:pPr>
            <a:r>
              <a:rPr lang="en-US" sz="1500" b="0" i="0" u="none" strike="noStrike" cap="none" dirty="0">
                <a:solidFill>
                  <a:schemeClr val="lt1"/>
                </a:solidFill>
                <a:latin typeface="Trebuchet MS"/>
                <a:ea typeface="Trebuchet MS"/>
                <a:cs typeface="Trebuchet MS"/>
                <a:sym typeface="Trebuchet MS"/>
              </a:rPr>
              <a:t>Cessation of ovulation and menstruation</a:t>
            </a:r>
            <a:endParaRPr sz="1400" b="0" i="0" u="none" strike="noStrike" cap="none" dirty="0">
              <a:solidFill>
                <a:srgbClr val="000000"/>
              </a:solidFill>
              <a:latin typeface="Arial"/>
              <a:ea typeface="Arial"/>
              <a:cs typeface="Arial"/>
              <a:sym typeface="Arial"/>
            </a:endParaRPr>
          </a:p>
          <a:p>
            <a:pPr marL="342900" marR="0" lvl="0" indent="-342900" algn="l" rtl="0">
              <a:lnSpc>
                <a:spcPct val="100000"/>
              </a:lnSpc>
              <a:spcBef>
                <a:spcPts val="600"/>
              </a:spcBef>
              <a:spcAft>
                <a:spcPts val="0"/>
              </a:spcAft>
              <a:buClr>
                <a:srgbClr val="2CBDD9"/>
              </a:buClr>
              <a:buSzPts val="1500"/>
              <a:buFont typeface="Trebuchet MS"/>
              <a:buChar char="&gt;"/>
            </a:pPr>
            <a:r>
              <a:rPr lang="en-US" sz="1500" b="0" i="0" u="none" strike="noStrike" cap="none" dirty="0">
                <a:solidFill>
                  <a:schemeClr val="lt1"/>
                </a:solidFill>
                <a:latin typeface="Trebuchet MS"/>
                <a:ea typeface="Trebuchet MS"/>
                <a:cs typeface="Trebuchet MS"/>
                <a:sym typeface="Trebuchet MS"/>
              </a:rPr>
              <a:t>Further muscle development (especially upper body)</a:t>
            </a:r>
            <a:endParaRPr sz="1400" b="0" i="0" u="none" strike="noStrike" cap="none" dirty="0">
              <a:solidFill>
                <a:srgbClr val="000000"/>
              </a:solidFill>
              <a:latin typeface="Arial"/>
              <a:ea typeface="Arial"/>
              <a:cs typeface="Arial"/>
              <a:sym typeface="Arial"/>
            </a:endParaRPr>
          </a:p>
          <a:p>
            <a:pPr marL="342900" marR="0" lvl="0" indent="-342900" algn="l" rtl="0">
              <a:lnSpc>
                <a:spcPct val="100000"/>
              </a:lnSpc>
              <a:spcBef>
                <a:spcPts val="600"/>
              </a:spcBef>
              <a:spcAft>
                <a:spcPts val="0"/>
              </a:spcAft>
              <a:buClr>
                <a:srgbClr val="2CBDD9"/>
              </a:buClr>
              <a:buSzPts val="1500"/>
              <a:buFont typeface="Trebuchet MS"/>
              <a:buChar char="&gt;"/>
            </a:pPr>
            <a:r>
              <a:rPr lang="en-US" sz="1500" b="0" i="0" u="none" strike="noStrike" cap="none" dirty="0">
                <a:solidFill>
                  <a:schemeClr val="lt1"/>
                </a:solidFill>
                <a:latin typeface="Trebuchet MS"/>
                <a:ea typeface="Trebuchet MS"/>
                <a:cs typeface="Trebuchet MS"/>
                <a:sym typeface="Trebuchet MS"/>
              </a:rPr>
              <a:t>Increased sweat and changes in body odor</a:t>
            </a:r>
            <a:endParaRPr sz="1400" b="0" i="0" u="none" strike="noStrike" cap="none" dirty="0">
              <a:solidFill>
                <a:srgbClr val="000000"/>
              </a:solidFill>
              <a:latin typeface="Arial"/>
              <a:ea typeface="Arial"/>
              <a:cs typeface="Arial"/>
              <a:sym typeface="Arial"/>
            </a:endParaRPr>
          </a:p>
          <a:p>
            <a:pPr marL="342900" marR="0" lvl="0" indent="-342900" algn="l" rtl="0">
              <a:lnSpc>
                <a:spcPct val="100000"/>
              </a:lnSpc>
              <a:spcBef>
                <a:spcPts val="600"/>
              </a:spcBef>
              <a:spcAft>
                <a:spcPts val="0"/>
              </a:spcAft>
              <a:buClr>
                <a:srgbClr val="2CBDD9"/>
              </a:buClr>
              <a:buSzPts val="1500"/>
              <a:buFont typeface="Trebuchet MS"/>
              <a:buChar char="&gt;"/>
            </a:pPr>
            <a:r>
              <a:rPr lang="en-US" sz="1500" b="0" i="0" u="none" strike="noStrike" cap="none" dirty="0">
                <a:solidFill>
                  <a:schemeClr val="lt1"/>
                </a:solidFill>
                <a:latin typeface="Trebuchet MS"/>
                <a:ea typeface="Trebuchet MS"/>
                <a:cs typeface="Trebuchet MS"/>
                <a:sym typeface="Trebuchet MS"/>
              </a:rPr>
              <a:t>Prominence of veins and coarser skin</a:t>
            </a:r>
            <a:endParaRPr sz="1400" b="0" i="0" u="none" strike="noStrike" cap="none" dirty="0">
              <a:solidFill>
                <a:srgbClr val="000000"/>
              </a:solidFill>
              <a:latin typeface="Arial"/>
              <a:ea typeface="Arial"/>
              <a:cs typeface="Arial"/>
              <a:sym typeface="Arial"/>
            </a:endParaRPr>
          </a:p>
          <a:p>
            <a:pPr marL="342900" marR="0" lvl="0" indent="-342900" algn="l" rtl="0">
              <a:lnSpc>
                <a:spcPct val="100000"/>
              </a:lnSpc>
              <a:spcBef>
                <a:spcPts val="600"/>
              </a:spcBef>
              <a:spcAft>
                <a:spcPts val="0"/>
              </a:spcAft>
              <a:buClr>
                <a:srgbClr val="2CBDD9"/>
              </a:buClr>
              <a:buSzPts val="1500"/>
              <a:buFont typeface="Trebuchet MS"/>
              <a:buChar char="&gt;"/>
            </a:pPr>
            <a:r>
              <a:rPr lang="en-US" sz="1500" b="0" i="0" u="none" strike="noStrike" cap="none" dirty="0">
                <a:solidFill>
                  <a:schemeClr val="lt1"/>
                </a:solidFill>
                <a:latin typeface="Trebuchet MS"/>
                <a:ea typeface="Trebuchet MS"/>
                <a:cs typeface="Trebuchet MS"/>
                <a:sym typeface="Trebuchet MS"/>
              </a:rPr>
              <a:t>Acne (especially in the first few years of </a:t>
            </a:r>
            <a:r>
              <a:rPr lang="en-US" sz="1500" b="0" i="0" u="none" strike="noStrike" cap="none" dirty="0" smtClean="0">
                <a:solidFill>
                  <a:schemeClr val="lt1"/>
                </a:solidFill>
                <a:latin typeface="Trebuchet MS"/>
                <a:ea typeface="Trebuchet MS"/>
                <a:cs typeface="Trebuchet MS"/>
                <a:sym typeface="Trebuchet MS"/>
              </a:rPr>
              <a:t>therapy if patient converts T to DHT swiftly)</a:t>
            </a:r>
            <a:endParaRPr sz="1400" b="0" i="0" u="none" strike="noStrike" cap="none" dirty="0">
              <a:solidFill>
                <a:srgbClr val="000000"/>
              </a:solidFill>
              <a:latin typeface="Arial"/>
              <a:ea typeface="Arial"/>
              <a:cs typeface="Arial"/>
              <a:sym typeface="Arial"/>
            </a:endParaRPr>
          </a:p>
          <a:p>
            <a:pPr marL="342900" marR="0" lvl="0" indent="-342900" algn="l" rtl="0">
              <a:lnSpc>
                <a:spcPct val="100000"/>
              </a:lnSpc>
              <a:spcBef>
                <a:spcPts val="600"/>
              </a:spcBef>
              <a:spcAft>
                <a:spcPts val="0"/>
              </a:spcAft>
              <a:buClr>
                <a:srgbClr val="2CBDD9"/>
              </a:buClr>
              <a:buSzPts val="1500"/>
              <a:buFont typeface="Trebuchet MS"/>
              <a:buChar char="&gt;"/>
            </a:pPr>
            <a:r>
              <a:rPr lang="en-US" sz="1500" b="0" i="0" u="none" strike="noStrike" cap="none" dirty="0">
                <a:solidFill>
                  <a:schemeClr val="lt1"/>
                </a:solidFill>
                <a:latin typeface="Trebuchet MS"/>
                <a:ea typeface="Trebuchet MS"/>
                <a:cs typeface="Trebuchet MS"/>
                <a:sym typeface="Trebuchet MS"/>
              </a:rPr>
              <a:t>Alterations in blood lipids (cholesterol and triglycerides)</a:t>
            </a:r>
            <a:endParaRPr sz="1400" b="0" i="0" u="none" strike="noStrike" cap="none" dirty="0">
              <a:solidFill>
                <a:srgbClr val="000000"/>
              </a:solidFill>
              <a:latin typeface="Arial"/>
              <a:ea typeface="Arial"/>
              <a:cs typeface="Arial"/>
              <a:sym typeface="Arial"/>
            </a:endParaRPr>
          </a:p>
          <a:p>
            <a:pPr marL="342900" marR="0" lvl="0" indent="-342900" algn="l" rtl="0">
              <a:lnSpc>
                <a:spcPct val="100000"/>
              </a:lnSpc>
              <a:spcBef>
                <a:spcPts val="600"/>
              </a:spcBef>
              <a:spcAft>
                <a:spcPts val="0"/>
              </a:spcAft>
              <a:buClr>
                <a:srgbClr val="2CBDD9"/>
              </a:buClr>
              <a:buSzPts val="1500"/>
              <a:buFont typeface="Trebuchet MS"/>
              <a:buChar char="&gt;"/>
            </a:pPr>
            <a:r>
              <a:rPr lang="en-US" sz="1500" b="0" i="0" u="none" strike="noStrike" cap="none" dirty="0">
                <a:solidFill>
                  <a:schemeClr val="lt1"/>
                </a:solidFill>
                <a:latin typeface="Trebuchet MS"/>
                <a:ea typeface="Trebuchet MS"/>
                <a:cs typeface="Trebuchet MS"/>
                <a:sym typeface="Trebuchet MS"/>
              </a:rPr>
              <a:t>Increased red blood cell count</a:t>
            </a:r>
            <a:endParaRPr sz="1400" b="0" i="0" u="none" strike="noStrike" cap="none" dirty="0">
              <a:solidFill>
                <a:srgbClr val="000000"/>
              </a:solidFill>
              <a:latin typeface="Arial"/>
              <a:ea typeface="Arial"/>
              <a:cs typeface="Arial"/>
              <a:sym typeface="Arial"/>
            </a:endParaRPr>
          </a:p>
        </p:txBody>
      </p:sp>
      <p:sp>
        <p:nvSpPr>
          <p:cNvPr id="371" name="Google Shape;371;p25"/>
          <p:cNvSpPr/>
          <p:nvPr/>
        </p:nvSpPr>
        <p:spPr>
          <a:xfrm>
            <a:off x="457200" y="2145025"/>
            <a:ext cx="3985500" cy="4108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500"/>
              <a:buFont typeface="PT Sans"/>
              <a:buNone/>
            </a:pPr>
            <a:r>
              <a:rPr lang="en-US" sz="2000" b="1" i="0" u="none" strike="noStrike" cap="none" dirty="0">
                <a:solidFill>
                  <a:srgbClr val="F4CD9E"/>
                </a:solidFill>
                <a:latin typeface="PT Sans"/>
                <a:ea typeface="PT Sans"/>
                <a:cs typeface="PT Sans"/>
                <a:sym typeface="PT Sans"/>
              </a:rPr>
              <a:t>Permanent:</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600"/>
              <a:buFont typeface="Arial"/>
              <a:buNone/>
            </a:pPr>
            <a:endParaRPr sz="1600" b="0" i="0" u="none" strike="noStrike" cap="none" dirty="0">
              <a:solidFill>
                <a:schemeClr val="lt1"/>
              </a:solidFill>
              <a:latin typeface="Trebuchet MS"/>
              <a:ea typeface="Trebuchet MS"/>
              <a:cs typeface="Trebuchet MS"/>
              <a:sym typeface="Trebuchet MS"/>
            </a:endParaRPr>
          </a:p>
          <a:p>
            <a:pPr marL="342900" marR="0" lvl="0" indent="-342900" algn="l" rtl="0">
              <a:lnSpc>
                <a:spcPct val="100000"/>
              </a:lnSpc>
              <a:spcBef>
                <a:spcPts val="0"/>
              </a:spcBef>
              <a:spcAft>
                <a:spcPts val="0"/>
              </a:spcAft>
              <a:buClr>
                <a:srgbClr val="2CBDD9"/>
              </a:buClr>
              <a:buSzPts val="1500"/>
              <a:buFont typeface="Trebuchet MS"/>
              <a:buChar char="&gt;"/>
            </a:pPr>
            <a:r>
              <a:rPr lang="en-US" sz="1500" b="0" i="0" u="none" strike="noStrike" cap="none" dirty="0">
                <a:solidFill>
                  <a:schemeClr val="lt1"/>
                </a:solidFill>
                <a:latin typeface="Trebuchet MS"/>
                <a:ea typeface="Trebuchet MS"/>
                <a:cs typeface="Trebuchet MS"/>
                <a:sym typeface="Trebuchet MS"/>
              </a:rPr>
              <a:t>Increased musculature and decreased body </a:t>
            </a:r>
            <a:r>
              <a:rPr lang="en-US" sz="1500" b="0" i="0" u="none" strike="noStrike" cap="none" dirty="0" smtClean="0">
                <a:solidFill>
                  <a:schemeClr val="lt1"/>
                </a:solidFill>
                <a:latin typeface="Trebuchet MS"/>
                <a:ea typeface="Trebuchet MS"/>
                <a:cs typeface="Trebuchet MS"/>
                <a:sym typeface="Trebuchet MS"/>
              </a:rPr>
              <a:t>fat (semi-permanent)</a:t>
            </a:r>
            <a:endParaRPr sz="1400" b="0" i="0" u="none" strike="noStrike" cap="none" dirty="0">
              <a:solidFill>
                <a:srgbClr val="000000"/>
              </a:solidFill>
              <a:latin typeface="Arial"/>
              <a:ea typeface="Arial"/>
              <a:cs typeface="Arial"/>
              <a:sym typeface="Arial"/>
            </a:endParaRPr>
          </a:p>
          <a:p>
            <a:pPr marL="342900" marR="0" lvl="0" indent="-342900" algn="l" rtl="0">
              <a:lnSpc>
                <a:spcPct val="100000"/>
              </a:lnSpc>
              <a:spcBef>
                <a:spcPts val="600"/>
              </a:spcBef>
              <a:spcAft>
                <a:spcPts val="0"/>
              </a:spcAft>
              <a:buClr>
                <a:srgbClr val="2CBDD9"/>
              </a:buClr>
              <a:buSzPts val="1500"/>
              <a:buFont typeface="Trebuchet MS"/>
              <a:buChar char="&gt;"/>
            </a:pPr>
            <a:r>
              <a:rPr lang="en-US" sz="1500" b="0" i="0" u="none" strike="noStrike" cap="none" dirty="0">
                <a:solidFill>
                  <a:schemeClr val="lt1"/>
                </a:solidFill>
                <a:latin typeface="Trebuchet MS"/>
                <a:ea typeface="Trebuchet MS"/>
                <a:cs typeface="Trebuchet MS"/>
                <a:sym typeface="Trebuchet MS"/>
              </a:rPr>
              <a:t>The development of facial and body hair</a:t>
            </a:r>
            <a:endParaRPr sz="1400" b="0" i="0" u="none" strike="noStrike" cap="none" dirty="0">
              <a:solidFill>
                <a:srgbClr val="000000"/>
              </a:solidFill>
              <a:latin typeface="Arial"/>
              <a:ea typeface="Arial"/>
              <a:cs typeface="Arial"/>
              <a:sym typeface="Arial"/>
            </a:endParaRPr>
          </a:p>
          <a:p>
            <a:pPr marL="342900" marR="0" lvl="0" indent="-342900" algn="l" rtl="0">
              <a:lnSpc>
                <a:spcPct val="100000"/>
              </a:lnSpc>
              <a:spcBef>
                <a:spcPts val="600"/>
              </a:spcBef>
              <a:spcAft>
                <a:spcPts val="0"/>
              </a:spcAft>
              <a:buClr>
                <a:srgbClr val="2CBDD9"/>
              </a:buClr>
              <a:buSzPts val="1500"/>
              <a:buFont typeface="Trebuchet MS"/>
              <a:buChar char="&gt;"/>
            </a:pPr>
            <a:r>
              <a:rPr lang="en-US" sz="1500" b="0" i="0" u="none" strike="noStrike" cap="none" dirty="0">
                <a:solidFill>
                  <a:schemeClr val="lt1"/>
                </a:solidFill>
                <a:latin typeface="Trebuchet MS"/>
                <a:ea typeface="Trebuchet MS"/>
                <a:cs typeface="Trebuchet MS"/>
                <a:sym typeface="Trebuchet MS"/>
              </a:rPr>
              <a:t>Deepening of the voice</a:t>
            </a:r>
            <a:endParaRPr sz="1400" b="0" i="0" u="none" strike="noStrike" cap="none" dirty="0">
              <a:solidFill>
                <a:srgbClr val="000000"/>
              </a:solidFill>
              <a:latin typeface="Arial"/>
              <a:ea typeface="Arial"/>
              <a:cs typeface="Arial"/>
              <a:sym typeface="Arial"/>
            </a:endParaRPr>
          </a:p>
          <a:p>
            <a:pPr marL="342900" marR="0" lvl="0" indent="-342900" algn="l" rtl="0">
              <a:lnSpc>
                <a:spcPct val="100000"/>
              </a:lnSpc>
              <a:spcBef>
                <a:spcPts val="600"/>
              </a:spcBef>
              <a:spcAft>
                <a:spcPts val="0"/>
              </a:spcAft>
              <a:buClr>
                <a:srgbClr val="2CBDD9"/>
              </a:buClr>
              <a:buSzPts val="1500"/>
              <a:buFont typeface="Trebuchet MS"/>
              <a:buChar char="&gt;"/>
            </a:pPr>
            <a:r>
              <a:rPr lang="en-US" sz="1500" b="0" i="0" u="none" strike="noStrike" cap="none" dirty="0">
                <a:solidFill>
                  <a:schemeClr val="lt1"/>
                </a:solidFill>
                <a:latin typeface="Trebuchet MS"/>
                <a:ea typeface="Trebuchet MS"/>
                <a:cs typeface="Trebuchet MS"/>
                <a:sym typeface="Trebuchet MS"/>
              </a:rPr>
              <a:t>Male-pattern baldness (in some individuals</a:t>
            </a:r>
            <a:r>
              <a:rPr lang="en-US" sz="1500" b="0" i="0" u="none" strike="noStrike" cap="none" dirty="0" smtClean="0">
                <a:solidFill>
                  <a:schemeClr val="lt1"/>
                </a:solidFill>
                <a:latin typeface="Trebuchet MS"/>
                <a:ea typeface="Trebuchet MS"/>
                <a:cs typeface="Trebuchet MS"/>
                <a:sym typeface="Trebuchet MS"/>
              </a:rPr>
              <a:t>) (treatable)</a:t>
            </a:r>
            <a:endParaRPr sz="1400" b="0" i="0" u="none" strike="noStrike" cap="none" dirty="0">
              <a:solidFill>
                <a:srgbClr val="000000"/>
              </a:solidFill>
              <a:latin typeface="Arial"/>
              <a:ea typeface="Arial"/>
              <a:cs typeface="Arial"/>
              <a:sym typeface="Arial"/>
            </a:endParaRPr>
          </a:p>
          <a:p>
            <a:pPr marL="342900" marR="0" lvl="0" indent="-342900" algn="l" rtl="0">
              <a:lnSpc>
                <a:spcPct val="100000"/>
              </a:lnSpc>
              <a:spcBef>
                <a:spcPts val="600"/>
              </a:spcBef>
              <a:spcAft>
                <a:spcPts val="0"/>
              </a:spcAft>
              <a:buClr>
                <a:srgbClr val="2CBDD9"/>
              </a:buClr>
              <a:buSzPts val="1500"/>
              <a:buFont typeface="Trebuchet MS"/>
              <a:buChar char="&gt;"/>
            </a:pPr>
            <a:r>
              <a:rPr lang="en-US" sz="1500" b="0" i="0" u="none" strike="noStrike" cap="none" dirty="0">
                <a:solidFill>
                  <a:schemeClr val="lt1"/>
                </a:solidFill>
                <a:latin typeface="Trebuchet MS"/>
                <a:ea typeface="Trebuchet MS"/>
                <a:cs typeface="Trebuchet MS"/>
                <a:sym typeface="Trebuchet MS"/>
              </a:rPr>
              <a:t>Enlargement of the clitoris</a:t>
            </a:r>
            <a:endParaRPr sz="1400" b="0" i="0" u="none" strike="noStrike" cap="none" dirty="0">
              <a:solidFill>
                <a:srgbClr val="000000"/>
              </a:solidFill>
              <a:latin typeface="Arial"/>
              <a:ea typeface="Arial"/>
              <a:cs typeface="Arial"/>
              <a:sym typeface="Arial"/>
            </a:endParaRPr>
          </a:p>
          <a:p>
            <a:pPr marL="342900" marR="0" lvl="0" indent="-342900" algn="l" rtl="0">
              <a:lnSpc>
                <a:spcPct val="100000"/>
              </a:lnSpc>
              <a:spcBef>
                <a:spcPts val="600"/>
              </a:spcBef>
              <a:spcAft>
                <a:spcPts val="0"/>
              </a:spcAft>
              <a:buClr>
                <a:srgbClr val="2CBDD9"/>
              </a:buClr>
              <a:buSzPts val="1500"/>
              <a:buFont typeface="Trebuchet MS"/>
              <a:buChar char="&gt;"/>
            </a:pPr>
            <a:r>
              <a:rPr lang="en-US" sz="1500" b="0" i="0" u="none" strike="noStrike" cap="none" dirty="0">
                <a:solidFill>
                  <a:schemeClr val="lt1"/>
                </a:solidFill>
                <a:latin typeface="Trebuchet MS"/>
                <a:ea typeface="Trebuchet MS"/>
                <a:cs typeface="Trebuchet MS"/>
                <a:sym typeface="Trebuchet MS"/>
              </a:rPr>
              <a:t>Growth spurt and closure of growth plates if given before the end of puberty</a:t>
            </a:r>
            <a:endParaRPr sz="1400" b="0" i="0" u="none" strike="noStrike" cap="none" dirty="0">
              <a:solidFill>
                <a:srgbClr val="000000"/>
              </a:solidFill>
              <a:latin typeface="Arial"/>
              <a:ea typeface="Arial"/>
              <a:cs typeface="Arial"/>
              <a:sym typeface="Arial"/>
            </a:endParaRPr>
          </a:p>
          <a:p>
            <a:pPr marL="342900" marR="0" lvl="0" indent="-342900" algn="l" rtl="0">
              <a:lnSpc>
                <a:spcPct val="100000"/>
              </a:lnSpc>
              <a:spcBef>
                <a:spcPts val="600"/>
              </a:spcBef>
              <a:spcAft>
                <a:spcPts val="0"/>
              </a:spcAft>
              <a:buClr>
                <a:srgbClr val="2CBDD9"/>
              </a:buClr>
              <a:buSzPts val="1500"/>
              <a:buFont typeface="Trebuchet MS"/>
              <a:buChar char="&gt;"/>
            </a:pPr>
            <a:r>
              <a:rPr lang="en-US" sz="1500" b="0" i="0" u="none" strike="noStrike" cap="none" dirty="0">
                <a:solidFill>
                  <a:schemeClr val="lt1"/>
                </a:solidFill>
                <a:latin typeface="Trebuchet MS"/>
                <a:ea typeface="Trebuchet MS"/>
                <a:cs typeface="Trebuchet MS"/>
                <a:sym typeface="Trebuchet MS"/>
              </a:rPr>
              <a:t>Breast atrophy – possible shrinking and/or softening of breasts</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Google Shape;376;p26"/>
          <p:cNvSpPr txBox="1"/>
          <p:nvPr/>
        </p:nvSpPr>
        <p:spPr>
          <a:xfrm>
            <a:off x="431800" y="1841500"/>
            <a:ext cx="185700" cy="831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400"/>
              <a:buFont typeface="Arial"/>
              <a:buNone/>
            </a:pPr>
            <a:endParaRPr sz="2400" b="1"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chemeClr val="lt1"/>
              </a:solidFill>
              <a:latin typeface="Arial"/>
              <a:ea typeface="Arial"/>
              <a:cs typeface="Arial"/>
              <a:sym typeface="Arial"/>
            </a:endParaRPr>
          </a:p>
        </p:txBody>
      </p:sp>
      <p:sp>
        <p:nvSpPr>
          <p:cNvPr id="377" name="Google Shape;377;p26"/>
          <p:cNvSpPr txBox="1"/>
          <p:nvPr/>
        </p:nvSpPr>
        <p:spPr>
          <a:xfrm>
            <a:off x="457200" y="890575"/>
            <a:ext cx="8437944" cy="5297700"/>
          </a:xfrm>
          <a:prstGeom prst="rect">
            <a:avLst/>
          </a:prstGeom>
          <a:noFill/>
          <a:ln>
            <a:noFill/>
          </a:ln>
        </p:spPr>
        <p:txBody>
          <a:bodyPr spcFirstLastPara="1" wrap="square" lIns="91425" tIns="45700" rIns="91425" bIns="45700" anchor="t" anchorCtr="0">
            <a:noAutofit/>
          </a:bodyPr>
          <a:lstStyle/>
          <a:p>
            <a:pPr marL="285750" marR="0" lvl="0" indent="-285750" algn="l" rtl="0">
              <a:lnSpc>
                <a:spcPct val="100000"/>
              </a:lnSpc>
              <a:spcBef>
                <a:spcPts val="0"/>
              </a:spcBef>
              <a:spcAft>
                <a:spcPts val="0"/>
              </a:spcAft>
              <a:buClr>
                <a:schemeClr val="accent1">
                  <a:lumMod val="60000"/>
                  <a:lumOff val="40000"/>
                </a:schemeClr>
              </a:buClr>
              <a:buSzPts val="1800"/>
              <a:buFont typeface="Wingdings" pitchFamily="2" charset="2"/>
              <a:buChar char="§"/>
            </a:pPr>
            <a:endParaRPr b="1" i="0" u="none" strike="noStrike" cap="none" dirty="0">
              <a:solidFill>
                <a:schemeClr val="lt1"/>
              </a:solidFill>
              <a:latin typeface="Trebuchet MS"/>
              <a:ea typeface="Trebuchet MS"/>
              <a:cs typeface="Trebuchet MS"/>
              <a:sym typeface="Trebuchet MS"/>
            </a:endParaRPr>
          </a:p>
          <a:p>
            <a:pPr marL="342900" marR="0" lvl="0" indent="-342900" algn="l" rtl="0">
              <a:lnSpc>
                <a:spcPct val="100000"/>
              </a:lnSpc>
              <a:spcBef>
                <a:spcPts val="0"/>
              </a:spcBef>
              <a:spcAft>
                <a:spcPts val="0"/>
              </a:spcAft>
              <a:buClr>
                <a:schemeClr val="accent1">
                  <a:lumMod val="60000"/>
                  <a:lumOff val="40000"/>
                </a:schemeClr>
              </a:buClr>
              <a:buSzPts val="2300"/>
              <a:buFont typeface="Wingdings" pitchFamily="2" charset="2"/>
              <a:buChar char="§"/>
            </a:pPr>
            <a:r>
              <a:rPr lang="en-US" b="0" i="0" u="none" strike="noStrike" cap="none" dirty="0" err="1">
                <a:solidFill>
                  <a:schemeClr val="lt1"/>
                </a:solidFill>
                <a:latin typeface="Trebuchet MS"/>
                <a:ea typeface="Trebuchet MS"/>
                <a:cs typeface="Trebuchet MS"/>
                <a:sym typeface="Trebuchet MS"/>
              </a:rPr>
              <a:t>Minoxidil</a:t>
            </a:r>
            <a:r>
              <a:rPr lang="en-US" b="0" i="0" u="none" strike="noStrike" cap="none" dirty="0">
                <a:solidFill>
                  <a:schemeClr val="lt1"/>
                </a:solidFill>
                <a:latin typeface="Trebuchet MS"/>
                <a:ea typeface="Trebuchet MS"/>
                <a:cs typeface="Trebuchet MS"/>
                <a:sym typeface="Trebuchet MS"/>
              </a:rPr>
              <a:t> 5% topical can be applied to the face </a:t>
            </a:r>
            <a:r>
              <a:rPr lang="en-US" b="0" i="0" u="none" strike="noStrike" cap="none" dirty="0" smtClean="0">
                <a:solidFill>
                  <a:schemeClr val="lt1"/>
                </a:solidFill>
                <a:latin typeface="Trebuchet MS"/>
                <a:ea typeface="Trebuchet MS"/>
                <a:cs typeface="Trebuchet MS"/>
                <a:sym typeface="Trebuchet MS"/>
              </a:rPr>
              <a:t>to </a:t>
            </a:r>
            <a:r>
              <a:rPr lang="en-US" b="0" i="0" u="none" strike="noStrike" cap="none" dirty="0">
                <a:solidFill>
                  <a:schemeClr val="lt1"/>
                </a:solidFill>
                <a:latin typeface="Trebuchet MS"/>
                <a:ea typeface="Trebuchet MS"/>
                <a:cs typeface="Trebuchet MS"/>
                <a:sym typeface="Trebuchet MS"/>
              </a:rPr>
              <a:t>accelerate the transformation of </a:t>
            </a:r>
            <a:r>
              <a:rPr lang="en-US" b="0" i="0" u="none" strike="noStrike" cap="none" dirty="0" err="1">
                <a:solidFill>
                  <a:schemeClr val="lt1"/>
                </a:solidFill>
                <a:latin typeface="Trebuchet MS"/>
                <a:ea typeface="Trebuchet MS"/>
                <a:cs typeface="Trebuchet MS"/>
                <a:sym typeface="Trebuchet MS"/>
              </a:rPr>
              <a:t>vellus</a:t>
            </a:r>
            <a:r>
              <a:rPr lang="en-US" b="0" i="0" u="none" strike="noStrike" cap="none" dirty="0">
                <a:solidFill>
                  <a:schemeClr val="lt1"/>
                </a:solidFill>
                <a:latin typeface="Trebuchet MS"/>
                <a:ea typeface="Trebuchet MS"/>
                <a:cs typeface="Trebuchet MS"/>
                <a:sym typeface="Trebuchet MS"/>
              </a:rPr>
              <a:t> hair </a:t>
            </a:r>
            <a:r>
              <a:rPr lang="en-US" b="0" i="0" u="none" strike="noStrike" cap="none" dirty="0" smtClean="0">
                <a:solidFill>
                  <a:schemeClr val="lt1"/>
                </a:solidFill>
                <a:latin typeface="Trebuchet MS"/>
                <a:ea typeface="Trebuchet MS"/>
                <a:cs typeface="Trebuchet MS"/>
                <a:sym typeface="Trebuchet MS"/>
              </a:rPr>
              <a:t>to </a:t>
            </a:r>
            <a:r>
              <a:rPr lang="en-US" b="0" i="0" u="none" strike="noStrike" cap="none" dirty="0">
                <a:solidFill>
                  <a:schemeClr val="lt1"/>
                </a:solidFill>
                <a:latin typeface="Trebuchet MS"/>
                <a:ea typeface="Trebuchet MS"/>
                <a:cs typeface="Trebuchet MS"/>
                <a:sym typeface="Trebuchet MS"/>
              </a:rPr>
              <a:t>terminal hair. </a:t>
            </a:r>
            <a:r>
              <a:rPr lang="en-US" b="0" i="0" u="none" strike="noStrike" cap="none" dirty="0" smtClean="0">
                <a:solidFill>
                  <a:schemeClr val="lt1"/>
                </a:solidFill>
                <a:latin typeface="Trebuchet MS"/>
                <a:ea typeface="Trebuchet MS"/>
                <a:cs typeface="Trebuchet MS"/>
                <a:sym typeface="Trebuchet MS"/>
              </a:rPr>
              <a:t>I have had it compounded </a:t>
            </a:r>
            <a:r>
              <a:rPr lang="en-US" dirty="0" smtClean="0">
                <a:solidFill>
                  <a:schemeClr val="lt1"/>
                </a:solidFill>
                <a:latin typeface="Trebuchet MS"/>
                <a:sym typeface="Trebuchet MS"/>
              </a:rPr>
              <a:t>to 25% for my patients without complication.</a:t>
            </a:r>
          </a:p>
          <a:p>
            <a:pPr marL="342900" marR="0" lvl="0" indent="-342900" algn="l" rtl="0">
              <a:lnSpc>
                <a:spcPct val="100000"/>
              </a:lnSpc>
              <a:spcBef>
                <a:spcPts val="0"/>
              </a:spcBef>
              <a:spcAft>
                <a:spcPts val="0"/>
              </a:spcAft>
              <a:buClr>
                <a:schemeClr val="accent1">
                  <a:lumMod val="60000"/>
                  <a:lumOff val="40000"/>
                </a:schemeClr>
              </a:buClr>
              <a:buSzPts val="2300"/>
              <a:buFont typeface="Wingdings" pitchFamily="2" charset="2"/>
              <a:buChar char="§"/>
            </a:pPr>
            <a:r>
              <a:rPr lang="en-US" dirty="0" smtClean="0">
                <a:solidFill>
                  <a:schemeClr val="lt1"/>
                </a:solidFill>
                <a:latin typeface="Trebuchet MS"/>
                <a:sym typeface="Trebuchet MS"/>
              </a:rPr>
              <a:t> </a:t>
            </a:r>
            <a:r>
              <a:rPr lang="en-US" b="0" i="0" u="none" strike="noStrike" cap="none" dirty="0" smtClean="0">
                <a:solidFill>
                  <a:schemeClr val="lt1"/>
                </a:solidFill>
                <a:latin typeface="Trebuchet MS"/>
                <a:ea typeface="Trebuchet MS"/>
                <a:cs typeface="Trebuchet MS"/>
                <a:sym typeface="Trebuchet MS"/>
              </a:rPr>
              <a:t>This </a:t>
            </a:r>
            <a:r>
              <a:rPr lang="en-US" b="0" i="0" u="none" strike="noStrike" cap="none" dirty="0">
                <a:solidFill>
                  <a:schemeClr val="lt1"/>
                </a:solidFill>
                <a:latin typeface="Trebuchet MS"/>
                <a:ea typeface="Trebuchet MS"/>
                <a:cs typeface="Trebuchet MS"/>
                <a:sym typeface="Trebuchet MS"/>
              </a:rPr>
              <a:t>accelerates facial hair development. It </a:t>
            </a:r>
            <a:r>
              <a:rPr lang="en-US" b="0" i="0" u="none" strike="noStrike" cap="none" dirty="0" smtClean="0">
                <a:solidFill>
                  <a:schemeClr val="lt1"/>
                </a:solidFill>
                <a:latin typeface="Trebuchet MS"/>
                <a:ea typeface="Trebuchet MS"/>
                <a:cs typeface="Trebuchet MS"/>
                <a:sym typeface="Trebuchet MS"/>
              </a:rPr>
              <a:t>takes</a:t>
            </a:r>
            <a:r>
              <a:rPr lang="en-US" dirty="0" smtClean="0">
                <a:solidFill>
                  <a:schemeClr val="lt1"/>
                </a:solidFill>
                <a:latin typeface="Trebuchet MS"/>
                <a:ea typeface="Trebuchet MS"/>
                <a:cs typeface="Trebuchet MS"/>
                <a:sym typeface="Trebuchet MS"/>
              </a:rPr>
              <a:t> </a:t>
            </a:r>
            <a:r>
              <a:rPr lang="en-US" b="0" i="0" u="none" strike="noStrike" cap="none" dirty="0">
                <a:solidFill>
                  <a:schemeClr val="lt1"/>
                </a:solidFill>
                <a:latin typeface="Trebuchet MS"/>
                <a:ea typeface="Trebuchet MS"/>
                <a:cs typeface="Trebuchet MS"/>
                <a:sym typeface="Trebuchet MS"/>
              </a:rPr>
              <a:t>approximately 6 months to see </a:t>
            </a:r>
            <a:r>
              <a:rPr lang="en-US" b="0" i="0" u="none" strike="noStrike" cap="none" dirty="0" err="1" smtClean="0">
                <a:solidFill>
                  <a:schemeClr val="lt1"/>
                </a:solidFill>
                <a:latin typeface="Trebuchet MS"/>
                <a:ea typeface="Trebuchet MS"/>
                <a:cs typeface="Trebuchet MS"/>
                <a:sym typeface="Trebuchet MS"/>
              </a:rPr>
              <a:t>significantbenefit</a:t>
            </a:r>
            <a:r>
              <a:rPr lang="en-US" dirty="0" smtClean="0">
                <a:solidFill>
                  <a:schemeClr val="lt1"/>
                </a:solidFill>
                <a:latin typeface="Trebuchet MS"/>
                <a:ea typeface="Trebuchet MS"/>
                <a:cs typeface="Trebuchet MS"/>
                <a:sym typeface="Trebuchet MS"/>
              </a:rPr>
              <a:t> </a:t>
            </a:r>
            <a:r>
              <a:rPr lang="en-US" b="0" i="0" u="none" strike="noStrike" cap="none" dirty="0">
                <a:solidFill>
                  <a:schemeClr val="lt1"/>
                </a:solidFill>
                <a:latin typeface="Trebuchet MS"/>
                <a:ea typeface="Trebuchet MS"/>
                <a:cs typeface="Trebuchet MS"/>
                <a:sym typeface="Trebuchet MS"/>
              </a:rPr>
              <a:t>and should generally be avoided </a:t>
            </a:r>
            <a:r>
              <a:rPr lang="en-US" b="0" i="0" u="none" strike="noStrike" cap="none" dirty="0" smtClean="0">
                <a:solidFill>
                  <a:schemeClr val="lt1"/>
                </a:solidFill>
                <a:latin typeface="Trebuchet MS"/>
                <a:ea typeface="Trebuchet MS"/>
                <a:cs typeface="Trebuchet MS"/>
                <a:sym typeface="Trebuchet MS"/>
              </a:rPr>
              <a:t>until month </a:t>
            </a:r>
            <a:r>
              <a:rPr lang="en-US" b="0" i="0" u="none" strike="noStrike" cap="none" dirty="0">
                <a:solidFill>
                  <a:schemeClr val="lt1"/>
                </a:solidFill>
                <a:latin typeface="Trebuchet MS"/>
                <a:ea typeface="Trebuchet MS"/>
                <a:cs typeface="Trebuchet MS"/>
                <a:sym typeface="Trebuchet MS"/>
              </a:rPr>
              <a:t>3 due to poor patient compliance </a:t>
            </a:r>
            <a:r>
              <a:rPr lang="en-US" b="0" i="0" u="none" strike="noStrike" cap="none" dirty="0" smtClean="0">
                <a:solidFill>
                  <a:schemeClr val="lt1"/>
                </a:solidFill>
                <a:latin typeface="Trebuchet MS"/>
                <a:ea typeface="Trebuchet MS"/>
                <a:cs typeface="Trebuchet MS"/>
                <a:sym typeface="Trebuchet MS"/>
              </a:rPr>
              <a:t>with a </a:t>
            </a:r>
            <a:r>
              <a:rPr lang="en-US" b="0" i="0" u="none" strike="noStrike" cap="none" dirty="0">
                <a:solidFill>
                  <a:schemeClr val="lt1"/>
                </a:solidFill>
                <a:latin typeface="Trebuchet MS"/>
                <a:ea typeface="Trebuchet MS"/>
                <a:cs typeface="Trebuchet MS"/>
                <a:sym typeface="Trebuchet MS"/>
              </a:rPr>
              <a:t>therapy that</a:t>
            </a:r>
            <a:r>
              <a:rPr lang="en-US" dirty="0">
                <a:solidFill>
                  <a:schemeClr val="lt1"/>
                </a:solidFill>
                <a:latin typeface="Trebuchet MS"/>
                <a:ea typeface="Trebuchet MS"/>
                <a:cs typeface="Trebuchet MS"/>
                <a:sym typeface="Trebuchet MS"/>
              </a:rPr>
              <a:t> </a:t>
            </a:r>
            <a:r>
              <a:rPr lang="en-US" b="0" i="0" u="none" strike="noStrike" cap="none" dirty="0">
                <a:solidFill>
                  <a:schemeClr val="lt1"/>
                </a:solidFill>
                <a:latin typeface="Trebuchet MS"/>
                <a:ea typeface="Trebuchet MS"/>
                <a:cs typeface="Trebuchet MS"/>
                <a:sym typeface="Trebuchet MS"/>
              </a:rPr>
              <a:t>doesn’t function well until </a:t>
            </a:r>
            <a:r>
              <a:rPr lang="en-US" b="0" i="0" u="none" strike="noStrike" cap="none" dirty="0" smtClean="0">
                <a:solidFill>
                  <a:schemeClr val="lt1"/>
                </a:solidFill>
                <a:latin typeface="Trebuchet MS"/>
                <a:ea typeface="Trebuchet MS"/>
                <a:cs typeface="Trebuchet MS"/>
                <a:sym typeface="Trebuchet MS"/>
              </a:rPr>
              <a:t>there is “</a:t>
            </a:r>
            <a:r>
              <a:rPr lang="en-US" b="0" i="0" u="none" strike="noStrike" cap="none" dirty="0">
                <a:solidFill>
                  <a:schemeClr val="lt1"/>
                </a:solidFill>
                <a:latin typeface="Trebuchet MS"/>
                <a:ea typeface="Trebuchet MS"/>
                <a:cs typeface="Trebuchet MS"/>
                <a:sym typeface="Trebuchet MS"/>
              </a:rPr>
              <a:t>something to work with”. Look for fuzzy </a:t>
            </a:r>
            <a:r>
              <a:rPr lang="en-US" b="0" i="0" u="none" strike="noStrike" cap="none" dirty="0" err="1">
                <a:solidFill>
                  <a:schemeClr val="lt1"/>
                </a:solidFill>
                <a:latin typeface="Trebuchet MS"/>
                <a:ea typeface="Trebuchet MS"/>
                <a:cs typeface="Trebuchet MS"/>
                <a:sym typeface="Trebuchet MS"/>
              </a:rPr>
              <a:t>vellus</a:t>
            </a:r>
            <a:r>
              <a:rPr lang="en-US" b="0" i="0" u="none" strike="noStrike" cap="none" dirty="0">
                <a:solidFill>
                  <a:schemeClr val="lt1"/>
                </a:solidFill>
                <a:latin typeface="Trebuchet MS"/>
                <a:ea typeface="Trebuchet MS"/>
                <a:cs typeface="Trebuchet MS"/>
                <a:sym typeface="Trebuchet MS"/>
              </a:rPr>
              <a:t> hairs on the face </a:t>
            </a:r>
            <a:r>
              <a:rPr lang="en-US" b="0" i="0" u="none" strike="noStrike" cap="none" dirty="0" smtClean="0">
                <a:solidFill>
                  <a:schemeClr val="lt1"/>
                </a:solidFill>
                <a:latin typeface="Trebuchet MS"/>
                <a:ea typeface="Trebuchet MS"/>
                <a:cs typeface="Trebuchet MS"/>
                <a:sym typeface="Trebuchet MS"/>
              </a:rPr>
              <a:t>before prescribing</a:t>
            </a:r>
            <a:r>
              <a:rPr lang="en-US" b="0" i="0" u="none" strike="noStrike" cap="none" dirty="0">
                <a:solidFill>
                  <a:schemeClr val="lt1"/>
                </a:solidFill>
                <a:latin typeface="Trebuchet MS"/>
                <a:ea typeface="Trebuchet MS"/>
                <a:cs typeface="Trebuchet MS"/>
                <a:sym typeface="Trebuchet MS"/>
              </a:rPr>
              <a:t>.</a:t>
            </a:r>
            <a:endParaRPr sz="1000" b="0" i="0" u="none" strike="noStrike" cap="none" dirty="0">
              <a:solidFill>
                <a:srgbClr val="000000"/>
              </a:solidFill>
              <a:latin typeface="Arial"/>
              <a:ea typeface="Arial"/>
              <a:cs typeface="Arial"/>
              <a:sym typeface="Arial"/>
            </a:endParaRPr>
          </a:p>
          <a:p>
            <a:pPr marL="342900" indent="-342900">
              <a:spcBef>
                <a:spcPts val="600"/>
              </a:spcBef>
              <a:buClr>
                <a:schemeClr val="accent1">
                  <a:lumMod val="60000"/>
                  <a:lumOff val="40000"/>
                </a:schemeClr>
              </a:buClr>
              <a:buSzPts val="2300"/>
              <a:buFont typeface="Wingdings" pitchFamily="2" charset="2"/>
              <a:buChar char="§"/>
            </a:pPr>
            <a:r>
              <a:rPr lang="en-US" b="0" i="0" u="none" strike="noStrike" cap="none" dirty="0">
                <a:solidFill>
                  <a:schemeClr val="lt1"/>
                </a:solidFill>
                <a:latin typeface="Trebuchet MS"/>
                <a:ea typeface="Trebuchet MS"/>
                <a:cs typeface="Trebuchet MS"/>
                <a:sym typeface="Trebuchet MS"/>
              </a:rPr>
              <a:t>It can also be used to prevent or reverse male pattern hair loss due to testosterone exposure in patients of any gender. </a:t>
            </a:r>
            <a:r>
              <a:rPr lang="en-US" dirty="0" smtClean="0">
                <a:solidFill>
                  <a:schemeClr val="lt1"/>
                </a:solidFill>
                <a:latin typeface="Trebuchet MS"/>
                <a:ea typeface="Trebuchet MS"/>
                <a:cs typeface="Trebuchet MS"/>
                <a:sym typeface="Trebuchet MS"/>
              </a:rPr>
              <a:t>My hair restoration compound formulation is </a:t>
            </a:r>
            <a:r>
              <a:rPr lang="en-US" dirty="0" err="1" smtClean="0">
                <a:solidFill>
                  <a:schemeClr val="lt1"/>
                </a:solidFill>
                <a:latin typeface="Trebuchet MS"/>
                <a:ea typeface="Trebuchet MS"/>
                <a:cs typeface="Trebuchet MS"/>
                <a:sym typeface="Trebuchet MS"/>
              </a:rPr>
              <a:t>Minoxidil</a:t>
            </a:r>
            <a:r>
              <a:rPr lang="en-US" dirty="0" smtClean="0">
                <a:solidFill>
                  <a:schemeClr val="lt1"/>
                </a:solidFill>
                <a:latin typeface="Trebuchet MS"/>
                <a:ea typeface="Trebuchet MS"/>
                <a:cs typeface="Trebuchet MS"/>
                <a:sym typeface="Trebuchet MS"/>
              </a:rPr>
              <a:t> 15%, </a:t>
            </a:r>
            <a:r>
              <a:rPr lang="en-US" dirty="0" err="1" smtClean="0">
                <a:solidFill>
                  <a:schemeClr val="lt1"/>
                </a:solidFill>
                <a:latin typeface="Trebuchet MS"/>
                <a:ea typeface="Trebuchet MS"/>
                <a:cs typeface="Trebuchet MS"/>
                <a:sym typeface="Trebuchet MS"/>
              </a:rPr>
              <a:t>Finasteride</a:t>
            </a:r>
            <a:r>
              <a:rPr lang="en-US" dirty="0" smtClean="0">
                <a:solidFill>
                  <a:schemeClr val="lt1"/>
                </a:solidFill>
                <a:latin typeface="Trebuchet MS"/>
                <a:ea typeface="Trebuchet MS"/>
                <a:cs typeface="Trebuchet MS"/>
                <a:sym typeface="Trebuchet MS"/>
              </a:rPr>
              <a:t> 0.25%, </a:t>
            </a:r>
            <a:r>
              <a:rPr lang="en-US" dirty="0" err="1" smtClean="0">
                <a:solidFill>
                  <a:schemeClr val="lt1"/>
                </a:solidFill>
                <a:latin typeface="Trebuchet MS"/>
                <a:ea typeface="Trebuchet MS"/>
                <a:cs typeface="Trebuchet MS"/>
                <a:sym typeface="Trebuchet MS"/>
              </a:rPr>
              <a:t>Azelaic</a:t>
            </a:r>
            <a:r>
              <a:rPr lang="en-US" dirty="0" smtClean="0">
                <a:solidFill>
                  <a:schemeClr val="lt1"/>
                </a:solidFill>
                <a:latin typeface="Trebuchet MS"/>
                <a:ea typeface="Trebuchet MS"/>
                <a:cs typeface="Trebuchet MS"/>
                <a:sym typeface="Trebuchet MS"/>
              </a:rPr>
              <a:t> acid 2%, Ketoconazole 2%, Tea Tree Oil 2% </a:t>
            </a:r>
            <a:r>
              <a:rPr lang="en-US" dirty="0">
                <a:solidFill>
                  <a:schemeClr val="lt1"/>
                </a:solidFill>
                <a:latin typeface="Trebuchet MS"/>
                <a:ea typeface="Trebuchet MS"/>
                <a:cs typeface="Trebuchet MS"/>
                <a:sym typeface="Trebuchet MS"/>
              </a:rPr>
              <a:t>This compound is the absolute maximum that can be dissolved in solution at room temperature </a:t>
            </a:r>
            <a:r>
              <a:rPr lang="en-US" dirty="0" smtClean="0">
                <a:solidFill>
                  <a:schemeClr val="lt1"/>
                </a:solidFill>
                <a:latin typeface="Trebuchet MS"/>
                <a:ea typeface="Trebuchet MS"/>
                <a:cs typeface="Trebuchet MS"/>
                <a:sym typeface="Trebuchet MS"/>
              </a:rPr>
              <a:t>. Care must be taken to keep it at room temp as if it gets too cold it will crash out of supersaturated solution and will require careful rewarming to dissolve it back in. </a:t>
            </a:r>
            <a:endParaRPr lang="en-US" dirty="0">
              <a:solidFill>
                <a:schemeClr val="lt1"/>
              </a:solidFill>
              <a:latin typeface="Trebuchet MS"/>
              <a:ea typeface="Trebuchet MS"/>
              <a:cs typeface="Trebuchet MS"/>
              <a:sym typeface="Trebuchet MS"/>
            </a:endParaRPr>
          </a:p>
          <a:p>
            <a:pPr marL="342900" marR="0" lvl="0" indent="-323850" algn="l" rtl="0">
              <a:lnSpc>
                <a:spcPct val="100000"/>
              </a:lnSpc>
              <a:spcBef>
                <a:spcPts val="600"/>
              </a:spcBef>
              <a:spcAft>
                <a:spcPts val="0"/>
              </a:spcAft>
              <a:buClr>
                <a:schemeClr val="accent1">
                  <a:lumMod val="60000"/>
                  <a:lumOff val="40000"/>
                </a:schemeClr>
              </a:buClr>
              <a:buSzPts val="2000"/>
              <a:buFont typeface="Wingdings" pitchFamily="2" charset="2"/>
              <a:buChar char="§"/>
            </a:pPr>
            <a:r>
              <a:rPr lang="en-US" dirty="0" smtClean="0">
                <a:solidFill>
                  <a:schemeClr val="lt1"/>
                </a:solidFill>
                <a:latin typeface="Trebuchet MS"/>
                <a:ea typeface="Trebuchet MS"/>
                <a:cs typeface="Trebuchet MS"/>
                <a:sym typeface="Trebuchet MS"/>
              </a:rPr>
              <a:t>Warn </a:t>
            </a:r>
            <a:r>
              <a:rPr lang="en-US" dirty="0">
                <a:solidFill>
                  <a:schemeClr val="lt1"/>
                </a:solidFill>
                <a:latin typeface="Trebuchet MS"/>
                <a:ea typeface="Trebuchet MS"/>
                <a:cs typeface="Trebuchet MS"/>
                <a:sym typeface="Trebuchet MS"/>
              </a:rPr>
              <a:t>patients about the “shedding event” which sometimes happens a few months into treatment where all the hair falls out. This occurs during the </a:t>
            </a:r>
            <a:r>
              <a:rPr lang="en-US" dirty="0" err="1">
                <a:solidFill>
                  <a:schemeClr val="lt1"/>
                </a:solidFill>
                <a:latin typeface="Trebuchet MS"/>
                <a:ea typeface="Trebuchet MS"/>
                <a:cs typeface="Trebuchet MS"/>
                <a:sym typeface="Trebuchet MS"/>
              </a:rPr>
              <a:t>vellus</a:t>
            </a:r>
            <a:r>
              <a:rPr lang="en-US" dirty="0">
                <a:solidFill>
                  <a:schemeClr val="lt1"/>
                </a:solidFill>
                <a:latin typeface="Trebuchet MS"/>
                <a:ea typeface="Trebuchet MS"/>
                <a:cs typeface="Trebuchet MS"/>
                <a:sym typeface="Trebuchet MS"/>
              </a:rPr>
              <a:t> to terminal transformation phase. It will shortly thereafter be replaced by stronger and thicker hairs. </a:t>
            </a:r>
            <a:endParaRPr lang="en-US" dirty="0" smtClean="0">
              <a:solidFill>
                <a:schemeClr val="lt1"/>
              </a:solidFill>
              <a:latin typeface="Trebuchet MS"/>
              <a:ea typeface="Trebuchet MS"/>
              <a:cs typeface="Trebuchet MS"/>
              <a:sym typeface="Trebuchet MS"/>
            </a:endParaRPr>
          </a:p>
          <a:p>
            <a:pPr marL="342900" marR="0" lvl="0" indent="-323850" algn="l" rtl="0">
              <a:lnSpc>
                <a:spcPct val="100000"/>
              </a:lnSpc>
              <a:spcBef>
                <a:spcPts val="600"/>
              </a:spcBef>
              <a:spcAft>
                <a:spcPts val="0"/>
              </a:spcAft>
              <a:buClr>
                <a:schemeClr val="accent1">
                  <a:lumMod val="60000"/>
                  <a:lumOff val="40000"/>
                </a:schemeClr>
              </a:buClr>
              <a:buSzPts val="2000"/>
              <a:buFont typeface="Wingdings" pitchFamily="2" charset="2"/>
              <a:buChar char="§"/>
            </a:pPr>
            <a:r>
              <a:rPr lang="en-US" dirty="0" smtClean="0">
                <a:solidFill>
                  <a:schemeClr val="lt1"/>
                </a:solidFill>
                <a:latin typeface="Trebuchet MS"/>
                <a:ea typeface="Trebuchet MS"/>
                <a:cs typeface="Trebuchet MS"/>
                <a:sym typeface="Trebuchet MS"/>
              </a:rPr>
              <a:t>Warn patients that </a:t>
            </a:r>
            <a:r>
              <a:rPr lang="en-US" dirty="0" err="1" smtClean="0">
                <a:solidFill>
                  <a:schemeClr val="lt1"/>
                </a:solidFill>
                <a:latin typeface="Trebuchet MS"/>
                <a:ea typeface="Trebuchet MS"/>
                <a:cs typeface="Trebuchet MS"/>
                <a:sym typeface="Trebuchet MS"/>
              </a:rPr>
              <a:t>minoxidil</a:t>
            </a:r>
            <a:r>
              <a:rPr lang="en-US" dirty="0" smtClean="0">
                <a:solidFill>
                  <a:schemeClr val="lt1"/>
                </a:solidFill>
                <a:latin typeface="Trebuchet MS"/>
                <a:ea typeface="Trebuchet MS"/>
                <a:cs typeface="Trebuchet MS"/>
                <a:sym typeface="Trebuchet MS"/>
              </a:rPr>
              <a:t> is absolutely lethal</a:t>
            </a:r>
          </a:p>
          <a:p>
            <a:pPr marL="19050" marR="0" lvl="0" algn="l" rtl="0">
              <a:lnSpc>
                <a:spcPct val="100000"/>
              </a:lnSpc>
              <a:spcBef>
                <a:spcPts val="600"/>
              </a:spcBef>
              <a:spcAft>
                <a:spcPts val="0"/>
              </a:spcAft>
              <a:buClr>
                <a:schemeClr val="accent1">
                  <a:lumMod val="60000"/>
                  <a:lumOff val="40000"/>
                </a:schemeClr>
              </a:buClr>
              <a:buSzPts val="2000"/>
            </a:pPr>
            <a:r>
              <a:rPr lang="en-US" dirty="0">
                <a:solidFill>
                  <a:schemeClr val="lt1"/>
                </a:solidFill>
                <a:latin typeface="Trebuchet MS"/>
                <a:ea typeface="Trebuchet MS"/>
                <a:cs typeface="Trebuchet MS"/>
                <a:sym typeface="Trebuchet MS"/>
              </a:rPr>
              <a:t> </a:t>
            </a:r>
            <a:r>
              <a:rPr lang="en-US" dirty="0" smtClean="0">
                <a:solidFill>
                  <a:schemeClr val="lt1"/>
                </a:solidFill>
                <a:latin typeface="Trebuchet MS"/>
                <a:ea typeface="Trebuchet MS"/>
                <a:cs typeface="Trebuchet MS"/>
                <a:sym typeface="Trebuchet MS"/>
              </a:rPr>
              <a:t>     to cats. Care should be used with it (especially </a:t>
            </a:r>
          </a:p>
          <a:p>
            <a:pPr marL="19050" marR="0" lvl="0" algn="l" rtl="0">
              <a:lnSpc>
                <a:spcPct val="100000"/>
              </a:lnSpc>
              <a:spcBef>
                <a:spcPts val="600"/>
              </a:spcBef>
              <a:spcAft>
                <a:spcPts val="0"/>
              </a:spcAft>
              <a:buClr>
                <a:schemeClr val="accent1">
                  <a:lumMod val="60000"/>
                  <a:lumOff val="40000"/>
                </a:schemeClr>
              </a:buClr>
              <a:buSzPts val="2000"/>
            </a:pPr>
            <a:r>
              <a:rPr lang="en-US" dirty="0">
                <a:solidFill>
                  <a:schemeClr val="lt1"/>
                </a:solidFill>
                <a:latin typeface="Trebuchet MS"/>
                <a:ea typeface="Trebuchet MS"/>
                <a:cs typeface="Trebuchet MS"/>
                <a:sym typeface="Trebuchet MS"/>
              </a:rPr>
              <a:t> </a:t>
            </a:r>
            <a:r>
              <a:rPr lang="en-US" dirty="0" smtClean="0">
                <a:solidFill>
                  <a:schemeClr val="lt1"/>
                </a:solidFill>
                <a:latin typeface="Trebuchet MS"/>
                <a:ea typeface="Trebuchet MS"/>
                <a:cs typeface="Trebuchet MS"/>
                <a:sym typeface="Trebuchet MS"/>
              </a:rPr>
              <a:t>     at high concentrations in a home with feline friends) </a:t>
            </a:r>
            <a:endParaRPr dirty="0">
              <a:solidFill>
                <a:schemeClr val="lt1"/>
              </a:solidFill>
              <a:latin typeface="Trebuchet MS"/>
              <a:ea typeface="Trebuchet MS"/>
              <a:cs typeface="Trebuchet MS"/>
              <a:sym typeface="Trebuchet MS"/>
            </a:endParaRPr>
          </a:p>
        </p:txBody>
      </p:sp>
      <p:sp>
        <p:nvSpPr>
          <p:cNvPr id="378" name="Google Shape;378;p26"/>
          <p:cNvSpPr txBox="1"/>
          <p:nvPr/>
        </p:nvSpPr>
        <p:spPr>
          <a:xfrm>
            <a:off x="0" y="162825"/>
            <a:ext cx="9144000" cy="744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1250"/>
              <a:buFont typeface="Quattrocento Sans"/>
              <a:buNone/>
            </a:pPr>
            <a:r>
              <a:rPr lang="en-US" sz="5000" b="0" i="0" u="none" strike="noStrike" cap="none">
                <a:solidFill>
                  <a:schemeClr val="lt1"/>
                </a:solidFill>
                <a:latin typeface="Quattrocento Sans"/>
                <a:ea typeface="Quattrocento Sans"/>
                <a:cs typeface="Quattrocento Sans"/>
                <a:sym typeface="Quattrocento Sans"/>
              </a:rPr>
              <a:t>Female to Male </a:t>
            </a:r>
            <a:endParaRPr sz="1400" b="0" i="0" u="none" strike="noStrike" cap="none">
              <a:solidFill>
                <a:srgbClr val="000000"/>
              </a:solidFill>
              <a:latin typeface="Arial"/>
              <a:ea typeface="Arial"/>
              <a:cs typeface="Arial"/>
              <a:sym typeface="Arial"/>
            </a:endParaRPr>
          </a:p>
        </p:txBody>
      </p:sp>
      <p:pic>
        <p:nvPicPr>
          <p:cNvPr id="1026"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31879" y="4508338"/>
            <a:ext cx="1990845" cy="199084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p27"/>
          <p:cNvSpPr txBox="1"/>
          <p:nvPr/>
        </p:nvSpPr>
        <p:spPr>
          <a:xfrm>
            <a:off x="431800" y="1841500"/>
            <a:ext cx="185700" cy="831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400"/>
              <a:buFont typeface="Arial"/>
              <a:buNone/>
            </a:pPr>
            <a:endParaRPr sz="2400" b="1"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chemeClr val="lt1"/>
              </a:solidFill>
              <a:latin typeface="Arial"/>
              <a:ea typeface="Arial"/>
              <a:cs typeface="Arial"/>
              <a:sym typeface="Arial"/>
            </a:endParaRPr>
          </a:p>
        </p:txBody>
      </p:sp>
      <p:sp>
        <p:nvSpPr>
          <p:cNvPr id="385" name="Google Shape;385;p27"/>
          <p:cNvSpPr txBox="1"/>
          <p:nvPr/>
        </p:nvSpPr>
        <p:spPr>
          <a:xfrm>
            <a:off x="457200" y="1271575"/>
            <a:ext cx="8229600" cy="4077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800"/>
              <a:buFont typeface="Trebuchet MS"/>
              <a:buNone/>
            </a:pPr>
            <a:r>
              <a:rPr lang="en-US" sz="1800" b="1" i="0" u="none" strike="noStrike" cap="none" dirty="0" smtClean="0">
                <a:solidFill>
                  <a:schemeClr val="lt1"/>
                </a:solidFill>
                <a:latin typeface="Trebuchet MS"/>
                <a:ea typeface="Trebuchet MS"/>
                <a:cs typeface="Trebuchet MS"/>
                <a:sym typeface="Trebuchet MS"/>
              </a:rPr>
              <a:t>Topical </a:t>
            </a:r>
            <a:r>
              <a:rPr lang="en-US" sz="1800" b="1" i="0" u="none" strike="noStrike" cap="none" dirty="0">
                <a:solidFill>
                  <a:schemeClr val="lt1"/>
                </a:solidFill>
                <a:latin typeface="Trebuchet MS"/>
                <a:ea typeface="Trebuchet MS"/>
                <a:cs typeface="Trebuchet MS"/>
                <a:sym typeface="Trebuchet MS"/>
              </a:rPr>
              <a:t>Testosterone can be used applied directly to the clitoral region in FTM patients anticipating </a:t>
            </a:r>
            <a:r>
              <a:rPr lang="en-US" sz="1800" b="1" i="0" u="none" strike="noStrike" cap="none" dirty="0" err="1">
                <a:solidFill>
                  <a:schemeClr val="lt1"/>
                </a:solidFill>
                <a:latin typeface="Trebuchet MS"/>
                <a:ea typeface="Trebuchet MS"/>
                <a:cs typeface="Trebuchet MS"/>
                <a:sym typeface="Trebuchet MS"/>
              </a:rPr>
              <a:t>metoidoplasty</a:t>
            </a:r>
            <a:r>
              <a:rPr lang="en-US" sz="1800" b="1" i="0" u="none" strike="noStrike" cap="none" dirty="0">
                <a:solidFill>
                  <a:schemeClr val="lt1"/>
                </a:solidFill>
                <a:latin typeface="Trebuchet MS"/>
                <a:ea typeface="Trebuchet MS"/>
                <a:cs typeface="Trebuchet MS"/>
                <a:sym typeface="Trebuchet MS"/>
              </a:rPr>
              <a:t>. I use </a:t>
            </a:r>
            <a:r>
              <a:rPr lang="en-US" sz="1800" b="1" i="0" u="none" strike="noStrike" cap="none" dirty="0" smtClean="0">
                <a:solidFill>
                  <a:schemeClr val="lt1"/>
                </a:solidFill>
                <a:latin typeface="Trebuchet MS"/>
                <a:ea typeface="Trebuchet MS"/>
                <a:cs typeface="Trebuchet MS"/>
                <a:sym typeface="Trebuchet MS"/>
              </a:rPr>
              <a:t>15% </a:t>
            </a:r>
            <a:r>
              <a:rPr lang="en-US" sz="1800" b="1" i="0" u="none" strike="noStrike" cap="none" dirty="0">
                <a:solidFill>
                  <a:schemeClr val="lt1"/>
                </a:solidFill>
                <a:latin typeface="Trebuchet MS"/>
                <a:ea typeface="Trebuchet MS"/>
                <a:cs typeface="Trebuchet MS"/>
                <a:sym typeface="Trebuchet MS"/>
              </a:rPr>
              <a:t>compounded topical testosterone applied directly to the clitoris daily. This can typically double or even triple the size of the clitoris which is used to craft the </a:t>
            </a:r>
            <a:r>
              <a:rPr lang="en-US" sz="1800" b="1" i="0" u="none" strike="noStrike" cap="none" dirty="0" err="1">
                <a:solidFill>
                  <a:schemeClr val="lt1"/>
                </a:solidFill>
                <a:latin typeface="Trebuchet MS"/>
                <a:ea typeface="Trebuchet MS"/>
                <a:cs typeface="Trebuchet MS"/>
                <a:sym typeface="Trebuchet MS"/>
              </a:rPr>
              <a:t>neophallus</a:t>
            </a:r>
            <a:r>
              <a:rPr lang="en-US" sz="1800" b="1" i="0" u="none" strike="noStrike" cap="none" dirty="0">
                <a:solidFill>
                  <a:schemeClr val="lt1"/>
                </a:solidFill>
                <a:latin typeface="Trebuchet MS"/>
                <a:ea typeface="Trebuchet MS"/>
                <a:cs typeface="Trebuchet MS"/>
                <a:sym typeface="Trebuchet MS"/>
              </a:rPr>
              <a:t> in surgery prior to any surgical intervention. </a:t>
            </a:r>
            <a:r>
              <a:rPr lang="en-US" sz="1800" b="1" i="0" u="none" strike="noStrike" cap="none" dirty="0" smtClean="0">
                <a:solidFill>
                  <a:schemeClr val="lt1"/>
                </a:solidFill>
                <a:latin typeface="Trebuchet MS"/>
                <a:ea typeface="Trebuchet MS"/>
                <a:cs typeface="Trebuchet MS"/>
                <a:sym typeface="Trebuchet MS"/>
              </a:rPr>
              <a:t>I would use DHT if it was available in the USA.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800"/>
              <a:buFont typeface="Trebuchet MS"/>
              <a:buNone/>
            </a:pPr>
            <a:endParaRPr sz="1800" b="1" i="0" u="none" strike="noStrike" cap="none" dirty="0">
              <a:solidFill>
                <a:schemeClr val="lt1"/>
              </a:solidFill>
              <a:latin typeface="Trebuchet MS"/>
              <a:ea typeface="Trebuchet MS"/>
              <a:cs typeface="Trebuchet MS"/>
              <a:sym typeface="Trebuchet MS"/>
            </a:endParaRPr>
          </a:p>
          <a:p>
            <a:pPr marL="0" marR="0" lvl="0" indent="0" algn="l" rtl="0">
              <a:lnSpc>
                <a:spcPct val="100000"/>
              </a:lnSpc>
              <a:spcBef>
                <a:spcPts val="0"/>
              </a:spcBef>
              <a:spcAft>
                <a:spcPts val="0"/>
              </a:spcAft>
              <a:buClr>
                <a:schemeClr val="lt1"/>
              </a:buClr>
              <a:buSzPts val="1800"/>
              <a:buFont typeface="Trebuchet MS"/>
              <a:buNone/>
            </a:pPr>
            <a:r>
              <a:rPr lang="en-US" sz="1800" b="1" i="0" u="none" strike="noStrike" cap="none" dirty="0">
                <a:solidFill>
                  <a:schemeClr val="lt1"/>
                </a:solidFill>
                <a:latin typeface="Trebuchet MS"/>
                <a:ea typeface="Trebuchet MS"/>
                <a:cs typeface="Trebuchet MS"/>
                <a:sym typeface="Trebuchet MS"/>
              </a:rPr>
              <a:t>Direct topical application of the drug results in </a:t>
            </a:r>
            <a:endParaRPr sz="1800" b="1" i="0" u="none" strike="noStrike" cap="none" dirty="0">
              <a:solidFill>
                <a:schemeClr val="lt1"/>
              </a:solidFill>
              <a:latin typeface="Trebuchet MS"/>
              <a:ea typeface="Trebuchet MS"/>
              <a:cs typeface="Trebuchet MS"/>
              <a:sym typeface="Trebuchet MS"/>
            </a:endParaRPr>
          </a:p>
          <a:p>
            <a:pPr marL="0" marR="0" lvl="0" indent="0" algn="l" rtl="0">
              <a:lnSpc>
                <a:spcPct val="100000"/>
              </a:lnSpc>
              <a:spcBef>
                <a:spcPts val="0"/>
              </a:spcBef>
              <a:spcAft>
                <a:spcPts val="0"/>
              </a:spcAft>
              <a:buClr>
                <a:schemeClr val="lt1"/>
              </a:buClr>
              <a:buSzPts val="1800"/>
              <a:buFont typeface="Trebuchet MS"/>
              <a:buNone/>
            </a:pPr>
            <a:r>
              <a:rPr lang="en-US" sz="1800" b="1" i="0" u="none" strike="noStrike" cap="none" dirty="0">
                <a:solidFill>
                  <a:schemeClr val="lt1"/>
                </a:solidFill>
                <a:latin typeface="Trebuchet MS"/>
                <a:ea typeface="Trebuchet MS"/>
                <a:cs typeface="Trebuchet MS"/>
                <a:sym typeface="Trebuchet MS"/>
              </a:rPr>
              <a:t>significant </a:t>
            </a:r>
            <a:r>
              <a:rPr lang="en-US" sz="1800" b="1" i="0" u="none" strike="noStrike" cap="none" dirty="0" err="1">
                <a:solidFill>
                  <a:schemeClr val="lt1"/>
                </a:solidFill>
                <a:latin typeface="Trebuchet MS"/>
                <a:ea typeface="Trebuchet MS"/>
                <a:cs typeface="Trebuchet MS"/>
                <a:sym typeface="Trebuchet MS"/>
              </a:rPr>
              <a:t>clitoromegaly</a:t>
            </a:r>
            <a:r>
              <a:rPr lang="en-US" sz="1800" b="1" i="0" u="none" strike="noStrike" cap="none" dirty="0">
                <a:solidFill>
                  <a:schemeClr val="lt1"/>
                </a:solidFill>
                <a:latin typeface="Trebuchet MS"/>
                <a:ea typeface="Trebuchet MS"/>
                <a:cs typeface="Trebuchet MS"/>
                <a:sym typeface="Trebuchet MS"/>
              </a:rPr>
              <a:t> which provides</a:t>
            </a:r>
            <a:br>
              <a:rPr lang="en-US" sz="1800" b="1" i="0" u="none" strike="noStrike" cap="none" dirty="0">
                <a:solidFill>
                  <a:schemeClr val="lt1"/>
                </a:solidFill>
                <a:latin typeface="Trebuchet MS"/>
                <a:ea typeface="Trebuchet MS"/>
                <a:cs typeface="Trebuchet MS"/>
                <a:sym typeface="Trebuchet MS"/>
              </a:rPr>
            </a:br>
            <a:r>
              <a:rPr lang="en-US" sz="1800" b="1" i="0" u="none" strike="noStrike" cap="none" dirty="0">
                <a:solidFill>
                  <a:schemeClr val="lt1"/>
                </a:solidFill>
                <a:latin typeface="Trebuchet MS"/>
                <a:ea typeface="Trebuchet MS"/>
                <a:cs typeface="Trebuchet MS"/>
                <a:sym typeface="Trebuchet MS"/>
              </a:rPr>
              <a:t>additional</a:t>
            </a:r>
            <a:r>
              <a:rPr lang="en-US" sz="1800" b="1" dirty="0">
                <a:solidFill>
                  <a:schemeClr val="lt1"/>
                </a:solidFill>
                <a:latin typeface="Trebuchet MS"/>
                <a:ea typeface="Trebuchet MS"/>
                <a:cs typeface="Trebuchet MS"/>
                <a:sym typeface="Trebuchet MS"/>
              </a:rPr>
              <a:t> </a:t>
            </a:r>
            <a:r>
              <a:rPr lang="en-US" sz="1800" b="1" i="0" u="none" strike="noStrike" cap="none" dirty="0">
                <a:solidFill>
                  <a:schemeClr val="lt1"/>
                </a:solidFill>
                <a:latin typeface="Trebuchet MS"/>
                <a:ea typeface="Trebuchet MS"/>
                <a:cs typeface="Trebuchet MS"/>
                <a:sym typeface="Trebuchet MS"/>
              </a:rPr>
              <a:t>tissue to be utilized surgically. </a:t>
            </a:r>
            <a:endParaRPr sz="1800" b="1" i="0" u="none" strike="noStrike" cap="none" dirty="0">
              <a:solidFill>
                <a:schemeClr val="lt1"/>
              </a:solidFill>
              <a:latin typeface="Trebuchet MS"/>
              <a:ea typeface="Trebuchet MS"/>
              <a:cs typeface="Trebuchet MS"/>
              <a:sym typeface="Trebuchet MS"/>
            </a:endParaRPr>
          </a:p>
        </p:txBody>
      </p:sp>
      <p:sp>
        <p:nvSpPr>
          <p:cNvPr id="386" name="Google Shape;386;p27"/>
          <p:cNvSpPr txBox="1"/>
          <p:nvPr/>
        </p:nvSpPr>
        <p:spPr>
          <a:xfrm>
            <a:off x="50" y="163250"/>
            <a:ext cx="9144000" cy="831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1250"/>
              <a:buFont typeface="Quattrocento Sans"/>
              <a:buNone/>
            </a:pPr>
            <a:r>
              <a:rPr lang="en-US" sz="5000" b="0" i="0" u="none" strike="noStrike" cap="none">
                <a:solidFill>
                  <a:schemeClr val="lt1"/>
                </a:solidFill>
                <a:latin typeface="Quattrocento Sans"/>
                <a:ea typeface="Quattrocento Sans"/>
                <a:cs typeface="Quattrocento Sans"/>
                <a:sym typeface="Quattrocento Sans"/>
              </a:rPr>
              <a:t>Female to Male </a:t>
            </a:r>
            <a:endParaRPr sz="1400" b="0" i="0" u="none" strike="noStrike" cap="none">
              <a:solidFill>
                <a:srgbClr val="000000"/>
              </a:solidFill>
              <a:latin typeface="Arial"/>
              <a:ea typeface="Arial"/>
              <a:cs typeface="Arial"/>
              <a:sym typeface="Arial"/>
            </a:endParaRPr>
          </a:p>
        </p:txBody>
      </p:sp>
      <p:pic>
        <p:nvPicPr>
          <p:cNvPr id="387" name="Google Shape;387;p27"/>
          <p:cNvPicPr preferRelativeResize="0"/>
          <p:nvPr/>
        </p:nvPicPr>
        <p:blipFill rotWithShape="1">
          <a:blip r:embed="rId3">
            <a:alphaModFix/>
          </a:blip>
          <a:srcRect/>
          <a:stretch/>
        </p:blipFill>
        <p:spPr>
          <a:xfrm>
            <a:off x="5946951" y="3001300"/>
            <a:ext cx="2648450" cy="3122650"/>
          </a:xfrm>
          <a:prstGeom prst="rect">
            <a:avLst/>
          </a:prstGeom>
          <a:noFill/>
          <a:ln>
            <a:noFill/>
          </a:ln>
        </p:spPr>
      </p:pic>
      <p:pic>
        <p:nvPicPr>
          <p:cNvPr id="388" name="Google Shape;388;p27" descr="Image result for topical testosterone"/>
          <p:cNvPicPr preferRelativeResize="0"/>
          <p:nvPr/>
        </p:nvPicPr>
        <p:blipFill rotWithShape="1">
          <a:blip r:embed="rId4">
            <a:alphaModFix/>
          </a:blip>
          <a:srcRect/>
          <a:stretch/>
        </p:blipFill>
        <p:spPr>
          <a:xfrm>
            <a:off x="540800" y="4307902"/>
            <a:ext cx="3410128" cy="2192225"/>
          </a:xfrm>
          <a:prstGeom prst="rect">
            <a:avLst/>
          </a:prstGeom>
          <a:noFill/>
          <a:ln>
            <a:noFill/>
          </a:ln>
        </p:spPr>
      </p:pic>
      <p:pic>
        <p:nvPicPr>
          <p:cNvPr id="7" name="Google Shape;297;p16"/>
          <p:cNvPicPr preferRelativeResize="0"/>
          <p:nvPr/>
        </p:nvPicPr>
        <p:blipFill>
          <a:blip r:embed="rId5">
            <a:alphaModFix/>
          </a:blip>
          <a:stretch>
            <a:fillRect/>
          </a:stretch>
        </p:blipFill>
        <p:spPr>
          <a:xfrm>
            <a:off x="540800" y="269588"/>
            <a:ext cx="553475" cy="670824"/>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p27"/>
          <p:cNvSpPr txBox="1"/>
          <p:nvPr/>
        </p:nvSpPr>
        <p:spPr>
          <a:xfrm>
            <a:off x="431800" y="1841500"/>
            <a:ext cx="185700" cy="831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400"/>
              <a:buFont typeface="Arial"/>
              <a:buNone/>
            </a:pPr>
            <a:endParaRPr sz="2400" b="1"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chemeClr val="lt1"/>
              </a:solidFill>
              <a:latin typeface="Arial"/>
              <a:ea typeface="Arial"/>
              <a:cs typeface="Arial"/>
              <a:sym typeface="Arial"/>
            </a:endParaRPr>
          </a:p>
        </p:txBody>
      </p:sp>
      <p:sp>
        <p:nvSpPr>
          <p:cNvPr id="385" name="Google Shape;385;p27"/>
          <p:cNvSpPr txBox="1"/>
          <p:nvPr/>
        </p:nvSpPr>
        <p:spPr>
          <a:xfrm>
            <a:off x="457200" y="1271575"/>
            <a:ext cx="8229600" cy="4077600"/>
          </a:xfrm>
          <a:prstGeom prst="rect">
            <a:avLst/>
          </a:prstGeom>
          <a:noFill/>
          <a:ln>
            <a:noFill/>
          </a:ln>
        </p:spPr>
        <p:txBody>
          <a:bodyPr spcFirstLastPara="1" wrap="square" lIns="91425" tIns="45700" rIns="91425" bIns="45700" anchor="t" anchorCtr="0">
            <a:noAutofit/>
          </a:bodyPr>
          <a:lstStyle/>
          <a:p>
            <a:pPr marL="171450" marR="0" lvl="0" indent="-171450" algn="l" rtl="0">
              <a:lnSpc>
                <a:spcPct val="100000"/>
              </a:lnSpc>
              <a:spcBef>
                <a:spcPts val="0"/>
              </a:spcBef>
              <a:spcAft>
                <a:spcPts val="0"/>
              </a:spcAft>
              <a:buClr>
                <a:schemeClr val="accent1">
                  <a:lumMod val="60000"/>
                  <a:lumOff val="40000"/>
                </a:schemeClr>
              </a:buClr>
              <a:buSzPct val="100000"/>
              <a:buFont typeface="Wingdings" pitchFamily="2" charset="2"/>
              <a:buChar char="§"/>
            </a:pPr>
            <a:r>
              <a:rPr lang="en-US" sz="1200" i="0" u="none" strike="noStrike" cap="none" dirty="0" smtClean="0">
                <a:solidFill>
                  <a:schemeClr val="lt1"/>
                </a:solidFill>
                <a:latin typeface="Trebuchet MS"/>
                <a:ea typeface="Trebuchet MS"/>
                <a:cs typeface="Trebuchet MS"/>
                <a:sym typeface="Trebuchet MS"/>
              </a:rPr>
              <a:t>Some patients experience difficulties with achieving a “passable” male voice. Often, I find these patients do not struggle with Acne related to T usage, and end up with a voice somewhat stuck in the “pubertal teen boy” range. </a:t>
            </a:r>
          </a:p>
          <a:p>
            <a:pPr marL="171450" marR="0" lvl="0" indent="-171450" algn="l" rtl="0">
              <a:lnSpc>
                <a:spcPct val="100000"/>
              </a:lnSpc>
              <a:spcBef>
                <a:spcPts val="0"/>
              </a:spcBef>
              <a:spcAft>
                <a:spcPts val="0"/>
              </a:spcAft>
              <a:buClr>
                <a:schemeClr val="accent1">
                  <a:lumMod val="60000"/>
                  <a:lumOff val="40000"/>
                </a:schemeClr>
              </a:buClr>
              <a:buSzPct val="100000"/>
              <a:buFont typeface="Wingdings" pitchFamily="2" charset="2"/>
              <a:buChar char="§"/>
            </a:pPr>
            <a:endParaRPr lang="en-US" sz="1200" dirty="0">
              <a:solidFill>
                <a:schemeClr val="lt1"/>
              </a:solidFill>
              <a:latin typeface="Trebuchet MS"/>
              <a:ea typeface="Trebuchet MS"/>
              <a:cs typeface="Trebuchet MS"/>
              <a:sym typeface="Trebuchet MS"/>
            </a:endParaRPr>
          </a:p>
          <a:p>
            <a:pPr marL="171450" marR="0" lvl="0" indent="-171450" algn="l" rtl="0">
              <a:lnSpc>
                <a:spcPct val="100000"/>
              </a:lnSpc>
              <a:spcBef>
                <a:spcPts val="0"/>
              </a:spcBef>
              <a:spcAft>
                <a:spcPts val="0"/>
              </a:spcAft>
              <a:buClr>
                <a:schemeClr val="accent1">
                  <a:lumMod val="60000"/>
                  <a:lumOff val="40000"/>
                </a:schemeClr>
              </a:buClr>
              <a:buSzPct val="100000"/>
              <a:buFont typeface="Wingdings" pitchFamily="2" charset="2"/>
              <a:buChar char="§"/>
            </a:pPr>
            <a:r>
              <a:rPr lang="en-US" sz="1200" i="0" u="none" strike="noStrike" cap="none" dirty="0" smtClean="0">
                <a:solidFill>
                  <a:schemeClr val="lt1"/>
                </a:solidFill>
                <a:latin typeface="Trebuchet MS"/>
                <a:ea typeface="Trebuchet MS"/>
                <a:cs typeface="Trebuchet MS"/>
                <a:sym typeface="Trebuchet MS"/>
              </a:rPr>
              <a:t>When I have run labs on these patients, they tend to have </a:t>
            </a:r>
            <a:r>
              <a:rPr lang="en-US" sz="1200" i="0" u="none" strike="noStrike" cap="none" dirty="0" err="1" smtClean="0">
                <a:solidFill>
                  <a:schemeClr val="lt1"/>
                </a:solidFill>
                <a:latin typeface="Trebuchet MS"/>
                <a:ea typeface="Trebuchet MS"/>
                <a:cs typeface="Trebuchet MS"/>
                <a:sym typeface="Trebuchet MS"/>
              </a:rPr>
              <a:t>consdierably</a:t>
            </a:r>
            <a:r>
              <a:rPr lang="en-US" sz="1200" i="0" u="none" strike="noStrike" cap="none" dirty="0" smtClean="0">
                <a:solidFill>
                  <a:schemeClr val="lt1"/>
                </a:solidFill>
                <a:latin typeface="Trebuchet MS"/>
                <a:ea typeface="Trebuchet MS"/>
                <a:cs typeface="Trebuchet MS"/>
                <a:sym typeface="Trebuchet MS"/>
              </a:rPr>
              <a:t> lower DHT levels than the normal Cisgender male range (14-77ng/dl). They often have DHT’s under 10ng/dl, and usually under 5ng/dl.</a:t>
            </a:r>
          </a:p>
          <a:p>
            <a:pPr marL="171450" marR="0" lvl="0" indent="-171450" algn="l" rtl="0">
              <a:lnSpc>
                <a:spcPct val="100000"/>
              </a:lnSpc>
              <a:spcBef>
                <a:spcPts val="0"/>
              </a:spcBef>
              <a:spcAft>
                <a:spcPts val="0"/>
              </a:spcAft>
              <a:buClr>
                <a:schemeClr val="accent1">
                  <a:lumMod val="60000"/>
                  <a:lumOff val="40000"/>
                </a:schemeClr>
              </a:buClr>
              <a:buSzPct val="100000"/>
              <a:buFont typeface="Wingdings" pitchFamily="2" charset="2"/>
              <a:buChar char="§"/>
            </a:pPr>
            <a:endParaRPr lang="en-US" sz="1200" i="0" u="none" strike="noStrike" cap="none" dirty="0" smtClean="0">
              <a:solidFill>
                <a:schemeClr val="lt1"/>
              </a:solidFill>
              <a:latin typeface="Trebuchet MS"/>
              <a:ea typeface="Trebuchet MS"/>
              <a:cs typeface="Trebuchet MS"/>
              <a:sym typeface="Trebuchet MS"/>
            </a:endParaRPr>
          </a:p>
          <a:p>
            <a:pPr marL="171450" marR="0" lvl="0" indent="-171450" algn="l" rtl="0">
              <a:lnSpc>
                <a:spcPct val="100000"/>
              </a:lnSpc>
              <a:spcBef>
                <a:spcPts val="0"/>
              </a:spcBef>
              <a:spcAft>
                <a:spcPts val="0"/>
              </a:spcAft>
              <a:buClr>
                <a:schemeClr val="accent1">
                  <a:lumMod val="60000"/>
                  <a:lumOff val="40000"/>
                </a:schemeClr>
              </a:buClr>
              <a:buSzPct val="100000"/>
              <a:buFont typeface="Wingdings" pitchFamily="2" charset="2"/>
              <a:buChar char="§"/>
            </a:pPr>
            <a:r>
              <a:rPr lang="en-US" sz="1200" dirty="0" smtClean="0">
                <a:solidFill>
                  <a:schemeClr val="lt1"/>
                </a:solidFill>
                <a:latin typeface="Trebuchet MS"/>
                <a:ea typeface="Trebuchet MS"/>
                <a:cs typeface="Trebuchet MS"/>
                <a:sym typeface="Trebuchet MS"/>
              </a:rPr>
              <a:t>Anecdotally, I have noted superior voice progress in </a:t>
            </a:r>
            <a:r>
              <a:rPr lang="en-US" sz="1200" dirty="0" err="1" smtClean="0">
                <a:solidFill>
                  <a:schemeClr val="lt1"/>
                </a:solidFill>
                <a:latin typeface="Trebuchet MS"/>
                <a:ea typeface="Trebuchet MS"/>
                <a:cs typeface="Trebuchet MS"/>
                <a:sym typeface="Trebuchet MS"/>
              </a:rPr>
              <a:t>youtube</a:t>
            </a:r>
            <a:r>
              <a:rPr lang="en-US" sz="1200" dirty="0" smtClean="0">
                <a:solidFill>
                  <a:schemeClr val="lt1"/>
                </a:solidFill>
                <a:latin typeface="Trebuchet MS"/>
                <a:ea typeface="Trebuchet MS"/>
                <a:cs typeface="Trebuchet MS"/>
                <a:sym typeface="Trebuchet MS"/>
              </a:rPr>
              <a:t> videos from patients in countries where topical DHT is commonly used such as the UK. I have also noted superior voice progress in patients with higher DHT levels (with the tradeoff of acne). </a:t>
            </a:r>
          </a:p>
          <a:p>
            <a:pPr marL="171450" marR="0" lvl="0" indent="-171450" algn="l" rtl="0">
              <a:lnSpc>
                <a:spcPct val="100000"/>
              </a:lnSpc>
              <a:spcBef>
                <a:spcPts val="0"/>
              </a:spcBef>
              <a:spcAft>
                <a:spcPts val="0"/>
              </a:spcAft>
              <a:buClr>
                <a:schemeClr val="accent1">
                  <a:lumMod val="60000"/>
                  <a:lumOff val="40000"/>
                </a:schemeClr>
              </a:buClr>
              <a:buSzPct val="100000"/>
              <a:buFont typeface="Wingdings" pitchFamily="2" charset="2"/>
              <a:buChar char="§"/>
            </a:pPr>
            <a:endParaRPr lang="en-US" sz="1200" dirty="0" smtClean="0">
              <a:solidFill>
                <a:schemeClr val="lt1"/>
              </a:solidFill>
              <a:latin typeface="Trebuchet MS"/>
              <a:ea typeface="Trebuchet MS"/>
              <a:cs typeface="Trebuchet MS"/>
              <a:sym typeface="Trebuchet MS"/>
            </a:endParaRPr>
          </a:p>
          <a:p>
            <a:pPr marL="171450" marR="0" lvl="0" indent="-171450" algn="l" rtl="0">
              <a:lnSpc>
                <a:spcPct val="100000"/>
              </a:lnSpc>
              <a:spcBef>
                <a:spcPts val="0"/>
              </a:spcBef>
              <a:spcAft>
                <a:spcPts val="0"/>
              </a:spcAft>
              <a:buClr>
                <a:schemeClr val="accent1">
                  <a:lumMod val="60000"/>
                  <a:lumOff val="40000"/>
                </a:schemeClr>
              </a:buClr>
              <a:buSzPct val="100000"/>
              <a:buFont typeface="Wingdings" pitchFamily="2" charset="2"/>
              <a:buChar char="§"/>
            </a:pPr>
            <a:r>
              <a:rPr lang="en-US" sz="1200" i="0" u="none" strike="noStrike" cap="none" dirty="0" smtClean="0">
                <a:solidFill>
                  <a:schemeClr val="lt1"/>
                </a:solidFill>
                <a:latin typeface="Trebuchet MS"/>
                <a:ea typeface="Trebuchet MS"/>
                <a:cs typeface="Trebuchet MS"/>
                <a:sym typeface="Trebuchet MS"/>
              </a:rPr>
              <a:t>For my patients with a high DHT suffering from acne, I treat the acne with antibiotics and retinols until their voice has reached an acceptable level of progress for the patient to be satisfied. At this point, if the acne is not completely under control, I will add a 5-alpha-reducase inhibitor drug to their regimen, typically </a:t>
            </a:r>
            <a:r>
              <a:rPr lang="en-US" sz="1200" i="0" u="none" strike="noStrike" cap="none" dirty="0" err="1" smtClean="0">
                <a:solidFill>
                  <a:schemeClr val="lt1"/>
                </a:solidFill>
                <a:latin typeface="Trebuchet MS"/>
                <a:ea typeface="Trebuchet MS"/>
                <a:cs typeface="Trebuchet MS"/>
                <a:sym typeface="Trebuchet MS"/>
              </a:rPr>
              <a:t>finasteride</a:t>
            </a:r>
            <a:r>
              <a:rPr lang="en-US" sz="1200" i="0" u="none" strike="noStrike" cap="none" dirty="0" smtClean="0">
                <a:solidFill>
                  <a:schemeClr val="lt1"/>
                </a:solidFill>
                <a:latin typeface="Trebuchet MS"/>
                <a:ea typeface="Trebuchet MS"/>
                <a:cs typeface="Trebuchet MS"/>
                <a:sym typeface="Trebuchet MS"/>
              </a:rPr>
              <a:t>. </a:t>
            </a:r>
          </a:p>
          <a:p>
            <a:pPr marL="171450" marR="0" lvl="0" indent="-171450" algn="l" rtl="0">
              <a:lnSpc>
                <a:spcPct val="100000"/>
              </a:lnSpc>
              <a:spcBef>
                <a:spcPts val="0"/>
              </a:spcBef>
              <a:spcAft>
                <a:spcPts val="0"/>
              </a:spcAft>
              <a:buClr>
                <a:schemeClr val="accent1">
                  <a:lumMod val="60000"/>
                  <a:lumOff val="40000"/>
                </a:schemeClr>
              </a:buClr>
              <a:buSzPct val="100000"/>
              <a:buFont typeface="Wingdings" pitchFamily="2" charset="2"/>
              <a:buChar char="§"/>
            </a:pPr>
            <a:endParaRPr lang="en-US" sz="1200" i="0" u="none" strike="noStrike" cap="none" dirty="0" smtClean="0">
              <a:solidFill>
                <a:schemeClr val="lt1"/>
              </a:solidFill>
              <a:latin typeface="Trebuchet MS"/>
              <a:ea typeface="Trebuchet MS"/>
              <a:cs typeface="Trebuchet MS"/>
              <a:sym typeface="Trebuchet MS"/>
            </a:endParaRPr>
          </a:p>
          <a:p>
            <a:pPr marL="171450" marR="0" lvl="0" indent="-171450" algn="l" rtl="0">
              <a:lnSpc>
                <a:spcPct val="100000"/>
              </a:lnSpc>
              <a:spcBef>
                <a:spcPts val="0"/>
              </a:spcBef>
              <a:spcAft>
                <a:spcPts val="0"/>
              </a:spcAft>
              <a:buClr>
                <a:schemeClr val="accent1">
                  <a:lumMod val="60000"/>
                  <a:lumOff val="40000"/>
                </a:schemeClr>
              </a:buClr>
              <a:buSzPct val="100000"/>
              <a:buFont typeface="Wingdings" pitchFamily="2" charset="2"/>
              <a:buChar char="§"/>
            </a:pPr>
            <a:r>
              <a:rPr lang="en-US" sz="1200" dirty="0" smtClean="0">
                <a:solidFill>
                  <a:schemeClr val="lt1"/>
                </a:solidFill>
                <a:latin typeface="Trebuchet MS"/>
                <a:ea typeface="Trebuchet MS"/>
                <a:cs typeface="Trebuchet MS"/>
                <a:sym typeface="Trebuchet MS"/>
              </a:rPr>
              <a:t>Care must be noted with </a:t>
            </a:r>
            <a:r>
              <a:rPr lang="en-US" sz="1200" dirty="0" err="1" smtClean="0">
                <a:solidFill>
                  <a:schemeClr val="lt1"/>
                </a:solidFill>
                <a:latin typeface="Trebuchet MS"/>
                <a:ea typeface="Trebuchet MS"/>
                <a:cs typeface="Trebuchet MS"/>
                <a:sym typeface="Trebuchet MS"/>
              </a:rPr>
              <a:t>finasteride</a:t>
            </a:r>
            <a:r>
              <a:rPr lang="en-US" sz="1200" dirty="0" smtClean="0">
                <a:solidFill>
                  <a:schemeClr val="lt1"/>
                </a:solidFill>
                <a:latin typeface="Trebuchet MS"/>
                <a:ea typeface="Trebuchet MS"/>
                <a:cs typeface="Trebuchet MS"/>
                <a:sym typeface="Trebuchet MS"/>
              </a:rPr>
              <a:t>, as 5-alpha-reductase inhibitors can deplete </a:t>
            </a:r>
            <a:r>
              <a:rPr lang="en-US" sz="1200" dirty="0" err="1" smtClean="0">
                <a:solidFill>
                  <a:schemeClr val="lt1"/>
                </a:solidFill>
                <a:latin typeface="Trebuchet MS"/>
                <a:ea typeface="Trebuchet MS"/>
                <a:cs typeface="Trebuchet MS"/>
                <a:sym typeface="Trebuchet MS"/>
              </a:rPr>
              <a:t>allopregnenalone</a:t>
            </a:r>
            <a:r>
              <a:rPr lang="en-US" sz="1200" dirty="0" smtClean="0">
                <a:solidFill>
                  <a:schemeClr val="lt1"/>
                </a:solidFill>
                <a:latin typeface="Trebuchet MS"/>
                <a:ea typeface="Trebuchet MS"/>
                <a:cs typeface="Trebuchet MS"/>
                <a:sym typeface="Trebuchet MS"/>
              </a:rPr>
              <a:t> in the brain, which has been implicated as a cause of depression and the recently documented “post-</a:t>
            </a:r>
            <a:r>
              <a:rPr lang="en-US" sz="1200" dirty="0" err="1" smtClean="0">
                <a:solidFill>
                  <a:schemeClr val="lt1"/>
                </a:solidFill>
                <a:latin typeface="Trebuchet MS"/>
                <a:ea typeface="Trebuchet MS"/>
                <a:cs typeface="Trebuchet MS"/>
                <a:sym typeface="Trebuchet MS"/>
              </a:rPr>
              <a:t>finasteride</a:t>
            </a:r>
            <a:r>
              <a:rPr lang="en-US" sz="1200" dirty="0" smtClean="0">
                <a:solidFill>
                  <a:schemeClr val="lt1"/>
                </a:solidFill>
                <a:latin typeface="Trebuchet MS"/>
                <a:ea typeface="Trebuchet MS"/>
                <a:cs typeface="Trebuchet MS"/>
                <a:sym typeface="Trebuchet MS"/>
              </a:rPr>
              <a:t> syndrome” (to add one more anecdote, I have had success in treating PFS in patients suffering from it utilizing rectal </a:t>
            </a:r>
            <a:r>
              <a:rPr lang="en-US" sz="1200" dirty="0" err="1" smtClean="0">
                <a:solidFill>
                  <a:schemeClr val="lt1"/>
                </a:solidFill>
                <a:latin typeface="Trebuchet MS"/>
                <a:ea typeface="Trebuchet MS"/>
                <a:cs typeface="Trebuchet MS"/>
                <a:sym typeface="Trebuchet MS"/>
              </a:rPr>
              <a:t>bioidentical</a:t>
            </a:r>
            <a:r>
              <a:rPr lang="en-US" sz="1200" dirty="0" smtClean="0">
                <a:solidFill>
                  <a:schemeClr val="lt1"/>
                </a:solidFill>
                <a:latin typeface="Trebuchet MS"/>
                <a:ea typeface="Trebuchet MS"/>
                <a:cs typeface="Trebuchet MS"/>
                <a:sym typeface="Trebuchet MS"/>
              </a:rPr>
              <a:t> progesterone 200mg at bedtime, even in trans men).</a:t>
            </a:r>
          </a:p>
          <a:p>
            <a:pPr marL="171450" marR="0" lvl="0" indent="-171450" algn="l" rtl="0">
              <a:lnSpc>
                <a:spcPct val="100000"/>
              </a:lnSpc>
              <a:spcBef>
                <a:spcPts val="0"/>
              </a:spcBef>
              <a:spcAft>
                <a:spcPts val="0"/>
              </a:spcAft>
              <a:buClr>
                <a:schemeClr val="accent1">
                  <a:lumMod val="60000"/>
                  <a:lumOff val="40000"/>
                </a:schemeClr>
              </a:buClr>
              <a:buSzPct val="100000"/>
              <a:buFont typeface="Wingdings" pitchFamily="2" charset="2"/>
              <a:buChar char="§"/>
            </a:pPr>
            <a:endParaRPr lang="en-US" sz="1200" dirty="0">
              <a:solidFill>
                <a:schemeClr val="lt1"/>
              </a:solidFill>
              <a:latin typeface="Trebuchet MS"/>
              <a:ea typeface="Trebuchet MS"/>
              <a:cs typeface="Trebuchet MS"/>
              <a:sym typeface="Trebuchet MS"/>
            </a:endParaRPr>
          </a:p>
          <a:p>
            <a:pPr marL="171450" marR="0" lvl="0" indent="-171450" algn="l" rtl="0">
              <a:lnSpc>
                <a:spcPct val="100000"/>
              </a:lnSpc>
              <a:spcBef>
                <a:spcPts val="0"/>
              </a:spcBef>
              <a:spcAft>
                <a:spcPts val="0"/>
              </a:spcAft>
              <a:buClr>
                <a:schemeClr val="accent1">
                  <a:lumMod val="60000"/>
                  <a:lumOff val="40000"/>
                </a:schemeClr>
              </a:buClr>
              <a:buSzPct val="100000"/>
              <a:buFont typeface="Wingdings" pitchFamily="2" charset="2"/>
              <a:buChar char="§"/>
            </a:pPr>
            <a:r>
              <a:rPr lang="en-US" sz="1200" dirty="0" smtClean="0">
                <a:solidFill>
                  <a:schemeClr val="lt1"/>
                </a:solidFill>
                <a:latin typeface="Trebuchet MS"/>
                <a:ea typeface="Trebuchet MS"/>
                <a:cs typeface="Trebuchet MS"/>
                <a:sym typeface="Trebuchet MS"/>
              </a:rPr>
              <a:t>DHT is not available in the United </a:t>
            </a:r>
            <a:r>
              <a:rPr lang="en-US" sz="1200" dirty="0">
                <a:solidFill>
                  <a:schemeClr val="lt1"/>
                </a:solidFill>
                <a:latin typeface="Trebuchet MS"/>
                <a:ea typeface="Trebuchet MS"/>
                <a:cs typeface="Trebuchet MS"/>
                <a:sym typeface="Trebuchet MS"/>
              </a:rPr>
              <a:t>S</a:t>
            </a:r>
            <a:r>
              <a:rPr lang="en-US" sz="1200" dirty="0" smtClean="0">
                <a:solidFill>
                  <a:schemeClr val="lt1"/>
                </a:solidFill>
                <a:latin typeface="Trebuchet MS"/>
                <a:ea typeface="Trebuchet MS"/>
                <a:cs typeface="Trebuchet MS"/>
                <a:sym typeface="Trebuchet MS"/>
              </a:rPr>
              <a:t>tates in any formulation since 2009. For patients with a very low DHT and poor voice progression, I lack much beyond vocal surgery to improve their vocal tone to their desired levels. I am currently testing Zinc, DHEA, and </a:t>
            </a:r>
            <a:r>
              <a:rPr lang="en-US" sz="1200" dirty="0" err="1" smtClean="0">
                <a:solidFill>
                  <a:schemeClr val="lt1"/>
                </a:solidFill>
                <a:latin typeface="Trebuchet MS"/>
                <a:ea typeface="Trebuchet MS"/>
                <a:cs typeface="Trebuchet MS"/>
                <a:sym typeface="Trebuchet MS"/>
              </a:rPr>
              <a:t>Creatine</a:t>
            </a:r>
            <a:r>
              <a:rPr lang="en-US" sz="1200" dirty="0" smtClean="0">
                <a:solidFill>
                  <a:schemeClr val="lt1"/>
                </a:solidFill>
                <a:latin typeface="Trebuchet MS"/>
                <a:ea typeface="Trebuchet MS"/>
                <a:cs typeface="Trebuchet MS"/>
                <a:sym typeface="Trebuchet MS"/>
              </a:rPr>
              <a:t> supplements (none of which are risky in the slightest) on patients stuck in this situation to see if I can increase their DHT levels naturally. All have been documented to do so in mammals, though human data is limited. If these fail, </a:t>
            </a:r>
            <a:r>
              <a:rPr lang="en-US" sz="1200" dirty="0" err="1" smtClean="0">
                <a:solidFill>
                  <a:schemeClr val="lt1"/>
                </a:solidFill>
                <a:latin typeface="Trebuchet MS"/>
                <a:ea typeface="Trebuchet MS"/>
                <a:cs typeface="Trebuchet MS"/>
                <a:sym typeface="Trebuchet MS"/>
              </a:rPr>
              <a:t>tribulus</a:t>
            </a:r>
            <a:r>
              <a:rPr lang="en-US" sz="1200" dirty="0" smtClean="0">
                <a:solidFill>
                  <a:schemeClr val="lt1"/>
                </a:solidFill>
                <a:latin typeface="Trebuchet MS"/>
                <a:ea typeface="Trebuchet MS"/>
                <a:cs typeface="Trebuchet MS"/>
                <a:sym typeface="Trebuchet MS"/>
              </a:rPr>
              <a:t>, </a:t>
            </a:r>
            <a:r>
              <a:rPr lang="en-US" sz="1200" dirty="0" err="1" smtClean="0">
                <a:solidFill>
                  <a:schemeClr val="lt1"/>
                </a:solidFill>
                <a:latin typeface="Trebuchet MS"/>
                <a:ea typeface="Trebuchet MS"/>
                <a:cs typeface="Trebuchet MS"/>
                <a:sym typeface="Trebuchet MS"/>
              </a:rPr>
              <a:t>diosgenin</a:t>
            </a:r>
            <a:r>
              <a:rPr lang="en-US" sz="1200" dirty="0" smtClean="0">
                <a:solidFill>
                  <a:schemeClr val="lt1"/>
                </a:solidFill>
                <a:latin typeface="Trebuchet MS"/>
                <a:ea typeface="Trebuchet MS"/>
                <a:cs typeface="Trebuchet MS"/>
                <a:sym typeface="Trebuchet MS"/>
              </a:rPr>
              <a:t> and </a:t>
            </a:r>
            <a:r>
              <a:rPr lang="en-US" sz="1200" dirty="0" err="1" smtClean="0">
                <a:solidFill>
                  <a:schemeClr val="lt1"/>
                </a:solidFill>
                <a:latin typeface="Trebuchet MS"/>
                <a:ea typeface="Trebuchet MS"/>
                <a:cs typeface="Trebuchet MS"/>
                <a:sym typeface="Trebuchet MS"/>
              </a:rPr>
              <a:t>tongkat</a:t>
            </a:r>
            <a:r>
              <a:rPr lang="en-US" sz="1200" dirty="0" smtClean="0">
                <a:solidFill>
                  <a:schemeClr val="lt1"/>
                </a:solidFill>
                <a:latin typeface="Trebuchet MS"/>
                <a:ea typeface="Trebuchet MS"/>
                <a:cs typeface="Trebuchet MS"/>
                <a:sym typeface="Trebuchet MS"/>
              </a:rPr>
              <a:t> </a:t>
            </a:r>
            <a:r>
              <a:rPr lang="en-US" sz="1200" dirty="0" err="1" smtClean="0">
                <a:solidFill>
                  <a:schemeClr val="lt1"/>
                </a:solidFill>
                <a:latin typeface="Trebuchet MS"/>
                <a:ea typeface="Trebuchet MS"/>
                <a:cs typeface="Trebuchet MS"/>
                <a:sym typeface="Trebuchet MS"/>
              </a:rPr>
              <a:t>ali</a:t>
            </a:r>
            <a:r>
              <a:rPr lang="en-US" sz="1200" dirty="0" smtClean="0">
                <a:solidFill>
                  <a:schemeClr val="lt1"/>
                </a:solidFill>
                <a:latin typeface="Trebuchet MS"/>
                <a:ea typeface="Trebuchet MS"/>
                <a:cs typeface="Trebuchet MS"/>
                <a:sym typeface="Trebuchet MS"/>
              </a:rPr>
              <a:t> are all plant derived supplements which are on my “to consider” list though I generally prefer to avoid herbal medicine due to interaction risk and the risk of putting hundreds of chemicals into a person when ultimately I’m looking to see the effect of a single one. </a:t>
            </a:r>
          </a:p>
          <a:p>
            <a:pPr marL="171450" marR="0" lvl="0" indent="-171450" algn="l" rtl="0">
              <a:lnSpc>
                <a:spcPct val="100000"/>
              </a:lnSpc>
              <a:spcBef>
                <a:spcPts val="0"/>
              </a:spcBef>
              <a:spcAft>
                <a:spcPts val="0"/>
              </a:spcAft>
              <a:buClr>
                <a:schemeClr val="accent1">
                  <a:lumMod val="60000"/>
                  <a:lumOff val="40000"/>
                </a:schemeClr>
              </a:buClr>
              <a:buSzPct val="100000"/>
              <a:buFont typeface="Wingdings" pitchFamily="2" charset="2"/>
              <a:buChar char="§"/>
            </a:pPr>
            <a:endParaRPr lang="en-US" sz="1200" i="0" u="none" strike="noStrike" cap="none" dirty="0" smtClean="0">
              <a:solidFill>
                <a:schemeClr val="lt1"/>
              </a:solidFill>
              <a:latin typeface="Trebuchet MS"/>
              <a:ea typeface="Trebuchet MS"/>
              <a:cs typeface="Trebuchet MS"/>
              <a:sym typeface="Trebuchet MS"/>
            </a:endParaRPr>
          </a:p>
          <a:p>
            <a:pPr marL="285750" marR="0" lvl="0" indent="-285750" algn="l" rtl="0">
              <a:lnSpc>
                <a:spcPct val="100000"/>
              </a:lnSpc>
              <a:spcBef>
                <a:spcPts val="0"/>
              </a:spcBef>
              <a:spcAft>
                <a:spcPts val="0"/>
              </a:spcAft>
              <a:buClr>
                <a:schemeClr val="accent1">
                  <a:lumMod val="75000"/>
                </a:schemeClr>
              </a:buClr>
              <a:buSzPts val="1800"/>
              <a:buFont typeface="Wingdings" pitchFamily="2" charset="2"/>
              <a:buChar char="§"/>
            </a:pPr>
            <a:endParaRPr lang="en-US" sz="1800" b="1" dirty="0">
              <a:solidFill>
                <a:schemeClr val="lt1"/>
              </a:solidFill>
              <a:latin typeface="Trebuchet MS"/>
              <a:ea typeface="Trebuchet MS"/>
              <a:cs typeface="Trebuchet MS"/>
              <a:sym typeface="Trebuchet MS"/>
            </a:endParaRPr>
          </a:p>
          <a:p>
            <a:pPr marL="285750" marR="0" lvl="0" indent="-285750" algn="l" rtl="0">
              <a:lnSpc>
                <a:spcPct val="100000"/>
              </a:lnSpc>
              <a:spcBef>
                <a:spcPts val="0"/>
              </a:spcBef>
              <a:spcAft>
                <a:spcPts val="0"/>
              </a:spcAft>
              <a:buClr>
                <a:schemeClr val="accent1">
                  <a:lumMod val="75000"/>
                </a:schemeClr>
              </a:buClr>
              <a:buSzPts val="1800"/>
              <a:buFont typeface="Wingdings" pitchFamily="2" charset="2"/>
              <a:buChar char="§"/>
            </a:pPr>
            <a:endParaRPr sz="1800" b="1" i="0" u="none" strike="noStrike" cap="none" dirty="0">
              <a:solidFill>
                <a:schemeClr val="lt1"/>
              </a:solidFill>
              <a:latin typeface="Trebuchet MS"/>
              <a:ea typeface="Trebuchet MS"/>
              <a:cs typeface="Trebuchet MS"/>
              <a:sym typeface="Trebuchet MS"/>
            </a:endParaRPr>
          </a:p>
        </p:txBody>
      </p:sp>
      <p:sp>
        <p:nvSpPr>
          <p:cNvPr id="386" name="Google Shape;386;p27"/>
          <p:cNvSpPr txBox="1"/>
          <p:nvPr/>
        </p:nvSpPr>
        <p:spPr>
          <a:xfrm>
            <a:off x="50" y="163250"/>
            <a:ext cx="9144000" cy="831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1250"/>
              <a:buFont typeface="Quattrocento Sans"/>
              <a:buNone/>
            </a:pPr>
            <a:r>
              <a:rPr lang="en-US" sz="5000" b="0" i="0" u="none" strike="noStrike" cap="none" dirty="0" smtClean="0">
                <a:solidFill>
                  <a:schemeClr val="lt1"/>
                </a:solidFill>
                <a:latin typeface="Quattrocento Sans"/>
                <a:ea typeface="Quattrocento Sans"/>
                <a:cs typeface="Quattrocento Sans"/>
                <a:sym typeface="Quattrocento Sans"/>
              </a:rPr>
              <a:t>FTM Voice Issues </a:t>
            </a:r>
            <a:endParaRPr sz="1400" b="0" i="0" u="none" strike="noStrike" cap="none" dirty="0">
              <a:solidFill>
                <a:srgbClr val="000000"/>
              </a:solidFill>
              <a:latin typeface="Arial"/>
              <a:ea typeface="Arial"/>
              <a:cs typeface="Arial"/>
              <a:sym typeface="Arial"/>
            </a:endParaRPr>
          </a:p>
        </p:txBody>
      </p:sp>
      <p:pic>
        <p:nvPicPr>
          <p:cNvPr id="7" name="Google Shape;297;p16"/>
          <p:cNvPicPr preferRelativeResize="0"/>
          <p:nvPr/>
        </p:nvPicPr>
        <p:blipFill>
          <a:blip r:embed="rId3">
            <a:alphaModFix/>
          </a:blip>
          <a:stretch>
            <a:fillRect/>
          </a:stretch>
        </p:blipFill>
        <p:spPr>
          <a:xfrm>
            <a:off x="298942" y="269588"/>
            <a:ext cx="553475" cy="670824"/>
          </a:xfrm>
          <a:prstGeom prst="rect">
            <a:avLst/>
          </a:prstGeom>
          <a:noFill/>
          <a:ln>
            <a:noFill/>
          </a:ln>
        </p:spPr>
      </p:pic>
    </p:spTree>
    <p:extLst>
      <p:ext uri="{BB962C8B-B14F-4D97-AF65-F5344CB8AC3E}">
        <p14:creationId xmlns:p14="http://schemas.microsoft.com/office/powerpoint/2010/main" val="10491506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Google Shape;393;p28"/>
          <p:cNvSpPr txBox="1"/>
          <p:nvPr/>
        </p:nvSpPr>
        <p:spPr>
          <a:xfrm>
            <a:off x="-125" y="163250"/>
            <a:ext cx="9144000" cy="798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1250"/>
              <a:buFont typeface="Quattrocento Sans"/>
              <a:buNone/>
            </a:pPr>
            <a:r>
              <a:rPr lang="en-US" sz="5000" b="0" i="0" u="none" strike="noStrike" cap="none">
                <a:solidFill>
                  <a:schemeClr val="lt1"/>
                </a:solidFill>
                <a:latin typeface="Quattrocento Sans"/>
                <a:ea typeface="Quattrocento Sans"/>
                <a:cs typeface="Quattrocento Sans"/>
                <a:sym typeface="Quattrocento Sans"/>
              </a:rPr>
              <a:t>Male to Female</a:t>
            </a:r>
            <a:endParaRPr sz="1400" b="0" i="0" u="none" strike="noStrike" cap="none">
              <a:solidFill>
                <a:srgbClr val="000000"/>
              </a:solidFill>
              <a:latin typeface="Arial"/>
              <a:ea typeface="Arial"/>
              <a:cs typeface="Arial"/>
              <a:sym typeface="Arial"/>
            </a:endParaRPr>
          </a:p>
        </p:txBody>
      </p:sp>
      <p:sp>
        <p:nvSpPr>
          <p:cNvPr id="394" name="Google Shape;394;p28"/>
          <p:cNvSpPr txBox="1"/>
          <p:nvPr/>
        </p:nvSpPr>
        <p:spPr>
          <a:xfrm>
            <a:off x="431800" y="1841500"/>
            <a:ext cx="185736" cy="8318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400"/>
              <a:buFont typeface="Arial"/>
              <a:buNone/>
            </a:pPr>
            <a:endParaRPr sz="2400" b="1"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chemeClr val="lt1"/>
              </a:solidFill>
              <a:latin typeface="Arial"/>
              <a:ea typeface="Arial"/>
              <a:cs typeface="Arial"/>
              <a:sym typeface="Arial"/>
            </a:endParaRPr>
          </a:p>
        </p:txBody>
      </p:sp>
      <p:sp>
        <p:nvSpPr>
          <p:cNvPr id="395" name="Google Shape;395;p28"/>
          <p:cNvSpPr txBox="1"/>
          <p:nvPr/>
        </p:nvSpPr>
        <p:spPr>
          <a:xfrm>
            <a:off x="457200" y="1271575"/>
            <a:ext cx="8229600" cy="53094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rgbClr val="2CBDD9"/>
              </a:buClr>
              <a:buSzPts val="2300"/>
              <a:buFont typeface="Trebuchet MS"/>
              <a:buChar char="&gt;"/>
            </a:pPr>
            <a:r>
              <a:rPr lang="en-US" sz="1800" b="0" i="0" u="none" strike="noStrike" cap="none" dirty="0">
                <a:solidFill>
                  <a:schemeClr val="lt1"/>
                </a:solidFill>
                <a:latin typeface="Trebuchet MS"/>
                <a:ea typeface="Trebuchet MS"/>
                <a:cs typeface="Trebuchet MS"/>
                <a:sym typeface="Trebuchet MS"/>
              </a:rPr>
              <a:t>Child MTF – Lupron is again used to delay or arrest puberty until hormones can be started at the appropriate time. (</a:t>
            </a:r>
            <a:r>
              <a:rPr lang="en-US" sz="1800" b="0" i="0" u="none" strike="noStrike" cap="none" dirty="0" err="1">
                <a:solidFill>
                  <a:schemeClr val="lt1"/>
                </a:solidFill>
                <a:latin typeface="Trebuchet MS"/>
                <a:ea typeface="Trebuchet MS"/>
                <a:cs typeface="Trebuchet MS"/>
                <a:sym typeface="Trebuchet MS"/>
              </a:rPr>
              <a:t>Histrelin</a:t>
            </a:r>
            <a:r>
              <a:rPr lang="en-US" sz="1800" b="0" i="0" u="none" strike="noStrike" cap="none" dirty="0">
                <a:solidFill>
                  <a:schemeClr val="lt1"/>
                </a:solidFill>
                <a:latin typeface="Trebuchet MS"/>
                <a:ea typeface="Trebuchet MS"/>
                <a:cs typeface="Trebuchet MS"/>
                <a:sym typeface="Trebuchet MS"/>
              </a:rPr>
              <a:t> implants again can be used but are expensive if uninsured or if insurance will not cover). Lupron is almost always covered. </a:t>
            </a:r>
            <a:r>
              <a:rPr lang="en-US" sz="1800" b="0" i="0" u="none" strike="noStrike" cap="none" dirty="0" smtClean="0">
                <a:solidFill>
                  <a:schemeClr val="lt1"/>
                </a:solidFill>
                <a:latin typeface="Trebuchet MS"/>
                <a:ea typeface="Trebuchet MS"/>
                <a:cs typeface="Trebuchet MS"/>
                <a:sym typeface="Trebuchet MS"/>
              </a:rPr>
              <a:t>Again, be cognizant of the height effects of long term puberty delay. </a:t>
            </a:r>
            <a:endParaRPr sz="1800" b="0" i="0" u="none" strike="noStrike" cap="none" dirty="0">
              <a:solidFill>
                <a:schemeClr val="lt1"/>
              </a:solidFill>
              <a:latin typeface="Trebuchet MS"/>
              <a:ea typeface="Trebuchet MS"/>
              <a:cs typeface="Trebuchet MS"/>
              <a:sym typeface="Trebuchet MS"/>
            </a:endParaRPr>
          </a:p>
          <a:p>
            <a:pPr marL="457200" marR="0" lvl="0" indent="0" algn="l" rtl="0">
              <a:lnSpc>
                <a:spcPct val="100000"/>
              </a:lnSpc>
              <a:spcBef>
                <a:spcPts val="0"/>
              </a:spcBef>
              <a:spcAft>
                <a:spcPts val="0"/>
              </a:spcAft>
              <a:buNone/>
            </a:pPr>
            <a:endParaRPr sz="1800" dirty="0">
              <a:solidFill>
                <a:schemeClr val="lt1"/>
              </a:solidFill>
              <a:latin typeface="Trebuchet MS"/>
              <a:ea typeface="Trebuchet MS"/>
              <a:cs typeface="Trebuchet MS"/>
              <a:sym typeface="Trebuchet MS"/>
            </a:endParaRPr>
          </a:p>
          <a:p>
            <a:pPr marL="342900" marR="0" lvl="0" indent="-342900" algn="l" rtl="0">
              <a:lnSpc>
                <a:spcPct val="100000"/>
              </a:lnSpc>
              <a:spcBef>
                <a:spcPts val="600"/>
              </a:spcBef>
              <a:spcAft>
                <a:spcPts val="0"/>
              </a:spcAft>
              <a:buClr>
                <a:srgbClr val="2CBDD9"/>
              </a:buClr>
              <a:buSzPts val="2300"/>
              <a:buFont typeface="Trebuchet MS"/>
              <a:buChar char="&gt;"/>
            </a:pPr>
            <a:r>
              <a:rPr lang="en-US" sz="1800" b="0" i="0" u="none" strike="noStrike" cap="none" dirty="0">
                <a:solidFill>
                  <a:schemeClr val="lt1"/>
                </a:solidFill>
                <a:latin typeface="Trebuchet MS"/>
                <a:ea typeface="Trebuchet MS"/>
                <a:cs typeface="Trebuchet MS"/>
                <a:sym typeface="Trebuchet MS"/>
              </a:rPr>
              <a:t>MTF- A multitude of hormones and blockers can be used depending on the patient. There is significant debate about the “optimal” treatment. I’m not a huge proponent of blockers and attempt to get my patients regulated without using them or using a minimal amount. </a:t>
            </a:r>
            <a:r>
              <a:rPr lang="en-US" sz="1800" dirty="0">
                <a:solidFill>
                  <a:schemeClr val="lt1"/>
                </a:solidFill>
                <a:latin typeface="Trebuchet MS"/>
                <a:ea typeface="Trebuchet MS"/>
                <a:cs typeface="Trebuchet MS"/>
                <a:sym typeface="Trebuchet MS"/>
              </a:rPr>
              <a:t>In the USA, I can almost never get GNRH agonists approved </a:t>
            </a:r>
            <a:r>
              <a:rPr lang="en-US" sz="1800" dirty="0" smtClean="0">
                <a:solidFill>
                  <a:schemeClr val="lt1"/>
                </a:solidFill>
                <a:latin typeface="Trebuchet MS"/>
                <a:ea typeface="Trebuchet MS"/>
                <a:cs typeface="Trebuchet MS"/>
                <a:sym typeface="Trebuchet MS"/>
              </a:rPr>
              <a:t>for MTF adults</a:t>
            </a:r>
            <a:r>
              <a:rPr lang="en-US" sz="1800" dirty="0">
                <a:solidFill>
                  <a:schemeClr val="lt1"/>
                </a:solidFill>
                <a:latin typeface="Trebuchet MS"/>
                <a:ea typeface="Trebuchet MS"/>
                <a:cs typeface="Trebuchet MS"/>
                <a:sym typeface="Trebuchet MS"/>
              </a:rPr>
              <a:t>, and so I have to rely on other agents. </a:t>
            </a:r>
            <a:r>
              <a:rPr lang="en-US" sz="1800" dirty="0" smtClean="0">
                <a:solidFill>
                  <a:schemeClr val="lt1"/>
                </a:solidFill>
                <a:latin typeface="Trebuchet MS"/>
                <a:ea typeface="Trebuchet MS"/>
                <a:cs typeface="Trebuchet MS"/>
                <a:sym typeface="Trebuchet MS"/>
              </a:rPr>
              <a:t>However, they provide an excellent option for patients if approved by insurance, and sometimes can be continued past age 18 if a patient has them approved as a child and then is “grandfathered in” with the insurance as they progress into adulthood. However, on my particular mode of therapy, they are unnecessary past tanner stage 3 development. </a:t>
            </a:r>
            <a:endParaRPr sz="1100" b="0" i="0" u="none" strike="noStrike" cap="none" dirty="0">
              <a:solidFill>
                <a:srgbClr val="000000"/>
              </a:solidFill>
              <a:latin typeface="Arial"/>
              <a:ea typeface="Arial"/>
              <a:cs typeface="Arial"/>
              <a:sym typeface="Arial"/>
            </a:endParaRPr>
          </a:p>
          <a:p>
            <a:pPr marL="342900" marR="0" lvl="0" indent="-342900" algn="l" rtl="0">
              <a:lnSpc>
                <a:spcPct val="100000"/>
              </a:lnSpc>
              <a:spcBef>
                <a:spcPts val="600"/>
              </a:spcBef>
              <a:spcAft>
                <a:spcPts val="0"/>
              </a:spcAft>
              <a:buClr>
                <a:srgbClr val="2CBDD9"/>
              </a:buClr>
              <a:buSzPts val="2300"/>
              <a:buFont typeface="Trebuchet MS"/>
              <a:buNone/>
            </a:pPr>
            <a:endParaRPr sz="2300" b="0" i="0" u="none" strike="noStrike" cap="none" dirty="0">
              <a:solidFill>
                <a:schemeClr val="lt1"/>
              </a:solidFill>
              <a:latin typeface="Trebuchet MS"/>
              <a:ea typeface="Trebuchet MS"/>
              <a:cs typeface="Trebuchet MS"/>
              <a:sym typeface="Trebuchet MS"/>
            </a:endParaRPr>
          </a:p>
          <a:p>
            <a:pPr marL="0" marR="0" lvl="0" indent="0" algn="l" rtl="0">
              <a:lnSpc>
                <a:spcPct val="100000"/>
              </a:lnSpc>
              <a:spcBef>
                <a:spcPts val="600"/>
              </a:spcBef>
              <a:spcAft>
                <a:spcPts val="0"/>
              </a:spcAft>
              <a:buClr>
                <a:schemeClr val="lt1"/>
              </a:buClr>
              <a:buSzPts val="2400"/>
              <a:buFont typeface="Arial"/>
              <a:buNone/>
            </a:pPr>
            <a:endParaRPr sz="2400" b="0" i="0" u="none" strike="noStrike" cap="none" dirty="0">
              <a:solidFill>
                <a:schemeClr val="lt1"/>
              </a:solidFill>
              <a:latin typeface="Trebuchet MS"/>
              <a:ea typeface="Trebuchet MS"/>
              <a:cs typeface="Trebuchet MS"/>
              <a:sym typeface="Trebuchet MS"/>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dirty="0">
              <a:solidFill>
                <a:schemeClr val="lt1"/>
              </a:solidFill>
              <a:latin typeface="Trebuchet MS"/>
              <a:ea typeface="Trebuchet MS"/>
              <a:cs typeface="Trebuchet MS"/>
              <a:sym typeface="Trebuchet MS"/>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p29"/>
          <p:cNvSpPr txBox="1"/>
          <p:nvPr/>
        </p:nvSpPr>
        <p:spPr>
          <a:xfrm>
            <a:off x="100" y="163250"/>
            <a:ext cx="9144000" cy="755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1250"/>
              <a:buFont typeface="Quattrocento Sans"/>
              <a:buNone/>
            </a:pPr>
            <a:r>
              <a:rPr lang="en-US" sz="5000" b="0" i="0" u="none" strike="noStrike" cap="none">
                <a:solidFill>
                  <a:schemeClr val="lt1"/>
                </a:solidFill>
                <a:latin typeface="Quattrocento Sans"/>
                <a:ea typeface="Quattrocento Sans"/>
                <a:cs typeface="Quattrocento Sans"/>
                <a:sym typeface="Quattrocento Sans"/>
              </a:rPr>
              <a:t>Male to Female</a:t>
            </a:r>
            <a:endParaRPr sz="1400" b="0" i="0" u="none" strike="noStrike" cap="none">
              <a:solidFill>
                <a:srgbClr val="000000"/>
              </a:solidFill>
              <a:latin typeface="Arial"/>
              <a:ea typeface="Arial"/>
              <a:cs typeface="Arial"/>
              <a:sym typeface="Arial"/>
            </a:endParaRPr>
          </a:p>
        </p:txBody>
      </p:sp>
      <p:sp>
        <p:nvSpPr>
          <p:cNvPr id="401" name="Google Shape;401;p29"/>
          <p:cNvSpPr txBox="1"/>
          <p:nvPr/>
        </p:nvSpPr>
        <p:spPr>
          <a:xfrm>
            <a:off x="431800" y="1841500"/>
            <a:ext cx="185736" cy="8318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400"/>
              <a:buFont typeface="Arial"/>
              <a:buNone/>
            </a:pPr>
            <a:endParaRPr sz="2400" b="1"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chemeClr val="lt1"/>
              </a:solidFill>
              <a:latin typeface="Arial"/>
              <a:ea typeface="Arial"/>
              <a:cs typeface="Arial"/>
              <a:sym typeface="Arial"/>
            </a:endParaRPr>
          </a:p>
        </p:txBody>
      </p:sp>
      <p:sp>
        <p:nvSpPr>
          <p:cNvPr id="402" name="Google Shape;402;p29"/>
          <p:cNvSpPr txBox="1"/>
          <p:nvPr/>
        </p:nvSpPr>
        <p:spPr>
          <a:xfrm>
            <a:off x="457200" y="1271575"/>
            <a:ext cx="8229600" cy="787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500"/>
              <a:buFont typeface="Trebuchet MS"/>
              <a:buNone/>
            </a:pPr>
            <a:r>
              <a:rPr lang="en-US" sz="2000" b="0" i="0" u="none" strike="noStrike" cap="none">
                <a:solidFill>
                  <a:srgbClr val="2CBDD9"/>
                </a:solidFill>
                <a:latin typeface="Trebuchet MS"/>
                <a:ea typeface="Trebuchet MS"/>
                <a:cs typeface="Trebuchet MS"/>
                <a:sym typeface="Trebuchet MS"/>
              </a:rPr>
              <a:t>Feminization therapy takes a minimum of 5 years to reach full potential. </a:t>
            </a:r>
            <a:endParaRPr sz="2000" b="0" i="0" u="none" strike="noStrike" cap="none">
              <a:solidFill>
                <a:srgbClr val="2CBDD9"/>
              </a:solidFill>
              <a:latin typeface="Trebuchet MS"/>
              <a:ea typeface="Trebuchet MS"/>
              <a:cs typeface="Trebuchet MS"/>
              <a:sym typeface="Trebuchet MS"/>
            </a:endParaRPr>
          </a:p>
          <a:p>
            <a:pPr marL="0" marR="0" lvl="0" indent="0" algn="l" rtl="0">
              <a:lnSpc>
                <a:spcPct val="100000"/>
              </a:lnSpc>
              <a:spcBef>
                <a:spcPts val="0"/>
              </a:spcBef>
              <a:spcAft>
                <a:spcPts val="0"/>
              </a:spcAft>
              <a:buClr>
                <a:schemeClr val="lt1"/>
              </a:buClr>
              <a:buSzPts val="1400"/>
              <a:buFont typeface="Arial"/>
              <a:buNone/>
            </a:pPr>
            <a:endParaRPr sz="1400" b="0" i="0" u="none" strike="noStrike" cap="none">
              <a:solidFill>
                <a:srgbClr val="2CBDD9"/>
              </a:solidFill>
              <a:latin typeface="Trebuchet MS"/>
              <a:ea typeface="Trebuchet MS"/>
              <a:cs typeface="Trebuchet MS"/>
              <a:sym typeface="Trebuchet MS"/>
            </a:endParaRPr>
          </a:p>
          <a:p>
            <a:pPr marL="0" marR="0" lvl="0" indent="0" algn="l" rtl="0">
              <a:lnSpc>
                <a:spcPct val="100000"/>
              </a:lnSpc>
              <a:spcBef>
                <a:spcPts val="0"/>
              </a:spcBef>
              <a:spcAft>
                <a:spcPts val="0"/>
              </a:spcAft>
              <a:buClr>
                <a:schemeClr val="lt1"/>
              </a:buClr>
              <a:buSzPts val="1400"/>
              <a:buFont typeface="Arial"/>
              <a:buNone/>
            </a:pPr>
            <a:endParaRPr sz="1400" b="0" i="0" u="none" strike="noStrike" cap="none">
              <a:solidFill>
                <a:srgbClr val="2CBDD9"/>
              </a:solidFill>
              <a:latin typeface="Trebuchet MS"/>
              <a:ea typeface="Trebuchet MS"/>
              <a:cs typeface="Trebuchet MS"/>
              <a:sym typeface="Trebuchet MS"/>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2CBDD9"/>
              </a:solidFill>
              <a:latin typeface="Trebuchet MS"/>
              <a:ea typeface="Trebuchet MS"/>
              <a:cs typeface="Trebuchet MS"/>
              <a:sym typeface="Trebuchet MS"/>
            </a:endParaRPr>
          </a:p>
        </p:txBody>
      </p:sp>
      <p:sp>
        <p:nvSpPr>
          <p:cNvPr id="403" name="Google Shape;403;p29"/>
          <p:cNvSpPr/>
          <p:nvPr/>
        </p:nvSpPr>
        <p:spPr>
          <a:xfrm>
            <a:off x="4551325" y="2114775"/>
            <a:ext cx="4135200" cy="4001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500"/>
              <a:buFont typeface="PT Sans"/>
              <a:buNone/>
            </a:pPr>
            <a:r>
              <a:rPr lang="en-US" sz="2000" b="1" i="0" u="none" strike="noStrike" cap="none">
                <a:solidFill>
                  <a:srgbClr val="ACF2C4"/>
                </a:solidFill>
                <a:latin typeface="PT Sans"/>
                <a:ea typeface="PT Sans"/>
                <a:cs typeface="PT Sans"/>
                <a:sym typeface="PT Sans"/>
              </a:rPr>
              <a:t>Temporary:</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400"/>
              <a:buFont typeface="Arial"/>
              <a:buNone/>
            </a:pPr>
            <a:endParaRPr sz="1400" b="0" i="0" u="none" strike="noStrike" cap="none">
              <a:solidFill>
                <a:schemeClr val="lt1"/>
              </a:solidFill>
              <a:latin typeface="Trebuchet MS"/>
              <a:ea typeface="Trebuchet MS"/>
              <a:cs typeface="Trebuchet MS"/>
              <a:sym typeface="Trebuchet MS"/>
            </a:endParaRPr>
          </a:p>
          <a:p>
            <a:pPr marL="342900" marR="0" lvl="0" indent="-342900" algn="l" rtl="0">
              <a:lnSpc>
                <a:spcPct val="100000"/>
              </a:lnSpc>
              <a:spcBef>
                <a:spcPts val="0"/>
              </a:spcBef>
              <a:spcAft>
                <a:spcPts val="0"/>
              </a:spcAft>
              <a:buClr>
                <a:srgbClr val="2CBDD9"/>
              </a:buClr>
              <a:buSzPts val="1500"/>
              <a:buFont typeface="Trebuchet MS"/>
              <a:buChar char="&gt;"/>
            </a:pPr>
            <a:r>
              <a:rPr lang="en-US" sz="1500" b="0" i="0" u="none" strike="noStrike" cap="none">
                <a:solidFill>
                  <a:schemeClr val="lt1"/>
                </a:solidFill>
                <a:latin typeface="Trebuchet MS"/>
                <a:ea typeface="Trebuchet MS"/>
                <a:cs typeface="Trebuchet MS"/>
                <a:sym typeface="Trebuchet MS"/>
              </a:rPr>
              <a:t>Decreased Libido </a:t>
            </a:r>
            <a:r>
              <a:rPr lang="en-US" sz="1500">
                <a:solidFill>
                  <a:schemeClr val="lt1"/>
                </a:solidFill>
                <a:latin typeface="Trebuchet MS"/>
                <a:ea typeface="Trebuchet MS"/>
                <a:cs typeface="Trebuchet MS"/>
                <a:sym typeface="Trebuchet MS"/>
              </a:rPr>
              <a:t>(Usually, but later usually restored with the addition of Progesterone)</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600"/>
              </a:spcBef>
              <a:spcAft>
                <a:spcPts val="0"/>
              </a:spcAft>
              <a:buClr>
                <a:srgbClr val="2CBDD9"/>
              </a:buClr>
              <a:buSzPts val="1500"/>
              <a:buFont typeface="Trebuchet MS"/>
              <a:buChar char="&gt;"/>
            </a:pPr>
            <a:r>
              <a:rPr lang="en-US" sz="1500" b="0" i="0" u="none" strike="noStrike" cap="none">
                <a:solidFill>
                  <a:schemeClr val="lt1"/>
                </a:solidFill>
                <a:latin typeface="Trebuchet MS"/>
                <a:ea typeface="Trebuchet MS"/>
                <a:cs typeface="Trebuchet MS"/>
                <a:sym typeface="Trebuchet MS"/>
              </a:rPr>
              <a:t>Muscular Atrophy</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600"/>
              </a:spcBef>
              <a:spcAft>
                <a:spcPts val="0"/>
              </a:spcAft>
              <a:buClr>
                <a:srgbClr val="2CBDD9"/>
              </a:buClr>
              <a:buSzPts val="1500"/>
              <a:buFont typeface="Trebuchet MS"/>
              <a:buChar char="&gt;"/>
            </a:pPr>
            <a:r>
              <a:rPr lang="en-US" sz="1500" b="0" i="0" u="none" strike="noStrike" cap="none">
                <a:solidFill>
                  <a:schemeClr val="lt1"/>
                </a:solidFill>
                <a:latin typeface="Trebuchet MS"/>
                <a:ea typeface="Trebuchet MS"/>
                <a:cs typeface="Trebuchet MS"/>
                <a:sym typeface="Trebuchet MS"/>
              </a:rPr>
              <a:t>Decreased erectile function (usually)</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600"/>
              </a:spcBef>
              <a:spcAft>
                <a:spcPts val="0"/>
              </a:spcAft>
              <a:buClr>
                <a:srgbClr val="2CBDD9"/>
              </a:buClr>
              <a:buSzPts val="1500"/>
              <a:buFont typeface="Trebuchet MS"/>
              <a:buChar char="&gt;"/>
            </a:pPr>
            <a:r>
              <a:rPr lang="en-US" sz="1500" b="0" i="0" u="none" strike="noStrike" cap="none">
                <a:solidFill>
                  <a:schemeClr val="lt1"/>
                </a:solidFill>
                <a:latin typeface="Trebuchet MS"/>
                <a:ea typeface="Trebuchet MS"/>
                <a:cs typeface="Trebuchet MS"/>
                <a:sym typeface="Trebuchet MS"/>
              </a:rPr>
              <a:t>Decreased Body Hair, regeneration of lost hair on head (sometimes)</a:t>
            </a:r>
            <a:endParaRPr sz="1500" b="0" i="0" u="none" strike="noStrike" cap="none">
              <a:solidFill>
                <a:schemeClr val="lt1"/>
              </a:solidFill>
              <a:latin typeface="Trebuchet MS"/>
              <a:ea typeface="Trebuchet MS"/>
              <a:cs typeface="Trebuchet MS"/>
              <a:sym typeface="Trebuchet MS"/>
            </a:endParaRPr>
          </a:p>
          <a:p>
            <a:pPr marL="342900" marR="0" lvl="0" indent="-342900" algn="l" rtl="0">
              <a:lnSpc>
                <a:spcPct val="100000"/>
              </a:lnSpc>
              <a:spcBef>
                <a:spcPts val="600"/>
              </a:spcBef>
              <a:spcAft>
                <a:spcPts val="0"/>
              </a:spcAft>
              <a:buClr>
                <a:srgbClr val="2CBDD9"/>
              </a:buClr>
              <a:buSzPts val="1500"/>
              <a:buFont typeface="Trebuchet MS"/>
              <a:buChar char="&gt;"/>
            </a:pPr>
            <a:r>
              <a:rPr lang="en-US" sz="1500" b="0" i="0" u="none" strike="noStrike" cap="none">
                <a:solidFill>
                  <a:schemeClr val="lt1"/>
                </a:solidFill>
                <a:latin typeface="Trebuchet MS"/>
                <a:ea typeface="Trebuchet MS"/>
                <a:cs typeface="Trebuchet MS"/>
                <a:sym typeface="Trebuchet MS"/>
              </a:rPr>
              <a:t>Less prominent veins, smoother skin</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600"/>
              </a:spcBef>
              <a:spcAft>
                <a:spcPts val="0"/>
              </a:spcAft>
              <a:buClr>
                <a:srgbClr val="2CBDD9"/>
              </a:buClr>
              <a:buSzPts val="1500"/>
              <a:buFont typeface="Trebuchet MS"/>
              <a:buChar char="&gt;"/>
            </a:pPr>
            <a:r>
              <a:rPr lang="en-US" sz="1500" b="0" i="0" u="none" strike="noStrike" cap="none">
                <a:solidFill>
                  <a:schemeClr val="lt1"/>
                </a:solidFill>
                <a:latin typeface="Trebuchet MS"/>
                <a:ea typeface="Trebuchet MS"/>
                <a:cs typeface="Trebuchet MS"/>
                <a:sym typeface="Trebuchet MS"/>
              </a:rPr>
              <a:t>Reduction in acne (if present before)</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600"/>
              </a:spcBef>
              <a:spcAft>
                <a:spcPts val="0"/>
              </a:spcAft>
              <a:buClr>
                <a:srgbClr val="2CBDD9"/>
              </a:buClr>
              <a:buSzPts val="1500"/>
              <a:buFont typeface="Trebuchet MS"/>
              <a:buChar char="&gt;"/>
            </a:pPr>
            <a:r>
              <a:rPr lang="en-US" sz="1500" b="0" i="0" u="none" strike="noStrike" cap="none">
                <a:solidFill>
                  <a:schemeClr val="lt1"/>
                </a:solidFill>
                <a:latin typeface="Trebuchet MS"/>
                <a:ea typeface="Trebuchet MS"/>
                <a:cs typeface="Trebuchet MS"/>
                <a:sym typeface="Trebuchet MS"/>
              </a:rPr>
              <a:t>Alterations in blood lipids (cholesterol and triglycerides)</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600"/>
              </a:spcBef>
              <a:spcAft>
                <a:spcPts val="0"/>
              </a:spcAft>
              <a:buClr>
                <a:srgbClr val="2CBDD9"/>
              </a:buClr>
              <a:buSzPts val="1500"/>
              <a:buFont typeface="Trebuchet MS"/>
              <a:buChar char="&gt;"/>
            </a:pPr>
            <a:r>
              <a:rPr lang="en-US" sz="1500" b="0" i="0" u="none" strike="noStrike" cap="none">
                <a:solidFill>
                  <a:schemeClr val="lt1"/>
                </a:solidFill>
                <a:latin typeface="Trebuchet MS"/>
                <a:ea typeface="Trebuchet MS"/>
                <a:cs typeface="Trebuchet MS"/>
                <a:sym typeface="Trebuchet MS"/>
              </a:rPr>
              <a:t>Decreased red blood cell count</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600"/>
              </a:spcBef>
              <a:spcAft>
                <a:spcPts val="0"/>
              </a:spcAft>
              <a:buClr>
                <a:srgbClr val="2CBDD9"/>
              </a:buClr>
              <a:buSzPts val="1500"/>
              <a:buFont typeface="Trebuchet MS"/>
              <a:buChar char="&gt;"/>
            </a:pPr>
            <a:r>
              <a:rPr lang="en-US" sz="1500" b="0" i="0" u="none" strike="noStrike" cap="none">
                <a:solidFill>
                  <a:schemeClr val="lt1"/>
                </a:solidFill>
                <a:latin typeface="Trebuchet MS"/>
                <a:ea typeface="Trebuchet MS"/>
                <a:cs typeface="Trebuchet MS"/>
                <a:sym typeface="Trebuchet MS"/>
              </a:rPr>
              <a:t>Loss of bone mineral density (mild)</a:t>
            </a:r>
            <a:endParaRPr sz="1500" b="0" i="0" u="none" strike="noStrike" cap="none">
              <a:solidFill>
                <a:schemeClr val="lt1"/>
              </a:solidFill>
              <a:latin typeface="Trebuchet MS"/>
              <a:ea typeface="Trebuchet MS"/>
              <a:cs typeface="Trebuchet MS"/>
              <a:sym typeface="Trebuchet MS"/>
            </a:endParaRPr>
          </a:p>
        </p:txBody>
      </p:sp>
      <p:sp>
        <p:nvSpPr>
          <p:cNvPr id="404" name="Google Shape;404;p29"/>
          <p:cNvSpPr/>
          <p:nvPr/>
        </p:nvSpPr>
        <p:spPr>
          <a:xfrm>
            <a:off x="457200" y="2114775"/>
            <a:ext cx="3942900" cy="4108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500"/>
              <a:buFont typeface="PT Sans"/>
              <a:buNone/>
            </a:pPr>
            <a:r>
              <a:rPr lang="en-US" sz="2000" b="1" i="0" u="none" strike="noStrike" cap="none" dirty="0">
                <a:solidFill>
                  <a:srgbClr val="F4CD9E"/>
                </a:solidFill>
                <a:latin typeface="PT Sans"/>
                <a:ea typeface="PT Sans"/>
                <a:cs typeface="PT Sans"/>
                <a:sym typeface="PT Sans"/>
              </a:rPr>
              <a:t>Permanent:</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600"/>
              <a:buFont typeface="Arial"/>
              <a:buNone/>
            </a:pPr>
            <a:endParaRPr sz="1600" b="0" i="0" u="none" strike="noStrike" cap="none" dirty="0">
              <a:solidFill>
                <a:schemeClr val="lt1"/>
              </a:solidFill>
              <a:latin typeface="Trebuchet MS"/>
              <a:ea typeface="Trebuchet MS"/>
              <a:cs typeface="Trebuchet MS"/>
              <a:sym typeface="Trebuchet MS"/>
            </a:endParaRPr>
          </a:p>
          <a:p>
            <a:pPr marL="342900" marR="0" lvl="0" indent="-342900" algn="l" rtl="0">
              <a:lnSpc>
                <a:spcPct val="100000"/>
              </a:lnSpc>
              <a:spcBef>
                <a:spcPts val="0"/>
              </a:spcBef>
              <a:spcAft>
                <a:spcPts val="0"/>
              </a:spcAft>
              <a:buClr>
                <a:srgbClr val="2CBDD9"/>
              </a:buClr>
              <a:buSzPts val="1500"/>
              <a:buFont typeface="Trebuchet MS"/>
              <a:buChar char="&gt;"/>
            </a:pPr>
            <a:r>
              <a:rPr lang="en-US" sz="1500" b="0" i="0" u="none" strike="noStrike" cap="none" dirty="0">
                <a:solidFill>
                  <a:schemeClr val="lt1"/>
                </a:solidFill>
                <a:latin typeface="Trebuchet MS"/>
                <a:ea typeface="Trebuchet MS"/>
                <a:cs typeface="Trebuchet MS"/>
                <a:sym typeface="Trebuchet MS"/>
              </a:rPr>
              <a:t>Breast </a:t>
            </a:r>
            <a:r>
              <a:rPr lang="en-US" sz="1500" b="0" i="0" u="none" strike="noStrike" cap="none" dirty="0" smtClean="0">
                <a:solidFill>
                  <a:schemeClr val="lt1"/>
                </a:solidFill>
                <a:latin typeface="Trebuchet MS"/>
                <a:ea typeface="Trebuchet MS"/>
                <a:cs typeface="Trebuchet MS"/>
                <a:sym typeface="Trebuchet MS"/>
              </a:rPr>
              <a:t>Development (semi, will atrophy if HRT is stopped but not fully)</a:t>
            </a:r>
            <a:endParaRPr sz="1400" b="0" i="0" u="none" strike="noStrike" cap="none" dirty="0">
              <a:solidFill>
                <a:srgbClr val="000000"/>
              </a:solidFill>
              <a:latin typeface="Arial"/>
              <a:ea typeface="Arial"/>
              <a:cs typeface="Arial"/>
              <a:sym typeface="Arial"/>
            </a:endParaRPr>
          </a:p>
          <a:p>
            <a:pPr marL="342900" marR="0" lvl="0" indent="-342900" algn="l" rtl="0">
              <a:lnSpc>
                <a:spcPct val="100000"/>
              </a:lnSpc>
              <a:spcBef>
                <a:spcPts val="600"/>
              </a:spcBef>
              <a:spcAft>
                <a:spcPts val="0"/>
              </a:spcAft>
              <a:buClr>
                <a:srgbClr val="2CBDD9"/>
              </a:buClr>
              <a:buSzPts val="1500"/>
              <a:buFont typeface="Trebuchet MS"/>
              <a:buChar char="&gt;"/>
            </a:pPr>
            <a:r>
              <a:rPr lang="en-US" sz="1500" b="0" i="0" u="none" strike="noStrike" cap="none" dirty="0">
                <a:solidFill>
                  <a:schemeClr val="lt1"/>
                </a:solidFill>
                <a:latin typeface="Trebuchet MS"/>
                <a:ea typeface="Trebuchet MS"/>
                <a:cs typeface="Trebuchet MS"/>
                <a:sym typeface="Trebuchet MS"/>
              </a:rPr>
              <a:t>Adipose distribution in a feminine pattern (semi permanent)</a:t>
            </a:r>
            <a:endParaRPr sz="1400" b="0" i="0" u="none" strike="noStrike" cap="none" dirty="0">
              <a:solidFill>
                <a:srgbClr val="000000"/>
              </a:solidFill>
              <a:latin typeface="Arial"/>
              <a:ea typeface="Arial"/>
              <a:cs typeface="Arial"/>
              <a:sym typeface="Arial"/>
            </a:endParaRPr>
          </a:p>
          <a:p>
            <a:pPr marL="342900" marR="0" lvl="0" indent="-342900" algn="l" rtl="0">
              <a:lnSpc>
                <a:spcPct val="100000"/>
              </a:lnSpc>
              <a:spcBef>
                <a:spcPts val="600"/>
              </a:spcBef>
              <a:spcAft>
                <a:spcPts val="0"/>
              </a:spcAft>
              <a:buClr>
                <a:srgbClr val="2CBDD9"/>
              </a:buClr>
              <a:buSzPts val="1500"/>
              <a:buFont typeface="Trebuchet MS"/>
              <a:buChar char="&gt;"/>
            </a:pPr>
            <a:r>
              <a:rPr lang="en-US" sz="1500" b="0" i="0" u="none" strike="noStrike" cap="none" dirty="0">
                <a:solidFill>
                  <a:schemeClr val="lt1"/>
                </a:solidFill>
                <a:latin typeface="Trebuchet MS"/>
                <a:ea typeface="Trebuchet MS"/>
                <a:cs typeface="Trebuchet MS"/>
                <a:sym typeface="Trebuchet MS"/>
              </a:rPr>
              <a:t>Testicular Atrophy </a:t>
            </a:r>
            <a:endParaRPr sz="1400" b="0" i="0" u="none" strike="noStrike" cap="none" dirty="0">
              <a:solidFill>
                <a:srgbClr val="000000"/>
              </a:solidFill>
              <a:latin typeface="Arial"/>
              <a:ea typeface="Arial"/>
              <a:cs typeface="Arial"/>
              <a:sym typeface="Arial"/>
            </a:endParaRPr>
          </a:p>
          <a:p>
            <a:pPr marL="342900" marR="0" lvl="0" indent="-342900" algn="l" rtl="0">
              <a:lnSpc>
                <a:spcPct val="100000"/>
              </a:lnSpc>
              <a:spcBef>
                <a:spcPts val="600"/>
              </a:spcBef>
              <a:spcAft>
                <a:spcPts val="0"/>
              </a:spcAft>
              <a:buClr>
                <a:srgbClr val="2CBDD9"/>
              </a:buClr>
              <a:buSzPts val="1500"/>
              <a:buFont typeface="Trebuchet MS"/>
              <a:buChar char="&gt;"/>
            </a:pPr>
            <a:r>
              <a:rPr lang="en-US" sz="1500" b="0" i="0" u="none" strike="noStrike" cap="none" dirty="0">
                <a:solidFill>
                  <a:schemeClr val="lt1"/>
                </a:solidFill>
                <a:latin typeface="Trebuchet MS"/>
                <a:ea typeface="Trebuchet MS"/>
                <a:cs typeface="Trebuchet MS"/>
                <a:sym typeface="Trebuchet MS"/>
              </a:rPr>
              <a:t>Possible </a:t>
            </a:r>
            <a:r>
              <a:rPr lang="en-US" sz="1500" b="0" i="0" u="none" strike="noStrike" cap="none" dirty="0" smtClean="0">
                <a:solidFill>
                  <a:schemeClr val="lt1"/>
                </a:solidFill>
                <a:latin typeface="Trebuchet MS"/>
                <a:ea typeface="Trebuchet MS"/>
                <a:cs typeface="Trebuchet MS"/>
                <a:sym typeface="Trebuchet MS"/>
              </a:rPr>
              <a:t>Infertility </a:t>
            </a:r>
            <a:r>
              <a:rPr lang="en-US" sz="1500" b="0" i="0" u="none" strike="noStrike" cap="none" dirty="0" smtClean="0">
                <a:solidFill>
                  <a:schemeClr val="accent1">
                    <a:lumMod val="60000"/>
                    <a:lumOff val="40000"/>
                  </a:schemeClr>
                </a:solidFill>
                <a:latin typeface="Trebuchet MS"/>
                <a:ea typeface="Trebuchet MS"/>
                <a:cs typeface="Trebuchet MS"/>
                <a:sym typeface="Trebuchet MS"/>
              </a:rPr>
              <a:t>(I have had good results reversing this with 25mg clomiphene PO QD x 25 days with 5 day drug holiday then repeat in MTF on long term HRT hoping to restore fertility temporarily) </a:t>
            </a:r>
            <a:endParaRPr sz="1400" b="0" i="0" u="none" strike="noStrike" cap="none" dirty="0">
              <a:solidFill>
                <a:schemeClr val="accent1">
                  <a:lumMod val="60000"/>
                  <a:lumOff val="40000"/>
                </a:schemeClr>
              </a:solidFill>
              <a:sym typeface="Arial"/>
            </a:endParaRPr>
          </a:p>
          <a:p>
            <a:pPr marL="342900" marR="0" lvl="0" indent="-342900" algn="l" rtl="0">
              <a:lnSpc>
                <a:spcPct val="100000"/>
              </a:lnSpc>
              <a:spcBef>
                <a:spcPts val="600"/>
              </a:spcBef>
              <a:spcAft>
                <a:spcPts val="0"/>
              </a:spcAft>
              <a:buClr>
                <a:srgbClr val="2CBDD9"/>
              </a:buClr>
              <a:buSzPts val="1500"/>
              <a:buFont typeface="Trebuchet MS"/>
              <a:buChar char="&gt;"/>
            </a:pPr>
            <a:r>
              <a:rPr lang="en-US" sz="1500" b="0" i="0" u="none" strike="noStrike" cap="none" dirty="0">
                <a:solidFill>
                  <a:schemeClr val="lt1"/>
                </a:solidFill>
                <a:latin typeface="Trebuchet MS"/>
                <a:ea typeface="Trebuchet MS"/>
                <a:cs typeface="Trebuchet MS"/>
                <a:sym typeface="Trebuchet MS"/>
              </a:rPr>
              <a:t>Penile Atrophy</a:t>
            </a:r>
            <a:endParaRPr sz="1400" b="0" i="0" u="none" strike="noStrike" cap="none" dirty="0">
              <a:solidFill>
                <a:srgbClr val="000000"/>
              </a:solidFill>
              <a:latin typeface="Arial"/>
              <a:ea typeface="Arial"/>
              <a:cs typeface="Arial"/>
              <a:sym typeface="Arial"/>
            </a:endParaRPr>
          </a:p>
          <a:p>
            <a:pPr marL="342900" marR="0" lvl="0" indent="-342900" algn="l" rtl="0">
              <a:lnSpc>
                <a:spcPct val="100000"/>
              </a:lnSpc>
              <a:spcBef>
                <a:spcPts val="600"/>
              </a:spcBef>
              <a:spcAft>
                <a:spcPts val="0"/>
              </a:spcAft>
              <a:buClr>
                <a:srgbClr val="2CBDD9"/>
              </a:buClr>
              <a:buSzPts val="1500"/>
              <a:buFont typeface="Trebuchet MS"/>
              <a:buChar char="&gt;"/>
            </a:pPr>
            <a:r>
              <a:rPr lang="en-US" sz="1500" b="0" i="0" u="none" strike="noStrike" cap="none" dirty="0">
                <a:solidFill>
                  <a:schemeClr val="lt1"/>
                </a:solidFill>
                <a:latin typeface="Trebuchet MS"/>
                <a:ea typeface="Trebuchet MS"/>
                <a:cs typeface="Trebuchet MS"/>
                <a:sym typeface="Trebuchet MS"/>
              </a:rPr>
              <a:t>Growth spurt and closure of growth plates if given before the end of puberty</a:t>
            </a:r>
            <a:endParaRPr sz="1400" b="0" i="0" u="none" strike="noStrike" cap="none" dirty="0">
              <a:solidFill>
                <a:srgbClr val="000000"/>
              </a:solidFill>
              <a:latin typeface="Arial"/>
              <a:ea typeface="Arial"/>
              <a:cs typeface="Arial"/>
              <a:sym typeface="Arial"/>
            </a:endParaRPr>
          </a:p>
          <a:p>
            <a:pPr marL="342900" marR="0" lvl="0" indent="-247650" algn="l" rtl="0">
              <a:lnSpc>
                <a:spcPct val="100000"/>
              </a:lnSpc>
              <a:spcBef>
                <a:spcPts val="600"/>
              </a:spcBef>
              <a:spcAft>
                <a:spcPts val="0"/>
              </a:spcAft>
              <a:buClr>
                <a:srgbClr val="2CBDD9"/>
              </a:buClr>
              <a:buSzPts val="1500"/>
              <a:buFont typeface="Trebuchet MS"/>
              <a:buNone/>
            </a:pPr>
            <a:endParaRPr sz="1500" b="0" i="0" u="none" strike="noStrike" cap="none" dirty="0">
              <a:solidFill>
                <a:schemeClr val="lt1"/>
              </a:solidFill>
              <a:latin typeface="Trebuchet MS"/>
              <a:ea typeface="Trebuchet MS"/>
              <a:cs typeface="Trebuchet MS"/>
              <a:sym typeface="Trebuchet MS"/>
            </a:endParaRPr>
          </a:p>
          <a:p>
            <a:pPr marL="342900" marR="0" lvl="0" indent="-247650" algn="l" rtl="0">
              <a:lnSpc>
                <a:spcPct val="100000"/>
              </a:lnSpc>
              <a:spcBef>
                <a:spcPts val="600"/>
              </a:spcBef>
              <a:spcAft>
                <a:spcPts val="0"/>
              </a:spcAft>
              <a:buClr>
                <a:srgbClr val="2CBDD9"/>
              </a:buClr>
              <a:buSzPts val="1500"/>
              <a:buFont typeface="Trebuchet MS"/>
              <a:buNone/>
            </a:pPr>
            <a:endParaRPr sz="1500" b="0" i="0" u="none" strike="noStrike" cap="none" dirty="0">
              <a:solidFill>
                <a:schemeClr val="lt1"/>
              </a:solidFill>
              <a:latin typeface="Trebuchet MS"/>
              <a:ea typeface="Trebuchet MS"/>
              <a:cs typeface="Trebuchet MS"/>
              <a:sym typeface="Trebuchet MS"/>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Google Shape;409;p30"/>
          <p:cNvSpPr/>
          <p:nvPr/>
        </p:nvSpPr>
        <p:spPr>
          <a:xfrm>
            <a:off x="1663065" y="0"/>
            <a:ext cx="7480934"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410" name="Google Shape;410;p30"/>
          <p:cNvPicPr preferRelativeResize="0"/>
          <p:nvPr/>
        </p:nvPicPr>
        <p:blipFill rotWithShape="1">
          <a:blip r:embed="rId3">
            <a:alphaModFix/>
          </a:blip>
          <a:srcRect/>
          <a:stretch/>
        </p:blipFill>
        <p:spPr>
          <a:xfrm>
            <a:off x="1769744" y="350520"/>
            <a:ext cx="7298055" cy="6202680"/>
          </a:xfrm>
          <a:prstGeom prst="rect">
            <a:avLst/>
          </a:prstGeom>
          <a:noFill/>
          <a:ln>
            <a:noFill/>
          </a:ln>
        </p:spPr>
      </p:pic>
      <p:sp>
        <p:nvSpPr>
          <p:cNvPr id="411" name="Google Shape;411;p30"/>
          <p:cNvSpPr txBox="1"/>
          <p:nvPr/>
        </p:nvSpPr>
        <p:spPr>
          <a:xfrm rot="-5400000">
            <a:off x="-3509009" y="2828926"/>
            <a:ext cx="9143998" cy="120015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800"/>
              <a:buFont typeface="PT Sans"/>
              <a:buNone/>
            </a:pPr>
            <a:r>
              <a:rPr lang="en-US" sz="3200" b="0" i="0" u="none" strike="noStrike" cap="none">
                <a:solidFill>
                  <a:schemeClr val="lt1"/>
                </a:solidFill>
                <a:latin typeface="PT Sans"/>
                <a:ea typeface="PT Sans"/>
                <a:cs typeface="PT Sans"/>
                <a:sym typeface="PT Sans"/>
              </a:rPr>
              <a:t>Human Sex Hormone Synthesis</a:t>
            </a:r>
            <a:endParaRPr sz="1400" b="0" i="0" u="none" strike="noStrike" cap="none">
              <a:solidFill>
                <a:srgbClr val="000000"/>
              </a:solidFill>
              <a:latin typeface="Arial"/>
              <a:ea typeface="Arial"/>
              <a:cs typeface="Arial"/>
              <a:sym typeface="Arial"/>
            </a:endParaRPr>
          </a:p>
        </p:txBody>
      </p:sp>
      <p:sp>
        <p:nvSpPr>
          <p:cNvPr id="412" name="Google Shape;412;p30"/>
          <p:cNvSpPr/>
          <p:nvPr/>
        </p:nvSpPr>
        <p:spPr>
          <a:xfrm>
            <a:off x="6000206" y="4773069"/>
            <a:ext cx="209004" cy="339634"/>
          </a:xfrm>
          <a:prstGeom prst="downArrow">
            <a:avLst>
              <a:gd name="adj1" fmla="val 50000"/>
              <a:gd name="adj2" fmla="val 50000"/>
            </a:avLst>
          </a:prstGeom>
          <a:solidFill>
            <a:srgbClr val="FF0000"/>
          </a:solidFill>
          <a:ln w="15875" cap="rnd"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13" name="Google Shape;413;p30"/>
          <p:cNvSpPr/>
          <p:nvPr/>
        </p:nvSpPr>
        <p:spPr>
          <a:xfrm rot="10800000">
            <a:off x="5998842" y="4496692"/>
            <a:ext cx="210368" cy="276375"/>
          </a:xfrm>
          <a:prstGeom prst="downArrow">
            <a:avLst>
              <a:gd name="adj1" fmla="val 50000"/>
              <a:gd name="adj2" fmla="val 50000"/>
            </a:avLst>
          </a:prstGeom>
          <a:solidFill>
            <a:srgbClr val="FF0000"/>
          </a:solidFill>
          <a:ln w="15875" cap="rnd"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0000"/>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g645832a77d_0_36"/>
          <p:cNvSpPr txBox="1"/>
          <p:nvPr/>
        </p:nvSpPr>
        <p:spPr>
          <a:xfrm>
            <a:off x="0" y="163250"/>
            <a:ext cx="9144000" cy="982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3000" dirty="0">
                <a:solidFill>
                  <a:srgbClr val="FFFFFF"/>
                </a:solidFill>
                <a:latin typeface="Trebuchet MS"/>
                <a:ea typeface="Trebuchet MS"/>
                <a:cs typeface="Trebuchet MS"/>
                <a:sym typeface="Trebuchet MS"/>
              </a:rPr>
              <a:t>What is wrong currently with people doing MTF HRT around the world ? </a:t>
            </a:r>
            <a:endParaRPr sz="3000" dirty="0">
              <a:solidFill>
                <a:srgbClr val="FFFFFF"/>
              </a:solidFill>
              <a:latin typeface="Trebuchet MS"/>
              <a:ea typeface="Trebuchet MS"/>
              <a:cs typeface="Trebuchet MS"/>
              <a:sym typeface="Trebuchet MS"/>
            </a:endParaRPr>
          </a:p>
        </p:txBody>
      </p:sp>
      <p:sp>
        <p:nvSpPr>
          <p:cNvPr id="420" name="Google Shape;420;g645832a77d_0_36"/>
          <p:cNvSpPr txBox="1"/>
          <p:nvPr/>
        </p:nvSpPr>
        <p:spPr>
          <a:xfrm>
            <a:off x="447650" y="1108075"/>
            <a:ext cx="8085300" cy="857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lang="en-US" sz="1800" dirty="0" smtClean="0">
              <a:solidFill>
                <a:srgbClr val="FFFFFF"/>
              </a:solidFill>
              <a:latin typeface="Trebuchet MS" pitchFamily="34" charset="0"/>
              <a:ea typeface="Century Gothic"/>
              <a:cs typeface="Century Gothic"/>
              <a:sym typeface="Century Gothic"/>
            </a:endParaRPr>
          </a:p>
          <a:p>
            <a:pPr marL="0" lvl="0" indent="0" algn="l" rtl="0">
              <a:spcBef>
                <a:spcPts val="0"/>
              </a:spcBef>
              <a:spcAft>
                <a:spcPts val="0"/>
              </a:spcAft>
              <a:buNone/>
            </a:pPr>
            <a:r>
              <a:rPr lang="en-US" sz="1600" dirty="0" smtClean="0">
                <a:solidFill>
                  <a:srgbClr val="FFFFFF"/>
                </a:solidFill>
                <a:latin typeface="Trebuchet MS" pitchFamily="34" charset="0"/>
                <a:ea typeface="Century Gothic"/>
                <a:cs typeface="Century Gothic"/>
                <a:sym typeface="Century Gothic"/>
              </a:rPr>
              <a:t>This </a:t>
            </a:r>
            <a:r>
              <a:rPr lang="en-US" sz="1600" dirty="0">
                <a:solidFill>
                  <a:srgbClr val="FFFFFF"/>
                </a:solidFill>
                <a:latin typeface="Trebuchet MS" pitchFamily="34" charset="0"/>
                <a:ea typeface="Century Gothic"/>
                <a:cs typeface="Century Gothic"/>
                <a:sym typeface="Century Gothic"/>
              </a:rPr>
              <a:t>is an actual publication by a famous and celebrated Endocrinologist as part of their nationally respected clinic’s publication on their hormone therapy modality:</a:t>
            </a:r>
            <a:endParaRPr sz="1600" dirty="0">
              <a:solidFill>
                <a:srgbClr val="FFFFFF"/>
              </a:solidFill>
              <a:latin typeface="Trebuchet MS" pitchFamily="34" charset="0"/>
              <a:ea typeface="Century Gothic"/>
              <a:cs typeface="Century Gothic"/>
              <a:sym typeface="Century Gothic"/>
            </a:endParaRPr>
          </a:p>
          <a:p>
            <a:pPr marL="0" lvl="0" indent="0" algn="l" rtl="0">
              <a:spcBef>
                <a:spcPts val="0"/>
              </a:spcBef>
              <a:spcAft>
                <a:spcPts val="0"/>
              </a:spcAft>
              <a:buNone/>
            </a:pPr>
            <a:endParaRPr sz="1600" dirty="0">
              <a:solidFill>
                <a:srgbClr val="FFFFFF"/>
              </a:solidFill>
              <a:latin typeface="Trebuchet MS" pitchFamily="34" charset="0"/>
              <a:ea typeface="Century Gothic"/>
              <a:cs typeface="Century Gothic"/>
              <a:sym typeface="Century Gothic"/>
            </a:endParaRPr>
          </a:p>
          <a:p>
            <a:pPr marL="0" lvl="0" indent="0" algn="l" rtl="0">
              <a:spcBef>
                <a:spcPts val="0"/>
              </a:spcBef>
              <a:spcAft>
                <a:spcPts val="0"/>
              </a:spcAft>
              <a:buNone/>
            </a:pPr>
            <a:r>
              <a:rPr lang="en-US" sz="1600" dirty="0">
                <a:solidFill>
                  <a:srgbClr val="FFFFFF"/>
                </a:solidFill>
                <a:latin typeface="Trebuchet MS" pitchFamily="34" charset="0"/>
                <a:ea typeface="Century Gothic"/>
                <a:cs typeface="Century Gothic"/>
                <a:sym typeface="Century Gothic"/>
              </a:rPr>
              <a:t>Hormonal Treatments </a:t>
            </a:r>
            <a:endParaRPr sz="1600" dirty="0">
              <a:solidFill>
                <a:srgbClr val="FFFFFF"/>
              </a:solidFill>
              <a:latin typeface="Trebuchet MS" pitchFamily="34" charset="0"/>
              <a:ea typeface="Century Gothic"/>
              <a:cs typeface="Century Gothic"/>
              <a:sym typeface="Century Gothic"/>
            </a:endParaRPr>
          </a:p>
          <a:p>
            <a:pPr marL="0" lvl="0" indent="0" algn="l" rtl="0">
              <a:spcBef>
                <a:spcPts val="0"/>
              </a:spcBef>
              <a:spcAft>
                <a:spcPts val="0"/>
              </a:spcAft>
              <a:buNone/>
            </a:pPr>
            <a:r>
              <a:rPr lang="en-US" sz="1600" dirty="0">
                <a:solidFill>
                  <a:srgbClr val="FFFFFF"/>
                </a:solidFill>
                <a:latin typeface="Trebuchet MS" pitchFamily="34" charset="0"/>
                <a:ea typeface="Century Gothic"/>
                <a:cs typeface="Century Gothic"/>
                <a:sym typeface="Century Gothic"/>
              </a:rPr>
              <a:t>Our Standard Regimen:  The standard hormonal regimen used at our clinic is the initiation of </a:t>
            </a:r>
            <a:r>
              <a:rPr lang="en-US" sz="1600" dirty="0" err="1">
                <a:solidFill>
                  <a:srgbClr val="FFFFFF"/>
                </a:solidFill>
                <a:latin typeface="Trebuchet MS" pitchFamily="34" charset="0"/>
                <a:ea typeface="Century Gothic"/>
                <a:cs typeface="Century Gothic"/>
                <a:sym typeface="Century Gothic"/>
              </a:rPr>
              <a:t>oestrodiol</a:t>
            </a:r>
            <a:r>
              <a:rPr lang="en-US" sz="1600" dirty="0">
                <a:solidFill>
                  <a:srgbClr val="FFFFFF"/>
                </a:solidFill>
                <a:latin typeface="Trebuchet MS" pitchFamily="34" charset="0"/>
                <a:ea typeface="Century Gothic"/>
                <a:cs typeface="Century Gothic"/>
                <a:sym typeface="Century Gothic"/>
              </a:rPr>
              <a:t> </a:t>
            </a:r>
            <a:r>
              <a:rPr lang="en-US" sz="1600" dirty="0" err="1">
                <a:solidFill>
                  <a:srgbClr val="FFFFFF"/>
                </a:solidFill>
                <a:latin typeface="Trebuchet MS" pitchFamily="34" charset="0"/>
                <a:ea typeface="Century Gothic"/>
                <a:cs typeface="Century Gothic"/>
                <a:sym typeface="Century Gothic"/>
              </a:rPr>
              <a:t>valerate</a:t>
            </a:r>
            <a:r>
              <a:rPr lang="en-US" sz="1600" dirty="0">
                <a:solidFill>
                  <a:srgbClr val="FFFFFF"/>
                </a:solidFill>
                <a:latin typeface="Trebuchet MS" pitchFamily="34" charset="0"/>
                <a:ea typeface="Century Gothic"/>
                <a:cs typeface="Century Gothic"/>
                <a:sym typeface="Century Gothic"/>
              </a:rPr>
              <a:t> 2mg increasing to a maximum of 10mg per day. This is a natural </a:t>
            </a:r>
            <a:r>
              <a:rPr lang="en-US" sz="1600" dirty="0" err="1">
                <a:solidFill>
                  <a:srgbClr val="FFFFFF"/>
                </a:solidFill>
                <a:latin typeface="Trebuchet MS" pitchFamily="34" charset="0"/>
                <a:ea typeface="Century Gothic"/>
                <a:cs typeface="Century Gothic"/>
                <a:sym typeface="Century Gothic"/>
              </a:rPr>
              <a:t>oestrogen</a:t>
            </a:r>
            <a:r>
              <a:rPr lang="en-US" sz="1600" dirty="0">
                <a:solidFill>
                  <a:srgbClr val="FFFFFF"/>
                </a:solidFill>
                <a:latin typeface="Trebuchet MS" pitchFamily="34" charset="0"/>
                <a:ea typeface="Century Gothic"/>
                <a:cs typeface="Century Gothic"/>
                <a:sym typeface="Century Gothic"/>
              </a:rPr>
              <a:t> which means we can measure it in your blood and change the dose until we get to the level seen in a young </a:t>
            </a:r>
            <a:r>
              <a:rPr lang="en-US" sz="1600" dirty="0" err="1">
                <a:solidFill>
                  <a:srgbClr val="FFFFFF"/>
                </a:solidFill>
                <a:latin typeface="Trebuchet MS" pitchFamily="34" charset="0"/>
                <a:ea typeface="Century Gothic"/>
                <a:cs typeface="Century Gothic"/>
                <a:sym typeface="Century Gothic"/>
              </a:rPr>
              <a:t>cis</a:t>
            </a:r>
            <a:r>
              <a:rPr lang="en-US" sz="1600" dirty="0">
                <a:solidFill>
                  <a:srgbClr val="FFFFFF"/>
                </a:solidFill>
                <a:latin typeface="Trebuchet MS" pitchFamily="34" charset="0"/>
                <a:ea typeface="Century Gothic"/>
                <a:cs typeface="Century Gothic"/>
                <a:sym typeface="Century Gothic"/>
              </a:rPr>
              <a:t> gendered female. Dose increases are made after 3 months of therapy. We know from our experience with treating </a:t>
            </a:r>
            <a:r>
              <a:rPr lang="en-US" sz="1600" dirty="0" err="1">
                <a:solidFill>
                  <a:srgbClr val="FFFFFF"/>
                </a:solidFill>
                <a:latin typeface="Trebuchet MS" pitchFamily="34" charset="0"/>
                <a:ea typeface="Century Gothic"/>
                <a:cs typeface="Century Gothic"/>
                <a:sym typeface="Century Gothic"/>
              </a:rPr>
              <a:t>cis</a:t>
            </a:r>
            <a:r>
              <a:rPr lang="en-US" sz="1600" dirty="0">
                <a:solidFill>
                  <a:srgbClr val="FFFFFF"/>
                </a:solidFill>
                <a:latin typeface="Trebuchet MS" pitchFamily="34" charset="0"/>
                <a:ea typeface="Century Gothic"/>
                <a:cs typeface="Century Gothic"/>
                <a:sym typeface="Century Gothic"/>
              </a:rPr>
              <a:t> gendered females that have not gone through puberty naturally, </a:t>
            </a:r>
            <a:r>
              <a:rPr lang="en-US" sz="1600" dirty="0">
                <a:solidFill>
                  <a:srgbClr val="00FFFF"/>
                </a:solidFill>
                <a:latin typeface="Trebuchet MS" pitchFamily="34" charset="0"/>
                <a:ea typeface="Century Gothic"/>
                <a:cs typeface="Century Gothic"/>
                <a:sym typeface="Century Gothic"/>
              </a:rPr>
              <a:t>that if too much </a:t>
            </a:r>
            <a:r>
              <a:rPr lang="en-US" sz="1600" dirty="0" err="1">
                <a:solidFill>
                  <a:srgbClr val="00FFFF"/>
                </a:solidFill>
                <a:latin typeface="Trebuchet MS" pitchFamily="34" charset="0"/>
                <a:ea typeface="Century Gothic"/>
                <a:cs typeface="Century Gothic"/>
                <a:sym typeface="Century Gothic"/>
              </a:rPr>
              <a:t>oestrogen</a:t>
            </a:r>
            <a:r>
              <a:rPr lang="en-US" sz="1600" dirty="0">
                <a:solidFill>
                  <a:srgbClr val="00FFFF"/>
                </a:solidFill>
                <a:latin typeface="Trebuchet MS" pitchFamily="34" charset="0"/>
                <a:ea typeface="Century Gothic"/>
                <a:cs typeface="Century Gothic"/>
                <a:sym typeface="Century Gothic"/>
              </a:rPr>
              <a:t> is given too quickly then breast development is not normal and you they end up with small cone shaped breasts</a:t>
            </a:r>
            <a:r>
              <a:rPr lang="en-US" sz="1600" dirty="0">
                <a:solidFill>
                  <a:srgbClr val="FFFFFF"/>
                </a:solidFill>
                <a:latin typeface="Trebuchet MS" pitchFamily="34" charset="0"/>
                <a:ea typeface="Century Gothic"/>
                <a:cs typeface="Century Gothic"/>
                <a:sym typeface="Century Gothic"/>
              </a:rPr>
              <a:t> not a natural female contour. </a:t>
            </a:r>
            <a:endParaRPr lang="en-US" sz="1600" dirty="0" smtClean="0">
              <a:solidFill>
                <a:srgbClr val="FFFFFF"/>
              </a:solidFill>
              <a:latin typeface="Trebuchet MS" pitchFamily="34" charset="0"/>
              <a:ea typeface="Century Gothic"/>
              <a:cs typeface="Century Gothic"/>
              <a:sym typeface="Century Gothic"/>
            </a:endParaRPr>
          </a:p>
          <a:p>
            <a:pPr marL="0" lvl="0" indent="0" algn="l" rtl="0">
              <a:spcBef>
                <a:spcPts val="0"/>
              </a:spcBef>
              <a:spcAft>
                <a:spcPts val="0"/>
              </a:spcAft>
              <a:buNone/>
            </a:pPr>
            <a:endParaRPr sz="1600" dirty="0">
              <a:solidFill>
                <a:srgbClr val="FFFFFF"/>
              </a:solidFill>
              <a:latin typeface="Trebuchet MS" pitchFamily="34" charset="0"/>
              <a:ea typeface="Century Gothic"/>
              <a:cs typeface="Century Gothic"/>
              <a:sym typeface="Century Gothic"/>
            </a:endParaRPr>
          </a:p>
          <a:p>
            <a:pPr marL="0" lvl="0" indent="0" algn="l" rtl="0">
              <a:spcBef>
                <a:spcPts val="0"/>
              </a:spcBef>
              <a:spcAft>
                <a:spcPts val="0"/>
              </a:spcAft>
              <a:buNone/>
            </a:pPr>
            <a:r>
              <a:rPr lang="en-US" sz="1600" dirty="0">
                <a:solidFill>
                  <a:srgbClr val="FFFFFF"/>
                </a:solidFill>
                <a:highlight>
                  <a:srgbClr val="FF0000"/>
                </a:highlight>
                <a:latin typeface="Trebuchet MS" pitchFamily="34" charset="0"/>
                <a:ea typeface="Century Gothic"/>
                <a:cs typeface="Century Gothic"/>
                <a:sym typeface="Century Gothic"/>
              </a:rPr>
              <a:t>Natural puberty occurs over 2 years</a:t>
            </a:r>
            <a:r>
              <a:rPr lang="en-US" sz="1600" dirty="0">
                <a:solidFill>
                  <a:srgbClr val="FFFFFF"/>
                </a:solidFill>
                <a:latin typeface="Trebuchet MS" pitchFamily="34" charset="0"/>
                <a:ea typeface="Century Gothic"/>
                <a:cs typeface="Century Gothic"/>
                <a:sym typeface="Century Gothic"/>
              </a:rPr>
              <a:t> and we aim to mimic this in our treatment so that you achieve the best breast development that you can . </a:t>
            </a:r>
            <a:r>
              <a:rPr lang="en-US" sz="1600" dirty="0">
                <a:solidFill>
                  <a:srgbClr val="FFFFFF"/>
                </a:solidFill>
                <a:highlight>
                  <a:srgbClr val="FF0000"/>
                </a:highlight>
                <a:latin typeface="Trebuchet MS" pitchFamily="34" charset="0"/>
                <a:ea typeface="Century Gothic"/>
                <a:cs typeface="Century Gothic"/>
                <a:sym typeface="Century Gothic"/>
              </a:rPr>
              <a:t>Using excessive amounts of </a:t>
            </a:r>
            <a:r>
              <a:rPr lang="en-US" sz="1600" dirty="0" err="1">
                <a:solidFill>
                  <a:srgbClr val="FFFFFF"/>
                </a:solidFill>
                <a:highlight>
                  <a:srgbClr val="FF0000"/>
                </a:highlight>
                <a:latin typeface="Trebuchet MS" pitchFamily="34" charset="0"/>
                <a:ea typeface="Century Gothic"/>
                <a:cs typeface="Century Gothic"/>
                <a:sym typeface="Century Gothic"/>
              </a:rPr>
              <a:t>oestrogen</a:t>
            </a:r>
            <a:r>
              <a:rPr lang="en-US" sz="1600" dirty="0">
                <a:solidFill>
                  <a:srgbClr val="FFFFFF"/>
                </a:solidFill>
                <a:highlight>
                  <a:srgbClr val="FF0000"/>
                </a:highlight>
                <a:latin typeface="Trebuchet MS" pitchFamily="34" charset="0"/>
                <a:ea typeface="Century Gothic"/>
                <a:cs typeface="Century Gothic"/>
                <a:sym typeface="Century Gothic"/>
              </a:rPr>
              <a:t> does not improve breast development, indeed there is an enzyme present in the body that converts excess </a:t>
            </a:r>
            <a:r>
              <a:rPr lang="en-US" sz="1600" dirty="0" err="1">
                <a:solidFill>
                  <a:srgbClr val="FFFFFF"/>
                </a:solidFill>
                <a:highlight>
                  <a:srgbClr val="FF0000"/>
                </a:highlight>
                <a:latin typeface="Trebuchet MS" pitchFamily="34" charset="0"/>
                <a:ea typeface="Century Gothic"/>
                <a:cs typeface="Century Gothic"/>
                <a:sym typeface="Century Gothic"/>
              </a:rPr>
              <a:t>oestrogen</a:t>
            </a:r>
            <a:r>
              <a:rPr lang="en-US" sz="1600" dirty="0">
                <a:solidFill>
                  <a:srgbClr val="FFFFFF"/>
                </a:solidFill>
                <a:highlight>
                  <a:srgbClr val="FF0000"/>
                </a:highlight>
                <a:latin typeface="Trebuchet MS" pitchFamily="34" charset="0"/>
                <a:ea typeface="Century Gothic"/>
                <a:cs typeface="Century Gothic"/>
                <a:sym typeface="Century Gothic"/>
              </a:rPr>
              <a:t> back into testosterone and so this may be counterproductive.</a:t>
            </a:r>
            <a:endParaRPr sz="1600" dirty="0">
              <a:solidFill>
                <a:srgbClr val="FFFFFF"/>
              </a:solidFill>
              <a:highlight>
                <a:srgbClr val="FF0000"/>
              </a:highlight>
              <a:latin typeface="Trebuchet MS" pitchFamily="34" charset="0"/>
              <a:ea typeface="Century Gothic"/>
              <a:cs typeface="Century Gothic"/>
              <a:sym typeface="Century Gothic"/>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4"/>
          <p:cNvSpPr txBox="1"/>
          <p:nvPr/>
        </p:nvSpPr>
        <p:spPr>
          <a:xfrm>
            <a:off x="0" y="160500"/>
            <a:ext cx="9144000" cy="14259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625"/>
              <a:buFont typeface="Quattrocento Sans"/>
              <a:buNone/>
            </a:pPr>
            <a:r>
              <a:rPr lang="en-US" sz="6500" b="1" i="0" u="none" strike="noStrike" cap="none">
                <a:solidFill>
                  <a:srgbClr val="FEFEFE"/>
                </a:solidFill>
                <a:latin typeface="Quattrocento Sans"/>
                <a:ea typeface="Quattrocento Sans"/>
                <a:cs typeface="Quattrocento Sans"/>
                <a:sym typeface="Quattrocento Sans"/>
              </a:rPr>
              <a:t>Please Note</a:t>
            </a:r>
            <a:endParaRPr sz="1400" b="0" i="0" u="none" strike="noStrike" cap="none">
              <a:solidFill>
                <a:srgbClr val="000000"/>
              </a:solidFill>
              <a:latin typeface="Arial"/>
              <a:ea typeface="Arial"/>
              <a:cs typeface="Arial"/>
              <a:sym typeface="Arial"/>
            </a:endParaRPr>
          </a:p>
        </p:txBody>
      </p:sp>
      <p:sp>
        <p:nvSpPr>
          <p:cNvPr id="175" name="Google Shape;175;p4"/>
          <p:cNvSpPr/>
          <p:nvPr/>
        </p:nvSpPr>
        <p:spPr>
          <a:xfrm>
            <a:off x="457200" y="2473375"/>
            <a:ext cx="8229600" cy="3438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500"/>
              <a:buFont typeface="Trebuchet MS"/>
              <a:buNone/>
            </a:pPr>
            <a:r>
              <a:rPr lang="en-US" sz="2000" b="0" i="0" u="none" strike="noStrike" cap="none">
                <a:solidFill>
                  <a:srgbClr val="FFFFFF"/>
                </a:solidFill>
                <a:latin typeface="Trebuchet MS"/>
                <a:ea typeface="Trebuchet MS"/>
                <a:cs typeface="Trebuchet MS"/>
                <a:sym typeface="Trebuchet MS"/>
              </a:rPr>
              <a:t>Transgender Medicine is an evolving field. No major medical society has standards of care yet for transgender people (Such as the AOA, AMA, ACOG, etc) Some of the information presented here is based on my own personal observations with my own patients. I see approximately 10-15 transgender patients daily, and have somewhere around 1500 in my practice. I therefore have derived some information not yet published or independently verified/peer reviewed. This is information based on my personal experience and not trial data. For this, I annotate these findings with this symbol: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chemeClr val="lt1"/>
              </a:buClr>
              <a:buSzPts val="2000"/>
              <a:buFont typeface="Arial"/>
              <a:buNone/>
            </a:pPr>
            <a:endParaRPr sz="1400" b="0" i="0" u="none" strike="noStrike" cap="none">
              <a:solidFill>
                <a:srgbClr val="000000"/>
              </a:solidFill>
              <a:latin typeface="Arial"/>
              <a:ea typeface="Arial"/>
              <a:cs typeface="Arial"/>
              <a:sym typeface="Arial"/>
            </a:endParaRPr>
          </a:p>
        </p:txBody>
      </p:sp>
      <p:pic>
        <p:nvPicPr>
          <p:cNvPr id="176" name="Google Shape;176;p4"/>
          <p:cNvPicPr preferRelativeResize="0"/>
          <p:nvPr/>
        </p:nvPicPr>
        <p:blipFill>
          <a:blip r:embed="rId3">
            <a:alphaModFix/>
          </a:blip>
          <a:stretch>
            <a:fillRect/>
          </a:stretch>
        </p:blipFill>
        <p:spPr>
          <a:xfrm>
            <a:off x="4109907" y="5416200"/>
            <a:ext cx="924200" cy="1120176"/>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g645832a77d_0_43"/>
          <p:cNvSpPr txBox="1"/>
          <p:nvPr/>
        </p:nvSpPr>
        <p:spPr>
          <a:xfrm>
            <a:off x="0" y="163250"/>
            <a:ext cx="9144000" cy="1141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3000">
                <a:solidFill>
                  <a:srgbClr val="FFFFFF"/>
                </a:solidFill>
                <a:latin typeface="Trebuchet MS"/>
                <a:ea typeface="Trebuchet MS"/>
                <a:cs typeface="Trebuchet MS"/>
                <a:sym typeface="Trebuchet MS"/>
              </a:rPr>
              <a:t>What is wrong currently with people doing MTF HRT around the world? </a:t>
            </a:r>
            <a:endParaRPr sz="3000">
              <a:solidFill>
                <a:srgbClr val="FFFFFF"/>
              </a:solidFill>
              <a:latin typeface="Trebuchet MS"/>
              <a:ea typeface="Trebuchet MS"/>
              <a:cs typeface="Trebuchet MS"/>
              <a:sym typeface="Trebuchet MS"/>
            </a:endParaRPr>
          </a:p>
        </p:txBody>
      </p:sp>
      <p:sp>
        <p:nvSpPr>
          <p:cNvPr id="427" name="Google Shape;427;g645832a77d_0_43"/>
          <p:cNvSpPr txBox="1"/>
          <p:nvPr/>
        </p:nvSpPr>
        <p:spPr>
          <a:xfrm>
            <a:off x="447650" y="1271575"/>
            <a:ext cx="8239200" cy="5175600"/>
          </a:xfrm>
          <a:prstGeom prst="rect">
            <a:avLst/>
          </a:prstGeom>
          <a:solidFill>
            <a:schemeClr val="bg2"/>
          </a:solidFill>
          <a:ln>
            <a:solidFill>
              <a:schemeClr val="tx1"/>
            </a:solidFill>
          </a:ln>
        </p:spPr>
        <p:txBody>
          <a:bodyPr spcFirstLastPara="1" wrap="square" lIns="91425" tIns="91425" rIns="91425" bIns="91425" anchor="t" anchorCtr="0">
            <a:noAutofit/>
          </a:bodyPr>
          <a:lstStyle/>
          <a:p>
            <a:pPr marL="0" lvl="0" indent="0" algn="l" rtl="0">
              <a:spcBef>
                <a:spcPts val="0"/>
              </a:spcBef>
              <a:spcAft>
                <a:spcPts val="0"/>
              </a:spcAft>
              <a:buNone/>
            </a:pPr>
            <a:r>
              <a:rPr lang="en-US" sz="1700" dirty="0">
                <a:solidFill>
                  <a:srgbClr val="FFFFFF"/>
                </a:solidFill>
                <a:latin typeface="Century Gothic"/>
                <a:ea typeface="Century Gothic"/>
                <a:cs typeface="Century Gothic"/>
                <a:sym typeface="Century Gothic"/>
              </a:rPr>
              <a:t>“</a:t>
            </a:r>
            <a:r>
              <a:rPr lang="en-US" sz="1700" dirty="0">
                <a:solidFill>
                  <a:srgbClr val="00FFFF"/>
                </a:solidFill>
                <a:latin typeface="Century Gothic"/>
                <a:ea typeface="Century Gothic"/>
                <a:cs typeface="Century Gothic"/>
                <a:sym typeface="Century Gothic"/>
              </a:rPr>
              <a:t>... if too much </a:t>
            </a:r>
            <a:r>
              <a:rPr lang="en-US" sz="1700" dirty="0" err="1">
                <a:solidFill>
                  <a:srgbClr val="00FFFF"/>
                </a:solidFill>
                <a:latin typeface="Century Gothic"/>
                <a:ea typeface="Century Gothic"/>
                <a:cs typeface="Century Gothic"/>
                <a:sym typeface="Century Gothic"/>
              </a:rPr>
              <a:t>oestrogen</a:t>
            </a:r>
            <a:r>
              <a:rPr lang="en-US" sz="1700" dirty="0">
                <a:solidFill>
                  <a:srgbClr val="00FFFF"/>
                </a:solidFill>
                <a:latin typeface="Century Gothic"/>
                <a:ea typeface="Century Gothic"/>
                <a:cs typeface="Century Gothic"/>
                <a:sym typeface="Century Gothic"/>
              </a:rPr>
              <a:t> is given too quickly then breast development is not normal and the patient can end up with</a:t>
            </a:r>
            <a:r>
              <a:rPr lang="en-US" sz="1700" dirty="0">
                <a:solidFill>
                  <a:schemeClr val="accent1"/>
                </a:solidFill>
                <a:latin typeface="Century Gothic"/>
                <a:ea typeface="Century Gothic"/>
                <a:cs typeface="Century Gothic"/>
                <a:sym typeface="Century Gothic"/>
              </a:rPr>
              <a:t> </a:t>
            </a:r>
            <a:r>
              <a:rPr lang="en-US" sz="1700" dirty="0">
                <a:solidFill>
                  <a:srgbClr val="00FFFF"/>
                </a:solidFill>
                <a:latin typeface="Century Gothic"/>
                <a:ea typeface="Century Gothic"/>
                <a:cs typeface="Century Gothic"/>
                <a:sym typeface="Century Gothic"/>
              </a:rPr>
              <a:t>small, cone shaped breasts</a:t>
            </a:r>
            <a:r>
              <a:rPr lang="en-US" sz="1700" dirty="0">
                <a:solidFill>
                  <a:srgbClr val="FFFFFF"/>
                </a:solidFill>
                <a:latin typeface="Century Gothic"/>
                <a:ea typeface="Century Gothic"/>
                <a:cs typeface="Century Gothic"/>
                <a:sym typeface="Century Gothic"/>
              </a:rPr>
              <a:t> - not a natural female contour” </a:t>
            </a:r>
            <a:endParaRPr lang="en-US" sz="1700" dirty="0">
              <a:solidFill>
                <a:srgbClr val="FFFFFF"/>
              </a:solidFill>
              <a:latin typeface="Century Gothic"/>
              <a:ea typeface="Century Gothic"/>
              <a:cs typeface="Century Gothic"/>
              <a:sym typeface="Century Gothic"/>
            </a:endParaRPr>
          </a:p>
          <a:p>
            <a:pPr marL="0" lvl="0" indent="0" algn="l" rtl="0">
              <a:spcBef>
                <a:spcPts val="0"/>
              </a:spcBef>
              <a:spcAft>
                <a:spcPts val="0"/>
              </a:spcAft>
              <a:buNone/>
            </a:pPr>
            <a:endParaRPr lang="en-US" sz="1700" i="1" dirty="0">
              <a:solidFill>
                <a:srgbClr val="FFFFFF"/>
              </a:solidFill>
              <a:latin typeface="Century Gothic"/>
              <a:ea typeface="Century Gothic"/>
              <a:cs typeface="Century Gothic"/>
              <a:sym typeface="Century Gothic"/>
            </a:endParaRPr>
          </a:p>
          <a:p>
            <a:pPr marL="0" lvl="0" indent="0" algn="l" rtl="0">
              <a:spcBef>
                <a:spcPts val="0"/>
              </a:spcBef>
              <a:spcAft>
                <a:spcPts val="0"/>
              </a:spcAft>
              <a:buNone/>
            </a:pPr>
            <a:r>
              <a:rPr lang="en-US" sz="1700" i="1" dirty="0" smtClean="0">
                <a:solidFill>
                  <a:srgbClr val="FFFFFF"/>
                </a:solidFill>
                <a:latin typeface="Century Gothic"/>
                <a:ea typeface="Century Gothic"/>
                <a:cs typeface="Century Gothic"/>
                <a:sym typeface="Century Gothic"/>
              </a:rPr>
              <a:t>Anecdotally</a:t>
            </a:r>
            <a:r>
              <a:rPr lang="en-US" sz="1700" i="1" dirty="0">
                <a:solidFill>
                  <a:srgbClr val="FFFFFF"/>
                </a:solidFill>
                <a:latin typeface="Century Gothic"/>
                <a:ea typeface="Century Gothic"/>
                <a:cs typeface="Century Gothic"/>
                <a:sym typeface="Century Gothic"/>
              </a:rPr>
              <a:t>, I’ve seen this happen due to a lack of progesterone and it corrected with administering progesterone, but I won’t argue this too much. </a:t>
            </a:r>
            <a:endParaRPr sz="1700" i="1" dirty="0">
              <a:solidFill>
                <a:srgbClr val="FFFFFF"/>
              </a:solidFill>
              <a:latin typeface="Century Gothic"/>
              <a:ea typeface="Century Gothic"/>
              <a:cs typeface="Century Gothic"/>
              <a:sym typeface="Century Gothic"/>
            </a:endParaRPr>
          </a:p>
          <a:p>
            <a:pPr marL="0" lvl="0" indent="0" algn="l" rtl="0">
              <a:spcBef>
                <a:spcPts val="0"/>
              </a:spcBef>
              <a:spcAft>
                <a:spcPts val="0"/>
              </a:spcAft>
              <a:buNone/>
            </a:pPr>
            <a:endParaRPr sz="1700" dirty="0">
              <a:solidFill>
                <a:srgbClr val="FFFFFF"/>
              </a:solidFill>
              <a:latin typeface="Century Gothic"/>
              <a:ea typeface="Century Gothic"/>
              <a:cs typeface="Century Gothic"/>
              <a:sym typeface="Century Gothic"/>
            </a:endParaRPr>
          </a:p>
          <a:p>
            <a:pPr marL="0" lvl="0" indent="0" algn="l" rtl="0">
              <a:spcBef>
                <a:spcPts val="0"/>
              </a:spcBef>
              <a:spcAft>
                <a:spcPts val="0"/>
              </a:spcAft>
              <a:buNone/>
            </a:pPr>
            <a:r>
              <a:rPr lang="en-US" sz="1700" dirty="0">
                <a:solidFill>
                  <a:srgbClr val="FFFFFF"/>
                </a:solidFill>
                <a:latin typeface="Century Gothic"/>
                <a:ea typeface="Century Gothic"/>
                <a:cs typeface="Century Gothic"/>
                <a:sym typeface="Century Gothic"/>
              </a:rPr>
              <a:t> </a:t>
            </a:r>
            <a:r>
              <a:rPr lang="en-US" sz="1700" dirty="0">
                <a:solidFill>
                  <a:srgbClr val="FFFFFF"/>
                </a:solidFill>
                <a:highlight>
                  <a:srgbClr val="FF0000"/>
                </a:highlight>
                <a:latin typeface="Century Gothic"/>
                <a:ea typeface="Century Gothic"/>
                <a:cs typeface="Century Gothic"/>
                <a:sym typeface="Century Gothic"/>
              </a:rPr>
              <a:t>Natural puberty occurs over 2 years</a:t>
            </a:r>
            <a:r>
              <a:rPr lang="en-US" sz="1700" dirty="0">
                <a:solidFill>
                  <a:srgbClr val="FFFFFF"/>
                </a:solidFill>
                <a:latin typeface="Century Gothic"/>
                <a:ea typeface="Century Gothic"/>
                <a:cs typeface="Century Gothic"/>
                <a:sym typeface="Century Gothic"/>
              </a:rPr>
              <a:t> </a:t>
            </a:r>
            <a:endParaRPr lang="en-US" sz="1700" dirty="0">
              <a:solidFill>
                <a:srgbClr val="FFFFFF"/>
              </a:solidFill>
              <a:latin typeface="Century Gothic"/>
              <a:ea typeface="Century Gothic"/>
              <a:cs typeface="Century Gothic"/>
              <a:sym typeface="Century Gothic"/>
            </a:endParaRPr>
          </a:p>
          <a:p>
            <a:pPr marL="0" lvl="0" indent="0" algn="l" rtl="0">
              <a:spcBef>
                <a:spcPts val="0"/>
              </a:spcBef>
              <a:spcAft>
                <a:spcPts val="0"/>
              </a:spcAft>
              <a:buNone/>
            </a:pPr>
            <a:endParaRPr lang="en-US" sz="1700" i="1" dirty="0">
              <a:solidFill>
                <a:srgbClr val="FFFFFF"/>
              </a:solidFill>
              <a:latin typeface="Century Gothic"/>
              <a:ea typeface="Century Gothic"/>
              <a:cs typeface="Century Gothic"/>
              <a:sym typeface="Century Gothic"/>
            </a:endParaRPr>
          </a:p>
          <a:p>
            <a:pPr marL="0" lvl="0" indent="0" algn="l" rtl="0">
              <a:spcBef>
                <a:spcPts val="0"/>
              </a:spcBef>
              <a:spcAft>
                <a:spcPts val="0"/>
              </a:spcAft>
              <a:buNone/>
            </a:pPr>
            <a:r>
              <a:rPr lang="en-US" sz="1700" i="1" dirty="0" smtClean="0">
                <a:solidFill>
                  <a:srgbClr val="FFFFFF"/>
                </a:solidFill>
                <a:latin typeface="Century Gothic"/>
                <a:ea typeface="Century Gothic"/>
                <a:cs typeface="Century Gothic"/>
                <a:sym typeface="Century Gothic"/>
              </a:rPr>
              <a:t> </a:t>
            </a:r>
            <a:r>
              <a:rPr lang="en-US" sz="1700" i="1" dirty="0">
                <a:solidFill>
                  <a:srgbClr val="FFFFFF"/>
                </a:solidFill>
                <a:latin typeface="Century Gothic"/>
                <a:ea typeface="Century Gothic"/>
                <a:cs typeface="Century Gothic"/>
                <a:sym typeface="Century Gothic"/>
              </a:rPr>
              <a:t>Really? I remember it taking longer and being highly unpleasant</a:t>
            </a:r>
            <a:endParaRPr sz="1700" i="1" dirty="0">
              <a:solidFill>
                <a:srgbClr val="FFFFFF"/>
              </a:solidFill>
              <a:latin typeface="Century Gothic"/>
              <a:ea typeface="Century Gothic"/>
              <a:cs typeface="Century Gothic"/>
              <a:sym typeface="Century Gothic"/>
            </a:endParaRPr>
          </a:p>
          <a:p>
            <a:pPr marL="0" lvl="0" indent="0" algn="l" rtl="0">
              <a:spcBef>
                <a:spcPts val="0"/>
              </a:spcBef>
              <a:spcAft>
                <a:spcPts val="0"/>
              </a:spcAft>
              <a:buNone/>
            </a:pPr>
            <a:endParaRPr sz="1700" dirty="0">
              <a:solidFill>
                <a:srgbClr val="FFFFFF"/>
              </a:solidFill>
              <a:latin typeface="Century Gothic"/>
              <a:ea typeface="Century Gothic"/>
              <a:cs typeface="Century Gothic"/>
              <a:sym typeface="Century Gothic"/>
            </a:endParaRPr>
          </a:p>
          <a:p>
            <a:pPr marL="0" lvl="0" indent="0" algn="l" rtl="0">
              <a:spcBef>
                <a:spcPts val="0"/>
              </a:spcBef>
              <a:spcAft>
                <a:spcPts val="0"/>
              </a:spcAft>
              <a:buNone/>
            </a:pPr>
            <a:endParaRPr sz="1700" dirty="0">
              <a:solidFill>
                <a:srgbClr val="FFFFFF"/>
              </a:solidFill>
              <a:latin typeface="Century Gothic"/>
              <a:ea typeface="Century Gothic"/>
              <a:cs typeface="Century Gothic"/>
              <a:sym typeface="Century Gothic"/>
            </a:endParaRPr>
          </a:p>
          <a:p>
            <a:pPr marL="0" lvl="0" indent="0" algn="l" rtl="0">
              <a:spcBef>
                <a:spcPts val="0"/>
              </a:spcBef>
              <a:spcAft>
                <a:spcPts val="0"/>
              </a:spcAft>
              <a:buNone/>
            </a:pPr>
            <a:r>
              <a:rPr lang="en-US" sz="1700" dirty="0">
                <a:solidFill>
                  <a:srgbClr val="FFFFFF"/>
                </a:solidFill>
                <a:highlight>
                  <a:srgbClr val="FF0000"/>
                </a:highlight>
                <a:latin typeface="Century Gothic"/>
                <a:ea typeface="Century Gothic"/>
                <a:cs typeface="Century Gothic"/>
                <a:sym typeface="Century Gothic"/>
              </a:rPr>
              <a:t>Using excessive amounts of </a:t>
            </a:r>
            <a:r>
              <a:rPr lang="en-US" sz="1700" dirty="0" err="1">
                <a:solidFill>
                  <a:srgbClr val="FFFFFF"/>
                </a:solidFill>
                <a:highlight>
                  <a:srgbClr val="FF0000"/>
                </a:highlight>
                <a:latin typeface="Century Gothic"/>
                <a:ea typeface="Century Gothic"/>
                <a:cs typeface="Century Gothic"/>
                <a:sym typeface="Century Gothic"/>
              </a:rPr>
              <a:t>oestrogen</a:t>
            </a:r>
            <a:r>
              <a:rPr lang="en-US" sz="1700" dirty="0">
                <a:solidFill>
                  <a:srgbClr val="FFFFFF"/>
                </a:solidFill>
                <a:highlight>
                  <a:srgbClr val="FF0000"/>
                </a:highlight>
                <a:latin typeface="Century Gothic"/>
                <a:ea typeface="Century Gothic"/>
                <a:cs typeface="Century Gothic"/>
                <a:sym typeface="Century Gothic"/>
              </a:rPr>
              <a:t> does not improve breast development, indeed there is an enzyme present in the body that converts excess </a:t>
            </a:r>
            <a:r>
              <a:rPr lang="en-US" sz="1700" dirty="0" err="1">
                <a:solidFill>
                  <a:srgbClr val="FFFFFF"/>
                </a:solidFill>
                <a:highlight>
                  <a:srgbClr val="FF0000"/>
                </a:highlight>
                <a:latin typeface="Century Gothic"/>
                <a:ea typeface="Century Gothic"/>
                <a:cs typeface="Century Gothic"/>
                <a:sym typeface="Century Gothic"/>
              </a:rPr>
              <a:t>oestrogen</a:t>
            </a:r>
            <a:r>
              <a:rPr lang="en-US" sz="1700" dirty="0">
                <a:solidFill>
                  <a:srgbClr val="FFFFFF"/>
                </a:solidFill>
                <a:highlight>
                  <a:srgbClr val="FF0000"/>
                </a:highlight>
                <a:latin typeface="Century Gothic"/>
                <a:ea typeface="Century Gothic"/>
                <a:cs typeface="Century Gothic"/>
                <a:sym typeface="Century Gothic"/>
              </a:rPr>
              <a:t> back into testosterone and so this may be counterproductive</a:t>
            </a:r>
            <a:r>
              <a:rPr lang="en-US" sz="1700" dirty="0" smtClean="0">
                <a:solidFill>
                  <a:srgbClr val="FFFFFF"/>
                </a:solidFill>
                <a:highlight>
                  <a:srgbClr val="FF0000"/>
                </a:highlight>
                <a:latin typeface="Century Gothic"/>
                <a:ea typeface="Century Gothic"/>
                <a:cs typeface="Century Gothic"/>
                <a:sym typeface="Century Gothic"/>
              </a:rPr>
              <a:t>.</a:t>
            </a:r>
          </a:p>
          <a:p>
            <a:pPr marL="0" lvl="0" indent="0" algn="l" rtl="0">
              <a:spcBef>
                <a:spcPts val="0"/>
              </a:spcBef>
              <a:spcAft>
                <a:spcPts val="0"/>
              </a:spcAft>
              <a:buNone/>
            </a:pPr>
            <a:endParaRPr lang="en-US" sz="1700" i="1" dirty="0">
              <a:solidFill>
                <a:schemeClr val="tx1"/>
              </a:solidFill>
              <a:highlight>
                <a:srgbClr val="FF0000"/>
              </a:highlight>
              <a:latin typeface="Century Gothic"/>
              <a:ea typeface="Century Gothic"/>
              <a:cs typeface="Century Gothic"/>
              <a:sym typeface="Century Gothic"/>
            </a:endParaRPr>
          </a:p>
          <a:p>
            <a:pPr lvl="0"/>
            <a:r>
              <a:rPr lang="en-US" sz="1700" i="1" dirty="0">
                <a:solidFill>
                  <a:srgbClr val="FFFFFF"/>
                </a:solidFill>
                <a:latin typeface="Century Gothic"/>
                <a:ea typeface="Century Gothic"/>
                <a:cs typeface="Century Gothic"/>
                <a:sym typeface="Century Gothic"/>
              </a:rPr>
              <a:t>This is just flat out false. There is no “De-aromatase” activity in humans. However, the inverse is actually true, excess Testosterone  is converted to Estrogens</a:t>
            </a:r>
            <a:endParaRPr lang="en-US" sz="1700" i="1" dirty="0">
              <a:solidFill>
                <a:srgbClr val="FFFFFF"/>
              </a:solidFill>
              <a:latin typeface="Century Gothic"/>
              <a:ea typeface="Century Gothic"/>
              <a:cs typeface="Century Gothic"/>
              <a:sym typeface="Century Gothic"/>
            </a:endParaRPr>
          </a:p>
        </p:txBody>
      </p:sp>
      <p:pic>
        <p:nvPicPr>
          <p:cNvPr id="428" name="Google Shape;428;g645832a77d_0_43"/>
          <p:cNvPicPr preferRelativeResize="0"/>
          <p:nvPr/>
        </p:nvPicPr>
        <p:blipFill>
          <a:blip r:embed="rId3">
            <a:alphaModFix/>
          </a:blip>
          <a:stretch>
            <a:fillRect/>
          </a:stretch>
        </p:blipFill>
        <p:spPr>
          <a:xfrm>
            <a:off x="87789" y="2344475"/>
            <a:ext cx="270050" cy="327301"/>
          </a:xfrm>
          <a:prstGeom prst="rect">
            <a:avLst/>
          </a:prstGeom>
          <a:noFill/>
          <a:ln>
            <a:noFill/>
          </a:ln>
        </p:spPr>
      </p:pic>
      <p:pic>
        <p:nvPicPr>
          <p:cNvPr id="429" name="Google Shape;429;g645832a77d_0_43"/>
          <p:cNvPicPr preferRelativeResize="0"/>
          <p:nvPr/>
        </p:nvPicPr>
        <p:blipFill>
          <a:blip r:embed="rId3">
            <a:alphaModFix/>
          </a:blip>
          <a:stretch>
            <a:fillRect/>
          </a:stretch>
        </p:blipFill>
        <p:spPr>
          <a:xfrm>
            <a:off x="222814" y="3662242"/>
            <a:ext cx="270050" cy="327301"/>
          </a:xfrm>
          <a:prstGeom prst="rect">
            <a:avLst/>
          </a:prstGeom>
          <a:noFill/>
          <a:ln>
            <a:noFill/>
          </a:ln>
        </p:spPr>
      </p:pic>
      <p:pic>
        <p:nvPicPr>
          <p:cNvPr id="430" name="Google Shape;430;g645832a77d_0_43"/>
          <p:cNvPicPr preferRelativeResize="0"/>
          <p:nvPr/>
        </p:nvPicPr>
        <p:blipFill>
          <a:blip r:embed="rId3">
            <a:alphaModFix/>
          </a:blip>
          <a:stretch>
            <a:fillRect/>
          </a:stretch>
        </p:blipFill>
        <p:spPr>
          <a:xfrm>
            <a:off x="190985" y="5788606"/>
            <a:ext cx="270050" cy="327301"/>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g645832a77d_0_43"/>
          <p:cNvSpPr txBox="1"/>
          <p:nvPr/>
        </p:nvSpPr>
        <p:spPr>
          <a:xfrm>
            <a:off x="0" y="163250"/>
            <a:ext cx="9144000" cy="1141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3000" dirty="0" smtClean="0">
                <a:solidFill>
                  <a:srgbClr val="FFFFFF"/>
                </a:solidFill>
                <a:latin typeface="Trebuchet MS"/>
                <a:ea typeface="Trebuchet MS"/>
                <a:cs typeface="Trebuchet MS"/>
                <a:sym typeface="Trebuchet MS"/>
              </a:rPr>
              <a:t>Why should we trust these people?</a:t>
            </a:r>
            <a:endParaRPr sz="3000" dirty="0">
              <a:solidFill>
                <a:srgbClr val="FFFFFF"/>
              </a:solidFill>
              <a:latin typeface="Trebuchet MS"/>
              <a:ea typeface="Trebuchet MS"/>
              <a:cs typeface="Trebuchet MS"/>
              <a:sym typeface="Trebuchet MS"/>
            </a:endParaRPr>
          </a:p>
        </p:txBody>
      </p:sp>
      <p:sp>
        <p:nvSpPr>
          <p:cNvPr id="427" name="Google Shape;427;g645832a77d_0_43"/>
          <p:cNvSpPr txBox="1"/>
          <p:nvPr/>
        </p:nvSpPr>
        <p:spPr>
          <a:xfrm>
            <a:off x="389777" y="1381534"/>
            <a:ext cx="8239200" cy="5175600"/>
          </a:xfrm>
          <a:prstGeom prst="rect">
            <a:avLst/>
          </a:prstGeom>
          <a:solidFill>
            <a:schemeClr val="bg2"/>
          </a:solidFill>
          <a:ln>
            <a:solidFill>
              <a:schemeClr val="tx1"/>
            </a:solidFill>
          </a:ln>
        </p:spPr>
        <p:txBody>
          <a:bodyPr spcFirstLastPara="1" wrap="square" lIns="91425" tIns="91425" rIns="91425" bIns="91425" anchor="t" anchorCtr="0">
            <a:noAutofit/>
          </a:bodyPr>
          <a:lstStyle/>
          <a:p>
            <a:pPr marL="0" lvl="0" indent="0" algn="l" rtl="0">
              <a:spcBef>
                <a:spcPts val="0"/>
              </a:spcBef>
              <a:spcAft>
                <a:spcPts val="0"/>
              </a:spcAft>
              <a:buNone/>
            </a:pPr>
            <a:r>
              <a:rPr lang="en-US" sz="1700" dirty="0" smtClean="0">
                <a:solidFill>
                  <a:srgbClr val="FFFFFF"/>
                </a:solidFill>
                <a:latin typeface="Trebuchet MS" pitchFamily="34" charset="0"/>
                <a:ea typeface="Century Gothic"/>
                <a:cs typeface="Century Gothic"/>
                <a:sym typeface="Century Gothic"/>
              </a:rPr>
              <a:t>If the very people we rely on to write the guidelines we reference to our patients telling them why we do what we do clearly do not understand the basics of human physiology and how human sex hormone synthesis works, why would we listen to them? </a:t>
            </a:r>
          </a:p>
          <a:p>
            <a:pPr marL="0" lvl="0" indent="0" algn="l" rtl="0">
              <a:spcBef>
                <a:spcPts val="0"/>
              </a:spcBef>
              <a:spcAft>
                <a:spcPts val="0"/>
              </a:spcAft>
              <a:buNone/>
            </a:pPr>
            <a:endParaRPr lang="en-US" sz="1700" dirty="0">
              <a:solidFill>
                <a:srgbClr val="FFFFFF"/>
              </a:solidFill>
              <a:latin typeface="Trebuchet MS" pitchFamily="34" charset="0"/>
              <a:ea typeface="Century Gothic"/>
              <a:cs typeface="Century Gothic"/>
              <a:sym typeface="Century Gothic"/>
            </a:endParaRPr>
          </a:p>
          <a:p>
            <a:pPr marL="0" lvl="0" indent="0" algn="l" rtl="0">
              <a:spcBef>
                <a:spcPts val="0"/>
              </a:spcBef>
              <a:spcAft>
                <a:spcPts val="0"/>
              </a:spcAft>
              <a:buNone/>
            </a:pPr>
            <a:r>
              <a:rPr lang="en-US" sz="1700" dirty="0" smtClean="0">
                <a:solidFill>
                  <a:srgbClr val="FFFFFF"/>
                </a:solidFill>
                <a:latin typeface="Trebuchet MS" pitchFamily="34" charset="0"/>
                <a:ea typeface="Century Gothic"/>
                <a:cs typeface="Century Gothic"/>
                <a:sym typeface="Century Gothic"/>
              </a:rPr>
              <a:t>I propose that we do not, and I offer a new way instead of treating these patients. I ask that my colleagues review this publication, fact check my references and biochemistry, and if you are unsatisfied with what you find, please, let me know so that I might make amendments. But I ask that for now, until I complete my formal publications on these topics, that you accept what I present here as scientifically justifiable and biochemically sound based on the evidence and citations I present alongside what I claim. </a:t>
            </a:r>
          </a:p>
          <a:p>
            <a:pPr marL="0" lvl="0" indent="0" algn="l" rtl="0">
              <a:spcBef>
                <a:spcPts val="0"/>
              </a:spcBef>
              <a:spcAft>
                <a:spcPts val="0"/>
              </a:spcAft>
              <a:buNone/>
            </a:pPr>
            <a:endParaRPr lang="en-US" sz="1700" dirty="0">
              <a:solidFill>
                <a:srgbClr val="FFFFFF"/>
              </a:solidFill>
              <a:latin typeface="Trebuchet MS" pitchFamily="34" charset="0"/>
              <a:ea typeface="Century Gothic"/>
              <a:cs typeface="Century Gothic"/>
              <a:sym typeface="Century Gothic"/>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8947" y="4739833"/>
            <a:ext cx="1392620" cy="173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94825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sp>
        <p:nvSpPr>
          <p:cNvPr id="435" name="Google Shape;435;g645832a77d_0_49"/>
          <p:cNvSpPr/>
          <p:nvPr/>
        </p:nvSpPr>
        <p:spPr>
          <a:xfrm>
            <a:off x="1663065" y="0"/>
            <a:ext cx="74808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436" name="Google Shape;436;g645832a77d_0_49"/>
          <p:cNvPicPr preferRelativeResize="0"/>
          <p:nvPr/>
        </p:nvPicPr>
        <p:blipFill rotWithShape="1">
          <a:blip r:embed="rId3">
            <a:alphaModFix/>
          </a:blip>
          <a:srcRect/>
          <a:stretch/>
        </p:blipFill>
        <p:spPr>
          <a:xfrm>
            <a:off x="1845950" y="207674"/>
            <a:ext cx="7298049" cy="5558050"/>
          </a:xfrm>
          <a:prstGeom prst="rect">
            <a:avLst/>
          </a:prstGeom>
          <a:noFill/>
          <a:ln>
            <a:noFill/>
          </a:ln>
        </p:spPr>
      </p:pic>
      <p:sp>
        <p:nvSpPr>
          <p:cNvPr id="437" name="Google Shape;437;g645832a77d_0_49"/>
          <p:cNvSpPr txBox="1"/>
          <p:nvPr/>
        </p:nvSpPr>
        <p:spPr>
          <a:xfrm rot="-5400000">
            <a:off x="-3508935" y="2828850"/>
            <a:ext cx="9144000" cy="1200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800"/>
              <a:buFont typeface="PT Sans"/>
              <a:buNone/>
            </a:pPr>
            <a:r>
              <a:rPr lang="en-US" sz="3200" b="0" i="0" u="none" strike="noStrike" cap="none">
                <a:solidFill>
                  <a:schemeClr val="lt1"/>
                </a:solidFill>
                <a:latin typeface="PT Sans"/>
                <a:ea typeface="PT Sans"/>
                <a:cs typeface="PT Sans"/>
                <a:sym typeface="PT Sans"/>
              </a:rPr>
              <a:t>Human Sex Hormone Synthesis</a:t>
            </a:r>
            <a:endParaRPr sz="1400" b="0" i="0" u="none" strike="noStrike" cap="none">
              <a:solidFill>
                <a:srgbClr val="000000"/>
              </a:solidFill>
              <a:latin typeface="Arial"/>
              <a:ea typeface="Arial"/>
              <a:cs typeface="Arial"/>
              <a:sym typeface="Arial"/>
            </a:endParaRPr>
          </a:p>
        </p:txBody>
      </p:sp>
      <p:sp>
        <p:nvSpPr>
          <p:cNvPr id="438" name="Google Shape;438;g645832a77d_0_49"/>
          <p:cNvSpPr/>
          <p:nvPr/>
        </p:nvSpPr>
        <p:spPr>
          <a:xfrm>
            <a:off x="6104708" y="4133112"/>
            <a:ext cx="209100" cy="339600"/>
          </a:xfrm>
          <a:prstGeom prst="downArrow">
            <a:avLst>
              <a:gd name="adj1" fmla="val 50000"/>
              <a:gd name="adj2" fmla="val 50000"/>
            </a:avLst>
          </a:prstGeom>
          <a:solidFill>
            <a:srgbClr val="FF0000"/>
          </a:solidFill>
          <a:ln w="15875" cap="rnd"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39" name="Google Shape;439;g645832a77d_0_49"/>
          <p:cNvSpPr/>
          <p:nvPr/>
        </p:nvSpPr>
        <p:spPr>
          <a:xfrm rot="10800000">
            <a:off x="6095920" y="3965350"/>
            <a:ext cx="226500" cy="335400"/>
          </a:xfrm>
          <a:prstGeom prst="downArrow">
            <a:avLst>
              <a:gd name="adj1" fmla="val 50000"/>
              <a:gd name="adj2" fmla="val 50000"/>
            </a:avLst>
          </a:prstGeom>
          <a:solidFill>
            <a:srgbClr val="FF0000"/>
          </a:solidFill>
          <a:ln w="15875" cap="rnd"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0000"/>
              </a:solidFill>
              <a:latin typeface="Arial"/>
              <a:ea typeface="Arial"/>
              <a:cs typeface="Arial"/>
              <a:sym typeface="Arial"/>
            </a:endParaRPr>
          </a:p>
        </p:txBody>
      </p:sp>
      <p:sp>
        <p:nvSpPr>
          <p:cNvPr id="440" name="Google Shape;440;g645832a77d_0_49"/>
          <p:cNvSpPr txBox="1"/>
          <p:nvPr/>
        </p:nvSpPr>
        <p:spPr>
          <a:xfrm>
            <a:off x="1729225" y="6000600"/>
            <a:ext cx="7348500" cy="857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a:latin typeface="Century Gothic"/>
                <a:ea typeface="Century Gothic"/>
                <a:cs typeface="Century Gothic"/>
                <a:sym typeface="Century Gothic"/>
              </a:rPr>
              <a:t>Having knowledge of this slide should be a prerequisite for being permitted to prescribe hormone therapy to transgender people. </a:t>
            </a:r>
            <a:endParaRPr sz="1800">
              <a:latin typeface="Century Gothic"/>
              <a:ea typeface="Century Gothic"/>
              <a:cs typeface="Century Gothic"/>
              <a:sym typeface="Century Gothic"/>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445" name="Google Shape;445;p34"/>
          <p:cNvSpPr txBox="1"/>
          <p:nvPr/>
        </p:nvSpPr>
        <p:spPr>
          <a:xfrm>
            <a:off x="431800" y="1841500"/>
            <a:ext cx="185700" cy="831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400"/>
              <a:buFont typeface="Arial"/>
              <a:buNone/>
            </a:pPr>
            <a:endParaRPr sz="2400" b="1"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chemeClr val="lt1"/>
              </a:solidFill>
              <a:latin typeface="Arial"/>
              <a:ea typeface="Arial"/>
              <a:cs typeface="Arial"/>
              <a:sym typeface="Arial"/>
            </a:endParaRPr>
          </a:p>
        </p:txBody>
      </p:sp>
      <p:sp>
        <p:nvSpPr>
          <p:cNvPr id="446" name="Google Shape;446;p34"/>
          <p:cNvSpPr txBox="1"/>
          <p:nvPr/>
        </p:nvSpPr>
        <p:spPr>
          <a:xfrm>
            <a:off x="457200" y="966775"/>
            <a:ext cx="8229600" cy="39654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accent1">
                  <a:lumMod val="60000"/>
                  <a:lumOff val="40000"/>
                </a:schemeClr>
              </a:buClr>
              <a:buSzPts val="1400"/>
              <a:buFont typeface="Wingdings" pitchFamily="2" charset="2"/>
              <a:buChar char="§"/>
            </a:pPr>
            <a:r>
              <a:rPr lang="en-US" b="0" i="0" u="none" strike="noStrike" cap="none" dirty="0">
                <a:solidFill>
                  <a:schemeClr val="lt1"/>
                </a:solidFill>
                <a:latin typeface="Trebuchet MS"/>
                <a:ea typeface="Trebuchet MS"/>
                <a:cs typeface="Trebuchet MS"/>
                <a:sym typeface="Trebuchet MS"/>
              </a:rPr>
              <a:t>Estrogen – </a:t>
            </a:r>
            <a:r>
              <a:rPr lang="en-US" dirty="0">
                <a:solidFill>
                  <a:schemeClr val="lt1"/>
                </a:solidFill>
                <a:latin typeface="Trebuchet MS"/>
                <a:ea typeface="Trebuchet MS"/>
                <a:cs typeface="Trebuchet MS"/>
                <a:sym typeface="Trebuchet MS"/>
              </a:rPr>
              <a:t>Previously, I had advocated for starting most patients on 6-10mg of E2 per day out of the gate. The reasoning for this was that compared with patients who started on much lower levels of E2 (such as 1mg or 2mg daily), patients seemed to reach higher tanner stages considerably faster. When discussing natural </a:t>
            </a:r>
            <a:r>
              <a:rPr lang="en-US" dirty="0" err="1">
                <a:solidFill>
                  <a:schemeClr val="lt1"/>
                </a:solidFill>
                <a:latin typeface="Trebuchet MS"/>
                <a:ea typeface="Trebuchet MS"/>
                <a:cs typeface="Trebuchet MS"/>
                <a:sym typeface="Trebuchet MS"/>
              </a:rPr>
              <a:t>thelarche</a:t>
            </a:r>
            <a:r>
              <a:rPr lang="en-US" dirty="0">
                <a:solidFill>
                  <a:schemeClr val="lt1"/>
                </a:solidFill>
                <a:latin typeface="Trebuchet MS"/>
                <a:ea typeface="Trebuchet MS"/>
                <a:cs typeface="Trebuchet MS"/>
                <a:sym typeface="Trebuchet MS"/>
              </a:rPr>
              <a:t>, it’s important to remember that </a:t>
            </a:r>
            <a:r>
              <a:rPr lang="en-US" dirty="0" err="1">
                <a:solidFill>
                  <a:schemeClr val="lt1"/>
                </a:solidFill>
                <a:latin typeface="Trebuchet MS"/>
                <a:ea typeface="Trebuchet MS"/>
                <a:cs typeface="Trebuchet MS"/>
                <a:sym typeface="Trebuchet MS"/>
              </a:rPr>
              <a:t>estrone</a:t>
            </a:r>
            <a:r>
              <a:rPr lang="en-US" dirty="0">
                <a:solidFill>
                  <a:schemeClr val="lt1"/>
                </a:solidFill>
                <a:latin typeface="Trebuchet MS"/>
                <a:ea typeface="Trebuchet MS"/>
                <a:cs typeface="Trebuchet MS"/>
                <a:sym typeface="Trebuchet MS"/>
              </a:rPr>
              <a:t> is initially the dominant hormone, and around tanner stage 3 this changes to estradiol. </a:t>
            </a:r>
            <a:endParaRPr dirty="0">
              <a:solidFill>
                <a:schemeClr val="lt1"/>
              </a:solidFill>
              <a:latin typeface="Trebuchet MS"/>
              <a:ea typeface="Trebuchet MS"/>
              <a:cs typeface="Trebuchet MS"/>
              <a:sym typeface="Trebuchet MS"/>
            </a:endParaRPr>
          </a:p>
          <a:p>
            <a:pPr marL="742950" marR="0" lvl="0" indent="-285750" algn="l" rtl="0">
              <a:lnSpc>
                <a:spcPct val="100000"/>
              </a:lnSpc>
              <a:spcBef>
                <a:spcPts val="0"/>
              </a:spcBef>
              <a:spcAft>
                <a:spcPts val="0"/>
              </a:spcAft>
              <a:buClr>
                <a:schemeClr val="accent1">
                  <a:lumMod val="60000"/>
                  <a:lumOff val="40000"/>
                </a:schemeClr>
              </a:buClr>
              <a:buFont typeface="Wingdings" pitchFamily="2" charset="2"/>
              <a:buChar char="§"/>
            </a:pPr>
            <a:endParaRPr dirty="0">
              <a:solidFill>
                <a:schemeClr val="lt1"/>
              </a:solidFill>
              <a:latin typeface="Trebuchet MS"/>
              <a:ea typeface="Trebuchet MS"/>
              <a:cs typeface="Trebuchet MS"/>
              <a:sym typeface="Trebuchet MS"/>
            </a:endParaRPr>
          </a:p>
          <a:p>
            <a:pPr marL="342900" marR="0" lvl="0" indent="-342900" algn="l" rtl="0">
              <a:lnSpc>
                <a:spcPct val="100000"/>
              </a:lnSpc>
              <a:spcBef>
                <a:spcPts val="0"/>
              </a:spcBef>
              <a:spcAft>
                <a:spcPts val="0"/>
              </a:spcAft>
              <a:buClr>
                <a:schemeClr val="accent1">
                  <a:lumMod val="60000"/>
                  <a:lumOff val="40000"/>
                </a:schemeClr>
              </a:buClr>
              <a:buSzPts val="1400"/>
              <a:buFont typeface="Wingdings" pitchFamily="2" charset="2"/>
              <a:buChar char="§"/>
            </a:pPr>
            <a:r>
              <a:rPr lang="en-US" dirty="0">
                <a:solidFill>
                  <a:schemeClr val="lt1"/>
                </a:solidFill>
                <a:latin typeface="Trebuchet MS"/>
                <a:ea typeface="Trebuchet MS"/>
                <a:cs typeface="Trebuchet MS"/>
                <a:sym typeface="Trebuchet MS"/>
              </a:rPr>
              <a:t>As a result, I am now offering new start patients the opportunity to choose between two possible start methods. A truly “natural” puberty in which over the span of </a:t>
            </a:r>
            <a:r>
              <a:rPr lang="en-US" dirty="0" smtClean="0">
                <a:solidFill>
                  <a:schemeClr val="lt1"/>
                </a:solidFill>
                <a:latin typeface="Trebuchet MS"/>
                <a:ea typeface="Trebuchet MS"/>
                <a:cs typeface="Trebuchet MS"/>
                <a:sym typeface="Trebuchet MS"/>
              </a:rPr>
              <a:t>3-5 </a:t>
            </a:r>
            <a:r>
              <a:rPr lang="en-US" dirty="0">
                <a:solidFill>
                  <a:schemeClr val="lt1"/>
                </a:solidFill>
                <a:latin typeface="Trebuchet MS"/>
                <a:ea typeface="Trebuchet MS"/>
                <a:cs typeface="Trebuchet MS"/>
                <a:sym typeface="Trebuchet MS"/>
              </a:rPr>
              <a:t>years, daily oral estradiol levels (and subsequently </a:t>
            </a:r>
            <a:r>
              <a:rPr lang="en-US" dirty="0" err="1">
                <a:solidFill>
                  <a:schemeClr val="lt1"/>
                </a:solidFill>
                <a:latin typeface="Trebuchet MS"/>
                <a:ea typeface="Trebuchet MS"/>
                <a:cs typeface="Trebuchet MS"/>
                <a:sym typeface="Trebuchet MS"/>
              </a:rPr>
              <a:t>estrone</a:t>
            </a:r>
            <a:r>
              <a:rPr lang="en-US" dirty="0">
                <a:solidFill>
                  <a:schemeClr val="lt1"/>
                </a:solidFill>
                <a:latin typeface="Trebuchet MS"/>
                <a:ea typeface="Trebuchet MS"/>
                <a:cs typeface="Trebuchet MS"/>
                <a:sym typeface="Trebuchet MS"/>
              </a:rPr>
              <a:t> levels) are gradually increased until tanner stage 3 is met, at which point the ratio is inverted by switching to transdermal or injectable </a:t>
            </a:r>
            <a:r>
              <a:rPr lang="en-US" dirty="0" smtClean="0">
                <a:solidFill>
                  <a:schemeClr val="lt1"/>
                </a:solidFill>
                <a:latin typeface="Trebuchet MS"/>
                <a:ea typeface="Trebuchet MS"/>
                <a:cs typeface="Trebuchet MS"/>
                <a:sym typeface="Trebuchet MS"/>
              </a:rPr>
              <a:t>E2. They are given the choice of E2 </a:t>
            </a:r>
            <a:r>
              <a:rPr lang="en-US" dirty="0" err="1" smtClean="0">
                <a:solidFill>
                  <a:schemeClr val="lt1"/>
                </a:solidFill>
                <a:latin typeface="Trebuchet MS"/>
                <a:ea typeface="Trebuchet MS"/>
                <a:cs typeface="Trebuchet MS"/>
                <a:sym typeface="Trebuchet MS"/>
              </a:rPr>
              <a:t>monotherapy</a:t>
            </a:r>
            <a:r>
              <a:rPr lang="en-US" dirty="0" smtClean="0">
                <a:solidFill>
                  <a:schemeClr val="lt1"/>
                </a:solidFill>
                <a:latin typeface="Trebuchet MS"/>
                <a:ea typeface="Trebuchet MS"/>
                <a:cs typeface="Trebuchet MS"/>
                <a:sym typeface="Trebuchet MS"/>
              </a:rPr>
              <a:t> or E2+Bicalutamide</a:t>
            </a:r>
            <a:endParaRPr dirty="0">
              <a:solidFill>
                <a:schemeClr val="lt1"/>
              </a:solidFill>
              <a:latin typeface="Trebuchet MS"/>
              <a:ea typeface="Trebuchet MS"/>
              <a:cs typeface="Trebuchet MS"/>
              <a:sym typeface="Trebuchet MS"/>
            </a:endParaRPr>
          </a:p>
          <a:p>
            <a:pPr marL="742950" marR="0" lvl="0" indent="-285750" algn="l" rtl="0">
              <a:lnSpc>
                <a:spcPct val="100000"/>
              </a:lnSpc>
              <a:spcBef>
                <a:spcPts val="0"/>
              </a:spcBef>
              <a:spcAft>
                <a:spcPts val="0"/>
              </a:spcAft>
              <a:buClr>
                <a:schemeClr val="accent1">
                  <a:lumMod val="60000"/>
                  <a:lumOff val="40000"/>
                </a:schemeClr>
              </a:buClr>
              <a:buFont typeface="Wingdings" pitchFamily="2" charset="2"/>
              <a:buChar char="§"/>
            </a:pPr>
            <a:endParaRPr dirty="0">
              <a:solidFill>
                <a:schemeClr val="lt1"/>
              </a:solidFill>
              <a:latin typeface="Trebuchet MS"/>
              <a:ea typeface="Trebuchet MS"/>
              <a:cs typeface="Trebuchet MS"/>
              <a:sym typeface="Trebuchet MS"/>
            </a:endParaRPr>
          </a:p>
          <a:p>
            <a:pPr marL="342900" marR="0" lvl="0" indent="-342900" algn="l" rtl="0">
              <a:lnSpc>
                <a:spcPct val="100000"/>
              </a:lnSpc>
              <a:spcBef>
                <a:spcPts val="0"/>
              </a:spcBef>
              <a:spcAft>
                <a:spcPts val="0"/>
              </a:spcAft>
              <a:buClr>
                <a:schemeClr val="accent1">
                  <a:lumMod val="60000"/>
                  <a:lumOff val="40000"/>
                </a:schemeClr>
              </a:buClr>
              <a:buSzPts val="1400"/>
              <a:buFont typeface="Wingdings" pitchFamily="2" charset="2"/>
              <a:buChar char="§"/>
            </a:pPr>
            <a:r>
              <a:rPr lang="en-US" dirty="0">
                <a:solidFill>
                  <a:schemeClr val="lt1"/>
                </a:solidFill>
                <a:latin typeface="Trebuchet MS"/>
                <a:ea typeface="Trebuchet MS"/>
                <a:cs typeface="Trebuchet MS"/>
                <a:sym typeface="Trebuchet MS"/>
              </a:rPr>
              <a:t>Or, I offer them the “quick” way of using higher than typical </a:t>
            </a:r>
            <a:r>
              <a:rPr lang="en-US" dirty="0" err="1">
                <a:solidFill>
                  <a:schemeClr val="lt1"/>
                </a:solidFill>
                <a:latin typeface="Trebuchet MS"/>
                <a:ea typeface="Trebuchet MS"/>
                <a:cs typeface="Trebuchet MS"/>
                <a:sym typeface="Trebuchet MS"/>
              </a:rPr>
              <a:t>thelarche</a:t>
            </a:r>
            <a:r>
              <a:rPr lang="en-US" dirty="0">
                <a:solidFill>
                  <a:schemeClr val="lt1"/>
                </a:solidFill>
                <a:latin typeface="Trebuchet MS"/>
                <a:ea typeface="Trebuchet MS"/>
                <a:cs typeface="Trebuchet MS"/>
                <a:sym typeface="Trebuchet MS"/>
              </a:rPr>
              <a:t> physiologic levels of 6-10mg a day precipitating E2 levels in the 100-300 range typically. </a:t>
            </a:r>
            <a:endParaRPr dirty="0">
              <a:solidFill>
                <a:schemeClr val="lt1"/>
              </a:solidFill>
              <a:latin typeface="Trebuchet MS"/>
              <a:ea typeface="Trebuchet MS"/>
              <a:cs typeface="Trebuchet MS"/>
              <a:sym typeface="Trebuchet MS"/>
            </a:endParaRPr>
          </a:p>
          <a:p>
            <a:pPr marL="171450" marR="0" lvl="0" indent="-171450" algn="l" rtl="0">
              <a:lnSpc>
                <a:spcPct val="100000"/>
              </a:lnSpc>
              <a:spcBef>
                <a:spcPts val="600"/>
              </a:spcBef>
              <a:spcAft>
                <a:spcPts val="0"/>
              </a:spcAft>
              <a:buClr>
                <a:schemeClr val="accent1">
                  <a:lumMod val="60000"/>
                  <a:lumOff val="40000"/>
                </a:schemeClr>
              </a:buClr>
              <a:buSzPts val="1400"/>
              <a:buFont typeface="Wingdings" pitchFamily="2" charset="2"/>
              <a:buChar char="§"/>
            </a:pPr>
            <a:endParaRPr sz="1100" b="0" i="0" u="none" strike="noStrike" cap="none" dirty="0">
              <a:solidFill>
                <a:schemeClr val="lt1"/>
              </a:solidFill>
              <a:latin typeface="Trebuchet MS"/>
              <a:ea typeface="Trebuchet MS"/>
              <a:cs typeface="Trebuchet MS"/>
              <a:sym typeface="Trebuchet MS"/>
            </a:endParaRPr>
          </a:p>
        </p:txBody>
      </p:sp>
      <p:sp>
        <p:nvSpPr>
          <p:cNvPr id="447" name="Google Shape;447;p34"/>
          <p:cNvSpPr txBox="1"/>
          <p:nvPr/>
        </p:nvSpPr>
        <p:spPr>
          <a:xfrm>
            <a:off x="0" y="163250"/>
            <a:ext cx="9139200" cy="831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1250"/>
              <a:buFont typeface="Quattrocento Sans"/>
              <a:buNone/>
            </a:pPr>
            <a:r>
              <a:rPr lang="en-US" sz="5000" b="0" i="0" u="none" strike="noStrike" cap="none">
                <a:solidFill>
                  <a:schemeClr val="lt1"/>
                </a:solidFill>
                <a:latin typeface="Quattrocento Sans"/>
                <a:ea typeface="Quattrocento Sans"/>
                <a:cs typeface="Quattrocento Sans"/>
                <a:sym typeface="Quattrocento Sans"/>
              </a:rPr>
              <a:t>Male to Female</a:t>
            </a:r>
            <a:endParaRPr sz="1400" b="0" i="0" u="none" strike="noStrike" cap="none">
              <a:solidFill>
                <a:srgbClr val="000000"/>
              </a:solidFill>
              <a:latin typeface="Arial"/>
              <a:ea typeface="Arial"/>
              <a:cs typeface="Arial"/>
              <a:sym typeface="Arial"/>
            </a:endParaRPr>
          </a:p>
        </p:txBody>
      </p:sp>
      <p:pic>
        <p:nvPicPr>
          <p:cNvPr id="448" name="Google Shape;448;p34"/>
          <p:cNvPicPr preferRelativeResize="0"/>
          <p:nvPr/>
        </p:nvPicPr>
        <p:blipFill>
          <a:blip r:embed="rId3">
            <a:alphaModFix/>
          </a:blip>
          <a:stretch>
            <a:fillRect/>
          </a:stretch>
        </p:blipFill>
        <p:spPr>
          <a:xfrm>
            <a:off x="4062713" y="4184247"/>
            <a:ext cx="4400961" cy="2501987"/>
          </a:xfrm>
          <a:prstGeom prst="rect">
            <a:avLst/>
          </a:prstGeom>
          <a:noFill/>
          <a:ln>
            <a:noFill/>
          </a:ln>
        </p:spPr>
      </p:pic>
      <p:pic>
        <p:nvPicPr>
          <p:cNvPr id="449" name="Google Shape;449;p34"/>
          <p:cNvPicPr preferRelativeResize="0"/>
          <p:nvPr/>
        </p:nvPicPr>
        <p:blipFill>
          <a:blip r:embed="rId4">
            <a:alphaModFix/>
          </a:blip>
          <a:stretch>
            <a:fillRect/>
          </a:stretch>
        </p:blipFill>
        <p:spPr>
          <a:xfrm>
            <a:off x="1743075" y="258849"/>
            <a:ext cx="528650" cy="640724"/>
          </a:xfrm>
          <a:prstGeom prst="rect">
            <a:avLst/>
          </a:prstGeom>
          <a:noFill/>
          <a:ln>
            <a:noFill/>
          </a:ln>
        </p:spPr>
      </p:pic>
      <p:sp>
        <p:nvSpPr>
          <p:cNvPr id="450" name="Google Shape;450;p34"/>
          <p:cNvSpPr txBox="1"/>
          <p:nvPr/>
        </p:nvSpPr>
        <p:spPr>
          <a:xfrm>
            <a:off x="457200" y="3796332"/>
            <a:ext cx="3393600" cy="2571600"/>
          </a:xfrm>
          <a:prstGeom prst="rect">
            <a:avLst/>
          </a:prstGeom>
          <a:noFill/>
          <a:ln>
            <a:noFill/>
          </a:ln>
        </p:spPr>
        <p:txBody>
          <a:bodyPr spcFirstLastPara="1" wrap="square" lIns="91425" tIns="91425" rIns="91425" bIns="91425" anchor="t" anchorCtr="0">
            <a:noAutofit/>
          </a:bodyPr>
          <a:lstStyle/>
          <a:p>
            <a:pPr marL="742950" lvl="0" indent="-285750" algn="l" rtl="0">
              <a:spcBef>
                <a:spcPts val="0"/>
              </a:spcBef>
              <a:spcAft>
                <a:spcPts val="0"/>
              </a:spcAft>
              <a:buClr>
                <a:schemeClr val="accent1">
                  <a:lumMod val="60000"/>
                  <a:lumOff val="40000"/>
                </a:schemeClr>
              </a:buClr>
              <a:buSzPts val="1100"/>
              <a:buFont typeface="Wingdings" pitchFamily="2" charset="2"/>
              <a:buChar char="§"/>
            </a:pPr>
            <a:endParaRPr dirty="0">
              <a:solidFill>
                <a:schemeClr val="lt1"/>
              </a:solidFill>
              <a:latin typeface="Trebuchet MS"/>
              <a:ea typeface="Trebuchet MS"/>
              <a:cs typeface="Trebuchet MS"/>
              <a:sym typeface="Trebuchet MS"/>
            </a:endParaRPr>
          </a:p>
          <a:p>
            <a:pPr marL="342900" lvl="0" indent="-342900" algn="l" rtl="0">
              <a:spcBef>
                <a:spcPts val="0"/>
              </a:spcBef>
              <a:spcAft>
                <a:spcPts val="0"/>
              </a:spcAft>
              <a:buClr>
                <a:schemeClr val="accent1">
                  <a:lumMod val="60000"/>
                  <a:lumOff val="40000"/>
                </a:schemeClr>
              </a:buClr>
              <a:buSzPts val="1400"/>
              <a:buFont typeface="Wingdings" pitchFamily="2" charset="2"/>
              <a:buChar char="§"/>
            </a:pPr>
            <a:r>
              <a:rPr lang="en-US" dirty="0">
                <a:solidFill>
                  <a:schemeClr val="lt1"/>
                </a:solidFill>
                <a:latin typeface="Trebuchet MS"/>
                <a:ea typeface="Trebuchet MS"/>
                <a:cs typeface="Trebuchet MS"/>
                <a:sym typeface="Trebuchet MS"/>
              </a:rPr>
              <a:t>I am unsure which of the two approaches is best. I give patients this choice, and I intend to monitor them over the coming years to determine if the slow and steady approach is more effective in the long run </a:t>
            </a:r>
            <a:r>
              <a:rPr lang="en-US" dirty="0" smtClean="0">
                <a:solidFill>
                  <a:schemeClr val="lt1"/>
                </a:solidFill>
                <a:latin typeface="Trebuchet MS"/>
                <a:ea typeface="Trebuchet MS"/>
                <a:cs typeface="Trebuchet MS"/>
                <a:sym typeface="Trebuchet MS"/>
              </a:rPr>
              <a:t>for development than </a:t>
            </a:r>
            <a:r>
              <a:rPr lang="en-US" dirty="0">
                <a:solidFill>
                  <a:schemeClr val="lt1"/>
                </a:solidFill>
                <a:latin typeface="Trebuchet MS"/>
                <a:ea typeface="Trebuchet MS"/>
                <a:cs typeface="Trebuchet MS"/>
                <a:sym typeface="Trebuchet MS"/>
              </a:rPr>
              <a:t>higher dose E2 right from the start</a:t>
            </a:r>
            <a:r>
              <a:rPr lang="en-US" dirty="0" smtClean="0">
                <a:solidFill>
                  <a:schemeClr val="lt1"/>
                </a:solidFill>
                <a:latin typeface="Trebuchet MS"/>
                <a:ea typeface="Trebuchet MS"/>
                <a:cs typeface="Trebuchet MS"/>
                <a:sym typeface="Trebuchet MS"/>
              </a:rPr>
              <a:t>.</a:t>
            </a:r>
          </a:p>
          <a:p>
            <a:pPr marL="342900" lvl="0" indent="-342900" algn="l" rtl="0">
              <a:spcBef>
                <a:spcPts val="0"/>
              </a:spcBef>
              <a:spcAft>
                <a:spcPts val="0"/>
              </a:spcAft>
              <a:buClr>
                <a:schemeClr val="accent1">
                  <a:lumMod val="60000"/>
                  <a:lumOff val="40000"/>
                </a:schemeClr>
              </a:buClr>
              <a:buSzPts val="1400"/>
              <a:buFont typeface="Wingdings" pitchFamily="2" charset="2"/>
              <a:buChar char="§"/>
            </a:pPr>
            <a:r>
              <a:rPr lang="en-US" dirty="0" smtClean="0">
                <a:solidFill>
                  <a:schemeClr val="lt1"/>
                </a:solidFill>
                <a:latin typeface="Trebuchet MS"/>
                <a:ea typeface="Trebuchet MS"/>
                <a:cs typeface="Trebuchet MS"/>
                <a:sym typeface="Trebuchet MS"/>
              </a:rPr>
              <a:t>My typical injection starting dose is 6mg every 5 days of Estradiol </a:t>
            </a:r>
            <a:r>
              <a:rPr lang="en-US" dirty="0" err="1" smtClean="0">
                <a:solidFill>
                  <a:schemeClr val="lt1"/>
                </a:solidFill>
                <a:latin typeface="Trebuchet MS"/>
                <a:ea typeface="Trebuchet MS"/>
                <a:cs typeface="Trebuchet MS"/>
                <a:sym typeface="Trebuchet MS"/>
              </a:rPr>
              <a:t>Valerate</a:t>
            </a:r>
            <a:r>
              <a:rPr lang="en-US" dirty="0" smtClean="0">
                <a:solidFill>
                  <a:schemeClr val="lt1"/>
                </a:solidFill>
                <a:latin typeface="Trebuchet MS"/>
                <a:ea typeface="Trebuchet MS"/>
                <a:cs typeface="Trebuchet MS"/>
                <a:sym typeface="Trebuchet MS"/>
              </a:rPr>
              <a:t> (which matches its half life)</a:t>
            </a:r>
            <a:endParaRPr dirty="0">
              <a:solidFill>
                <a:schemeClr val="lt1"/>
              </a:solidFill>
              <a:latin typeface="Trebuchet MS"/>
              <a:ea typeface="Trebuchet MS"/>
              <a:cs typeface="Trebuchet MS"/>
              <a:sym typeface="Trebuchet MS"/>
            </a:endParaRPr>
          </a:p>
          <a:p>
            <a:pPr marL="457200" lvl="0" indent="0" algn="l" rtl="0">
              <a:spcBef>
                <a:spcPts val="0"/>
              </a:spcBef>
              <a:spcAft>
                <a:spcPts val="0"/>
              </a:spcAft>
              <a:buClr>
                <a:schemeClr val="dk1"/>
              </a:buClr>
              <a:buSzPts val="1100"/>
              <a:buFont typeface="Arial"/>
              <a:buNone/>
            </a:pPr>
            <a:endParaRPr sz="1100" dirty="0">
              <a:solidFill>
                <a:schemeClr val="lt1"/>
              </a:solidFill>
              <a:latin typeface="Trebuchet MS"/>
              <a:ea typeface="Trebuchet MS"/>
              <a:cs typeface="Trebuchet MS"/>
              <a:sym typeface="Trebuchet MS"/>
            </a:endParaRPr>
          </a:p>
          <a:p>
            <a:pPr marL="0" lvl="0" indent="0" algn="l" rtl="0">
              <a:spcBef>
                <a:spcPts val="600"/>
              </a:spcBef>
              <a:spcAft>
                <a:spcPts val="0"/>
              </a:spcAft>
              <a:buClr>
                <a:schemeClr val="lt1"/>
              </a:buClr>
              <a:buSzPts val="1400"/>
              <a:buFont typeface="Trebuchet MS"/>
              <a:buNone/>
            </a:pPr>
            <a:endParaRPr sz="1100" dirty="0">
              <a:solidFill>
                <a:schemeClr val="lt1"/>
              </a:solidFill>
              <a:latin typeface="Trebuchet MS"/>
              <a:ea typeface="Trebuchet MS"/>
              <a:cs typeface="Trebuchet MS"/>
              <a:sym typeface="Trebuchet MS"/>
            </a:endParaRPr>
          </a:p>
          <a:p>
            <a:pPr marL="0" lvl="0" indent="0" algn="l" rtl="0">
              <a:spcBef>
                <a:spcPts val="0"/>
              </a:spcBef>
              <a:spcAft>
                <a:spcPts val="0"/>
              </a:spcAft>
              <a:buNone/>
            </a:pPr>
            <a:endParaRPr dirty="0">
              <a:latin typeface="Century Gothic"/>
              <a:ea typeface="Century Gothic"/>
              <a:cs typeface="Century Gothic"/>
              <a:sym typeface="Century Gothic"/>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5" name="Google Shape;455;g62b87874d9_0_14"/>
          <p:cNvSpPr txBox="1"/>
          <p:nvPr/>
        </p:nvSpPr>
        <p:spPr>
          <a:xfrm>
            <a:off x="431800" y="1841500"/>
            <a:ext cx="185700" cy="8319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accent1">
                  <a:lumMod val="60000"/>
                  <a:lumOff val="40000"/>
                </a:schemeClr>
              </a:buClr>
              <a:buSzPts val="2400"/>
              <a:buFont typeface="Wingdings" pitchFamily="2" charset="2"/>
              <a:buChar char="§"/>
            </a:pPr>
            <a:endParaRPr sz="2400" b="1" i="0" u="none" strike="noStrike" cap="none">
              <a:solidFill>
                <a:schemeClr val="lt1"/>
              </a:solidFill>
              <a:latin typeface="Arial"/>
              <a:ea typeface="Arial"/>
              <a:cs typeface="Arial"/>
              <a:sym typeface="Arial"/>
            </a:endParaRPr>
          </a:p>
          <a:p>
            <a:pPr marL="342900" marR="0" lvl="0" indent="-342900" algn="l" rtl="0">
              <a:lnSpc>
                <a:spcPct val="100000"/>
              </a:lnSpc>
              <a:spcBef>
                <a:spcPts val="0"/>
              </a:spcBef>
              <a:spcAft>
                <a:spcPts val="0"/>
              </a:spcAft>
              <a:buClr>
                <a:schemeClr val="accent1">
                  <a:lumMod val="60000"/>
                  <a:lumOff val="40000"/>
                </a:schemeClr>
              </a:buClr>
              <a:buSzPts val="2400"/>
              <a:buFont typeface="Wingdings" pitchFamily="2" charset="2"/>
              <a:buChar char="§"/>
            </a:pPr>
            <a:endParaRPr sz="2400" b="1" i="0" u="none" strike="noStrike" cap="none">
              <a:solidFill>
                <a:schemeClr val="lt1"/>
              </a:solidFill>
              <a:latin typeface="Arial"/>
              <a:ea typeface="Arial"/>
              <a:cs typeface="Arial"/>
              <a:sym typeface="Arial"/>
            </a:endParaRPr>
          </a:p>
        </p:txBody>
      </p:sp>
      <p:sp>
        <p:nvSpPr>
          <p:cNvPr id="456" name="Google Shape;456;g62b87874d9_0_14"/>
          <p:cNvSpPr txBox="1"/>
          <p:nvPr/>
        </p:nvSpPr>
        <p:spPr>
          <a:xfrm>
            <a:off x="348212" y="1018477"/>
            <a:ext cx="5799600" cy="27642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accent1">
                  <a:lumMod val="60000"/>
                  <a:lumOff val="40000"/>
                </a:schemeClr>
              </a:buClr>
              <a:buSzPts val="1400"/>
              <a:buFont typeface="Wingdings" pitchFamily="2" charset="2"/>
              <a:buChar char="§"/>
            </a:pPr>
            <a:r>
              <a:rPr lang="en-US" sz="1100" b="0" i="0" u="none" strike="noStrike" cap="none" dirty="0">
                <a:solidFill>
                  <a:schemeClr val="lt1"/>
                </a:solidFill>
                <a:latin typeface="Trebuchet MS"/>
                <a:ea typeface="Trebuchet MS"/>
                <a:cs typeface="Trebuchet MS"/>
                <a:sym typeface="Trebuchet MS"/>
              </a:rPr>
              <a:t>Estrogen – Previously, I would start all patients on 6 to 10 mg of estradiol (Spread TID) depending on body mass.(&lt; 70kg </a:t>
            </a:r>
            <a:r>
              <a:rPr lang="en-US" sz="1100" b="0" i="0" u="none" strike="noStrike" cap="none" dirty="0" smtClean="0">
                <a:solidFill>
                  <a:schemeClr val="lt1"/>
                </a:solidFill>
                <a:latin typeface="Trebuchet MS"/>
                <a:ea typeface="Trebuchet MS"/>
                <a:cs typeface="Trebuchet MS"/>
                <a:sym typeface="Trebuchet MS"/>
              </a:rPr>
              <a:t>&gt;)</a:t>
            </a:r>
            <a:r>
              <a:rPr lang="en-US" sz="1100" dirty="0" smtClean="0">
                <a:solidFill>
                  <a:schemeClr val="lt1"/>
                </a:solidFill>
                <a:latin typeface="Trebuchet MS"/>
                <a:ea typeface="Trebuchet MS"/>
                <a:cs typeface="Trebuchet MS"/>
                <a:sym typeface="Trebuchet MS"/>
              </a:rPr>
              <a:t>. A rare very heavy patient might start on 12mg. All new start patients are placed on 81mg aspirin daily. </a:t>
            </a:r>
            <a:endParaRPr sz="1100" dirty="0">
              <a:solidFill>
                <a:schemeClr val="lt1"/>
              </a:solidFill>
              <a:latin typeface="Trebuchet MS"/>
              <a:ea typeface="Trebuchet MS"/>
              <a:cs typeface="Trebuchet MS"/>
              <a:sym typeface="Trebuchet MS"/>
            </a:endParaRPr>
          </a:p>
          <a:p>
            <a:pPr marL="342900" marR="0" lvl="0" indent="-342900" algn="l" rtl="0">
              <a:lnSpc>
                <a:spcPct val="100000"/>
              </a:lnSpc>
              <a:spcBef>
                <a:spcPts val="0"/>
              </a:spcBef>
              <a:spcAft>
                <a:spcPts val="0"/>
              </a:spcAft>
              <a:buClr>
                <a:schemeClr val="accent1">
                  <a:lumMod val="60000"/>
                  <a:lumOff val="40000"/>
                </a:schemeClr>
              </a:buClr>
              <a:buSzPts val="1400"/>
              <a:buFont typeface="Wingdings" pitchFamily="2" charset="2"/>
              <a:buChar char="§"/>
            </a:pPr>
            <a:r>
              <a:rPr lang="en-US" sz="1100" dirty="0">
                <a:solidFill>
                  <a:schemeClr val="lt1"/>
                </a:solidFill>
                <a:latin typeface="Trebuchet MS"/>
                <a:ea typeface="Trebuchet MS"/>
                <a:cs typeface="Trebuchet MS"/>
                <a:sym typeface="Trebuchet MS"/>
              </a:rPr>
              <a:t>As noted on the prior slide, I now offer them the choice of a rapid or slow start. </a:t>
            </a:r>
            <a:r>
              <a:rPr lang="en-US" sz="1100" b="0" i="0" u="none" strike="noStrike" cap="none" dirty="0">
                <a:solidFill>
                  <a:schemeClr val="lt1"/>
                </a:solidFill>
                <a:latin typeface="Trebuchet MS"/>
                <a:ea typeface="Trebuchet MS"/>
                <a:cs typeface="Trebuchet MS"/>
                <a:sym typeface="Trebuchet MS"/>
              </a:rPr>
              <a:t>After one month I draw labs and determine whether the patient has a poor E2:E1 ratio (worse than 1:3). I used to immediately switch poor ratio patients to injections, but I now allow them to be maintained until tanner </a:t>
            </a:r>
            <a:r>
              <a:rPr lang="en-US" sz="1100" dirty="0">
                <a:solidFill>
                  <a:schemeClr val="lt1"/>
                </a:solidFill>
                <a:latin typeface="Trebuchet MS"/>
                <a:ea typeface="Trebuchet MS"/>
                <a:cs typeface="Trebuchet MS"/>
                <a:sym typeface="Trebuchet MS"/>
              </a:rPr>
              <a:t>3</a:t>
            </a:r>
            <a:r>
              <a:rPr lang="en-US" sz="1100" b="0" i="0" u="none" strike="noStrike" cap="none" dirty="0">
                <a:solidFill>
                  <a:schemeClr val="lt1"/>
                </a:solidFill>
                <a:latin typeface="Trebuchet MS"/>
                <a:ea typeface="Trebuchet MS"/>
                <a:cs typeface="Trebuchet MS"/>
                <a:sym typeface="Trebuchet MS"/>
              </a:rPr>
              <a:t> on oral medication in order to replicate the early adrenal wave of </a:t>
            </a:r>
            <a:r>
              <a:rPr lang="en-US" sz="1100" b="0" i="0" u="none" strike="noStrike" cap="none" dirty="0" err="1">
                <a:solidFill>
                  <a:schemeClr val="lt1"/>
                </a:solidFill>
                <a:latin typeface="Trebuchet MS"/>
                <a:ea typeface="Trebuchet MS"/>
                <a:cs typeface="Trebuchet MS"/>
                <a:sym typeface="Trebuchet MS"/>
              </a:rPr>
              <a:t>estrone</a:t>
            </a:r>
            <a:r>
              <a:rPr lang="en-US" sz="1100" b="0" i="0" u="none" strike="noStrike" cap="none" dirty="0">
                <a:solidFill>
                  <a:schemeClr val="lt1"/>
                </a:solidFill>
                <a:latin typeface="Trebuchet MS"/>
                <a:ea typeface="Trebuchet MS"/>
                <a:cs typeface="Trebuchet MS"/>
                <a:sym typeface="Trebuchet MS"/>
              </a:rPr>
              <a:t> in pre-pubertal </a:t>
            </a:r>
            <a:r>
              <a:rPr lang="en-US" sz="1100" b="0" i="0" u="none" strike="noStrike" cap="none" dirty="0" err="1">
                <a:solidFill>
                  <a:schemeClr val="lt1"/>
                </a:solidFill>
                <a:latin typeface="Trebuchet MS"/>
                <a:ea typeface="Trebuchet MS"/>
                <a:cs typeface="Trebuchet MS"/>
                <a:sym typeface="Trebuchet MS"/>
              </a:rPr>
              <a:t>cis</a:t>
            </a:r>
            <a:r>
              <a:rPr lang="en-US" sz="1100" b="0" i="0" u="none" strike="noStrike" cap="none" dirty="0">
                <a:solidFill>
                  <a:schemeClr val="lt1"/>
                </a:solidFill>
                <a:latin typeface="Trebuchet MS"/>
                <a:ea typeface="Trebuchet MS"/>
                <a:cs typeface="Trebuchet MS"/>
                <a:sym typeface="Trebuchet MS"/>
              </a:rPr>
              <a:t> girls involved in </a:t>
            </a:r>
            <a:r>
              <a:rPr lang="en-US" sz="1100" b="0" i="0" u="none" strike="noStrike" cap="none" dirty="0" err="1">
                <a:solidFill>
                  <a:schemeClr val="lt1"/>
                </a:solidFill>
                <a:latin typeface="Trebuchet MS"/>
                <a:ea typeface="Trebuchet MS"/>
                <a:cs typeface="Trebuchet MS"/>
                <a:sym typeface="Trebuchet MS"/>
              </a:rPr>
              <a:t>thelarche</a:t>
            </a:r>
            <a:r>
              <a:rPr lang="en-US" sz="1100" b="0" i="0" u="none" strike="noStrike" cap="none" dirty="0">
                <a:solidFill>
                  <a:schemeClr val="lt1"/>
                </a:solidFill>
                <a:latin typeface="Trebuchet MS"/>
                <a:ea typeface="Trebuchet MS"/>
                <a:cs typeface="Trebuchet MS"/>
                <a:sym typeface="Trebuchet MS"/>
              </a:rPr>
              <a:t>. Once achieved, </a:t>
            </a:r>
            <a:r>
              <a:rPr lang="en-US" sz="1100" dirty="0">
                <a:solidFill>
                  <a:schemeClr val="lt1"/>
                </a:solidFill>
                <a:latin typeface="Trebuchet MS"/>
                <a:ea typeface="Trebuchet MS"/>
                <a:cs typeface="Trebuchet MS"/>
                <a:sym typeface="Trebuchet MS"/>
              </a:rPr>
              <a:t>I switch the modality of administration </a:t>
            </a:r>
            <a:r>
              <a:rPr lang="en-US" sz="1100" dirty="0" smtClean="0">
                <a:solidFill>
                  <a:schemeClr val="lt1"/>
                </a:solidFill>
                <a:latin typeface="Trebuchet MS"/>
                <a:ea typeface="Trebuchet MS"/>
                <a:cs typeface="Trebuchet MS"/>
                <a:sym typeface="Trebuchet MS"/>
              </a:rPr>
              <a:t>(non oral) such </a:t>
            </a:r>
            <a:r>
              <a:rPr lang="en-US" sz="1100" dirty="0">
                <a:solidFill>
                  <a:schemeClr val="lt1"/>
                </a:solidFill>
                <a:latin typeface="Trebuchet MS"/>
                <a:ea typeface="Trebuchet MS"/>
                <a:cs typeface="Trebuchet MS"/>
                <a:sym typeface="Trebuchet MS"/>
              </a:rPr>
              <a:t>that estradiol becomes the predominant hormone. </a:t>
            </a:r>
            <a:r>
              <a:rPr lang="en-US" sz="1100" dirty="0" smtClean="0">
                <a:solidFill>
                  <a:schemeClr val="lt1"/>
                </a:solidFill>
                <a:latin typeface="Trebuchet MS"/>
                <a:ea typeface="Trebuchet MS"/>
                <a:cs typeface="Trebuchet MS"/>
                <a:sym typeface="Trebuchet MS"/>
              </a:rPr>
              <a:t>If the ratio is worse than 1:3, aspirin is continued until oral E2 is stopped.</a:t>
            </a:r>
          </a:p>
          <a:p>
            <a:pPr marL="342900" marR="0" lvl="0" indent="-342900" algn="l" rtl="0">
              <a:lnSpc>
                <a:spcPct val="100000"/>
              </a:lnSpc>
              <a:spcBef>
                <a:spcPts val="0"/>
              </a:spcBef>
              <a:spcAft>
                <a:spcPts val="0"/>
              </a:spcAft>
              <a:buClr>
                <a:schemeClr val="accent1">
                  <a:lumMod val="60000"/>
                  <a:lumOff val="40000"/>
                </a:schemeClr>
              </a:buClr>
              <a:buSzPts val="1400"/>
              <a:buFont typeface="Wingdings" pitchFamily="2" charset="2"/>
              <a:buChar char="§"/>
            </a:pPr>
            <a:r>
              <a:rPr lang="en-US" sz="1100" b="0" i="0" u="none" strike="noStrike" cap="none" dirty="0" smtClean="0">
                <a:solidFill>
                  <a:schemeClr val="lt1"/>
                </a:solidFill>
                <a:latin typeface="Trebuchet MS"/>
                <a:ea typeface="Trebuchet MS"/>
                <a:cs typeface="Trebuchet MS"/>
                <a:sym typeface="Trebuchet MS"/>
              </a:rPr>
              <a:t>Estrogen </a:t>
            </a:r>
            <a:r>
              <a:rPr lang="en-US" sz="1100" b="0" i="0" u="none" strike="noStrike" cap="none" dirty="0">
                <a:solidFill>
                  <a:schemeClr val="lt1"/>
                </a:solidFill>
                <a:latin typeface="Trebuchet MS"/>
                <a:ea typeface="Trebuchet MS"/>
                <a:cs typeface="Trebuchet MS"/>
                <a:sym typeface="Trebuchet MS"/>
              </a:rPr>
              <a:t>can be administered </a:t>
            </a:r>
            <a:r>
              <a:rPr lang="en-US" sz="1100" b="0" i="0" u="none" strike="noStrike" cap="none" dirty="0" err="1">
                <a:solidFill>
                  <a:schemeClr val="lt1"/>
                </a:solidFill>
                <a:latin typeface="Trebuchet MS"/>
                <a:ea typeface="Trebuchet MS"/>
                <a:cs typeface="Trebuchet MS"/>
                <a:sym typeface="Trebuchet MS"/>
              </a:rPr>
              <a:t>buccally</a:t>
            </a:r>
            <a:r>
              <a:rPr lang="en-US" sz="1100" b="0" i="0" u="none" strike="noStrike" cap="none" dirty="0">
                <a:solidFill>
                  <a:schemeClr val="lt1"/>
                </a:solidFill>
                <a:latin typeface="Trebuchet MS"/>
                <a:ea typeface="Trebuchet MS"/>
                <a:cs typeface="Trebuchet MS"/>
                <a:sym typeface="Trebuchet MS"/>
              </a:rPr>
              <a:t> (inside inner lip against gum line) or sublingual if </a:t>
            </a:r>
            <a:r>
              <a:rPr lang="en-US" sz="1100" b="0" i="0" u="none" strike="noStrike" cap="none" dirty="0" err="1">
                <a:solidFill>
                  <a:schemeClr val="lt1"/>
                </a:solidFill>
                <a:latin typeface="Trebuchet MS"/>
                <a:ea typeface="Trebuchet MS"/>
                <a:cs typeface="Trebuchet MS"/>
                <a:sym typeface="Trebuchet MS"/>
              </a:rPr>
              <a:t>buccal</a:t>
            </a:r>
            <a:r>
              <a:rPr lang="en-US" sz="1100" b="0" i="0" u="none" strike="noStrike" cap="none" dirty="0">
                <a:solidFill>
                  <a:schemeClr val="lt1"/>
                </a:solidFill>
                <a:latin typeface="Trebuchet MS"/>
                <a:ea typeface="Trebuchet MS"/>
                <a:cs typeface="Trebuchet MS"/>
                <a:sym typeface="Trebuchet MS"/>
              </a:rPr>
              <a:t> is not tolerated due to improved E2:E1 Ratio</a:t>
            </a:r>
            <a:r>
              <a:rPr lang="en-US" sz="1100" b="0" i="0" u="none" strike="noStrike" cap="none" dirty="0" smtClean="0">
                <a:solidFill>
                  <a:schemeClr val="lt1"/>
                </a:solidFill>
                <a:latin typeface="Trebuchet MS"/>
                <a:ea typeface="Trebuchet MS"/>
                <a:cs typeface="Trebuchet MS"/>
                <a:sym typeface="Trebuchet MS"/>
              </a:rPr>
              <a:t>. </a:t>
            </a:r>
            <a:r>
              <a:rPr lang="en-US" sz="1100" b="0" i="0" u="none" strike="noStrike" cap="none" dirty="0" smtClean="0">
                <a:solidFill>
                  <a:schemeClr val="lt1"/>
                </a:solidFill>
                <a:latin typeface="Arial"/>
                <a:ea typeface="Arial"/>
                <a:cs typeface="Arial"/>
                <a:sym typeface="Arial"/>
              </a:rPr>
              <a:t>(</a:t>
            </a:r>
            <a:r>
              <a:rPr lang="en-US" sz="1100" b="0" i="0" u="none" strike="noStrike" cap="none" dirty="0">
                <a:solidFill>
                  <a:schemeClr val="lt1"/>
                </a:solidFill>
                <a:latin typeface="Arial"/>
                <a:ea typeface="Arial"/>
                <a:cs typeface="Arial"/>
                <a:sym typeface="Arial"/>
              </a:rPr>
              <a:t>E2= </a:t>
            </a:r>
            <a:r>
              <a:rPr lang="en-US" sz="1100" b="0" i="0" u="none" strike="noStrike" cap="none" dirty="0" err="1">
                <a:solidFill>
                  <a:schemeClr val="lt1"/>
                </a:solidFill>
                <a:latin typeface="Arial"/>
                <a:ea typeface="Arial"/>
                <a:cs typeface="Arial"/>
                <a:sym typeface="Arial"/>
              </a:rPr>
              <a:t>EstraDIOL</a:t>
            </a:r>
            <a:r>
              <a:rPr lang="en-US" sz="1100" b="0" i="0" u="none" strike="noStrike" cap="none" dirty="0">
                <a:solidFill>
                  <a:schemeClr val="lt1"/>
                </a:solidFill>
                <a:latin typeface="Arial"/>
                <a:ea typeface="Arial"/>
                <a:cs typeface="Arial"/>
                <a:sym typeface="Arial"/>
              </a:rPr>
              <a:t> E1 = </a:t>
            </a:r>
            <a:r>
              <a:rPr lang="en-US" sz="1100" b="0" i="0" u="none" strike="noStrike" cap="none" dirty="0" err="1">
                <a:solidFill>
                  <a:schemeClr val="lt1"/>
                </a:solidFill>
                <a:latin typeface="Arial"/>
                <a:ea typeface="Arial"/>
                <a:cs typeface="Arial"/>
                <a:sym typeface="Arial"/>
              </a:rPr>
              <a:t>EstrONE</a:t>
            </a:r>
            <a:r>
              <a:rPr lang="en-US" sz="1100" b="0" i="0" u="none" strike="noStrike" cap="none" dirty="0">
                <a:solidFill>
                  <a:schemeClr val="lt1"/>
                </a:solidFill>
                <a:latin typeface="Arial"/>
                <a:ea typeface="Arial"/>
                <a:cs typeface="Arial"/>
                <a:sym typeface="Arial"/>
              </a:rPr>
              <a:t>). It is better to crush the tablet to powder before administration due to increased </a:t>
            </a:r>
            <a:r>
              <a:rPr lang="en-US" sz="1100" b="0" i="0" u="none" strike="noStrike" cap="none" dirty="0" smtClean="0">
                <a:solidFill>
                  <a:schemeClr val="lt1"/>
                </a:solidFill>
                <a:latin typeface="Arial"/>
                <a:ea typeface="Arial"/>
                <a:cs typeface="Arial"/>
                <a:sym typeface="Arial"/>
              </a:rPr>
              <a:t>surface/volume ratio. I recommend </a:t>
            </a:r>
            <a:r>
              <a:rPr lang="en-US" sz="1100" b="0" i="0" u="none" strike="noStrike" cap="none" dirty="0" err="1" smtClean="0">
                <a:solidFill>
                  <a:schemeClr val="lt1"/>
                </a:solidFill>
                <a:latin typeface="Arial"/>
                <a:ea typeface="Arial"/>
                <a:cs typeface="Arial"/>
                <a:sym typeface="Arial"/>
              </a:rPr>
              <a:t>folate</a:t>
            </a:r>
            <a:r>
              <a:rPr lang="en-US" sz="1100" b="0" i="0" u="none" strike="noStrike" cap="none" dirty="0" smtClean="0">
                <a:solidFill>
                  <a:schemeClr val="lt1"/>
                </a:solidFill>
                <a:latin typeface="Arial"/>
                <a:ea typeface="Arial"/>
                <a:cs typeface="Arial"/>
                <a:sym typeface="Arial"/>
              </a:rPr>
              <a:t> supplementation for these patients, as I have noted rare events of gum retraction (which is also noted in regular E2 injections and treated in this manner.)</a:t>
            </a:r>
            <a:endParaRPr sz="1100" b="0" i="0" u="none" strike="noStrike" cap="none" dirty="0">
              <a:solidFill>
                <a:srgbClr val="000000"/>
              </a:solidFill>
              <a:latin typeface="Arial"/>
              <a:ea typeface="Arial"/>
              <a:cs typeface="Arial"/>
              <a:sym typeface="Arial"/>
            </a:endParaRPr>
          </a:p>
          <a:p>
            <a:pPr marL="628650" marR="0" lvl="0" indent="-171450" algn="l" rtl="0">
              <a:lnSpc>
                <a:spcPct val="100000"/>
              </a:lnSpc>
              <a:spcBef>
                <a:spcPts val="1200"/>
              </a:spcBef>
              <a:spcAft>
                <a:spcPts val="0"/>
              </a:spcAft>
              <a:buClr>
                <a:schemeClr val="accent1">
                  <a:lumMod val="60000"/>
                  <a:lumOff val="40000"/>
                </a:schemeClr>
              </a:buClr>
              <a:buFont typeface="Wingdings" pitchFamily="2" charset="2"/>
              <a:buChar char="§"/>
            </a:pPr>
            <a:endParaRPr sz="1100" b="0" i="0" u="none" strike="noStrike" cap="none" dirty="0">
              <a:solidFill>
                <a:srgbClr val="000000"/>
              </a:solidFill>
              <a:latin typeface="Arial"/>
              <a:ea typeface="Arial"/>
              <a:cs typeface="Arial"/>
              <a:sym typeface="Arial"/>
            </a:endParaRPr>
          </a:p>
          <a:p>
            <a:pPr marL="171450" marR="0" lvl="0" indent="-171450" algn="l" rtl="0">
              <a:lnSpc>
                <a:spcPct val="100000"/>
              </a:lnSpc>
              <a:spcBef>
                <a:spcPts val="600"/>
              </a:spcBef>
              <a:spcAft>
                <a:spcPts val="0"/>
              </a:spcAft>
              <a:buClr>
                <a:schemeClr val="accent1">
                  <a:lumMod val="60000"/>
                  <a:lumOff val="40000"/>
                </a:schemeClr>
              </a:buClr>
              <a:buSzPts val="1400"/>
              <a:buFont typeface="Wingdings" pitchFamily="2" charset="2"/>
              <a:buChar char="§"/>
            </a:pPr>
            <a:endParaRPr sz="1100" b="0" i="0" u="none" strike="noStrike" cap="none" dirty="0">
              <a:solidFill>
                <a:schemeClr val="lt1"/>
              </a:solidFill>
              <a:latin typeface="Trebuchet MS"/>
              <a:ea typeface="Trebuchet MS"/>
              <a:cs typeface="Trebuchet MS"/>
              <a:sym typeface="Trebuchet MS"/>
            </a:endParaRPr>
          </a:p>
        </p:txBody>
      </p:sp>
      <p:pic>
        <p:nvPicPr>
          <p:cNvPr id="457" name="Google Shape;457;g62b87874d9_0_14"/>
          <p:cNvPicPr preferRelativeResize="0"/>
          <p:nvPr/>
        </p:nvPicPr>
        <p:blipFill rotWithShape="1">
          <a:blip r:embed="rId3">
            <a:alphaModFix/>
          </a:blip>
          <a:srcRect/>
          <a:stretch/>
        </p:blipFill>
        <p:spPr>
          <a:xfrm>
            <a:off x="6315645" y="1149887"/>
            <a:ext cx="2630330" cy="2719600"/>
          </a:xfrm>
          <a:prstGeom prst="rect">
            <a:avLst/>
          </a:prstGeom>
          <a:noFill/>
          <a:ln>
            <a:noFill/>
          </a:ln>
        </p:spPr>
      </p:pic>
      <p:sp>
        <p:nvSpPr>
          <p:cNvPr id="458" name="Google Shape;458;g62b87874d9_0_14"/>
          <p:cNvSpPr txBox="1"/>
          <p:nvPr/>
        </p:nvSpPr>
        <p:spPr>
          <a:xfrm>
            <a:off x="25" y="163250"/>
            <a:ext cx="9144000" cy="751800"/>
          </a:xfrm>
          <a:prstGeom prst="rect">
            <a:avLst/>
          </a:prstGeom>
          <a:noFill/>
          <a:ln>
            <a:noFill/>
          </a:ln>
        </p:spPr>
        <p:txBody>
          <a:bodyPr spcFirstLastPara="1" wrap="square" lIns="91425" tIns="45700" rIns="91425" bIns="45700" anchor="t" anchorCtr="0">
            <a:noAutofit/>
          </a:bodyPr>
          <a:lstStyle/>
          <a:p>
            <a:pPr marL="685800" marR="0" lvl="0" indent="-685800" algn="ctr" rtl="0">
              <a:lnSpc>
                <a:spcPct val="100000"/>
              </a:lnSpc>
              <a:spcBef>
                <a:spcPts val="0"/>
              </a:spcBef>
              <a:spcAft>
                <a:spcPts val="0"/>
              </a:spcAft>
              <a:buClr>
                <a:schemeClr val="accent1">
                  <a:lumMod val="60000"/>
                  <a:lumOff val="40000"/>
                </a:schemeClr>
              </a:buClr>
              <a:buSzPts val="1250"/>
              <a:buFont typeface="Wingdings" pitchFamily="2" charset="2"/>
              <a:buChar char="§"/>
            </a:pPr>
            <a:r>
              <a:rPr lang="en-US" sz="5000" b="0" i="0" u="none" strike="noStrike" cap="none">
                <a:solidFill>
                  <a:schemeClr val="lt1"/>
                </a:solidFill>
                <a:latin typeface="Quattrocento Sans"/>
                <a:ea typeface="Quattrocento Sans"/>
                <a:cs typeface="Quattrocento Sans"/>
                <a:sym typeface="Quattrocento Sans"/>
              </a:rPr>
              <a:t>Male to Female</a:t>
            </a:r>
            <a:endParaRPr sz="1400" b="0" i="0" u="none" strike="noStrike" cap="none">
              <a:solidFill>
                <a:srgbClr val="000000"/>
              </a:solidFill>
              <a:latin typeface="Arial"/>
              <a:ea typeface="Arial"/>
              <a:cs typeface="Arial"/>
              <a:sym typeface="Arial"/>
            </a:endParaRPr>
          </a:p>
        </p:txBody>
      </p:sp>
      <p:pic>
        <p:nvPicPr>
          <p:cNvPr id="459" name="Google Shape;459;g62b87874d9_0_14"/>
          <p:cNvPicPr preferRelativeResize="0"/>
          <p:nvPr/>
        </p:nvPicPr>
        <p:blipFill rotWithShape="1">
          <a:blip r:embed="rId4">
            <a:alphaModFix/>
          </a:blip>
          <a:srcRect/>
          <a:stretch/>
        </p:blipFill>
        <p:spPr>
          <a:xfrm>
            <a:off x="4831425" y="4035775"/>
            <a:ext cx="4114555" cy="2719600"/>
          </a:xfrm>
          <a:prstGeom prst="rect">
            <a:avLst/>
          </a:prstGeom>
          <a:noFill/>
          <a:ln>
            <a:noFill/>
          </a:ln>
        </p:spPr>
      </p:pic>
      <p:sp>
        <p:nvSpPr>
          <p:cNvPr id="460" name="Google Shape;460;g62b87874d9_0_14"/>
          <p:cNvSpPr txBox="1"/>
          <p:nvPr/>
        </p:nvSpPr>
        <p:spPr>
          <a:xfrm>
            <a:off x="348212" y="3869487"/>
            <a:ext cx="4114500" cy="2348100"/>
          </a:xfrm>
          <a:prstGeom prst="rect">
            <a:avLst/>
          </a:prstGeom>
          <a:noFill/>
          <a:ln>
            <a:noFill/>
          </a:ln>
        </p:spPr>
        <p:txBody>
          <a:bodyPr spcFirstLastPara="1" wrap="square" lIns="91425" tIns="91425" rIns="91425" bIns="91425" anchor="t" anchorCtr="0">
            <a:noAutofit/>
          </a:bodyPr>
          <a:lstStyle/>
          <a:p>
            <a:pPr marL="342900" lvl="0" indent="-342900" algn="l" rtl="0">
              <a:spcBef>
                <a:spcPts val="1200"/>
              </a:spcBef>
              <a:spcAft>
                <a:spcPts val="0"/>
              </a:spcAft>
              <a:buClr>
                <a:schemeClr val="accent1">
                  <a:lumMod val="60000"/>
                  <a:lumOff val="40000"/>
                </a:schemeClr>
              </a:buClr>
              <a:buSzPts val="1400"/>
              <a:buFont typeface="Wingdings" pitchFamily="2" charset="2"/>
              <a:buChar char="§"/>
            </a:pPr>
            <a:r>
              <a:rPr lang="en-US" sz="1100" dirty="0">
                <a:solidFill>
                  <a:schemeClr val="lt1"/>
                </a:solidFill>
                <a:latin typeface="Trebuchet MS"/>
                <a:ea typeface="Trebuchet MS"/>
                <a:cs typeface="Trebuchet MS"/>
                <a:sym typeface="Trebuchet MS"/>
              </a:rPr>
              <a:t>Estradiol in my opinion should not be swallowed in patients who have achieved tanner 3. This results in a decrease in half life from approximately 12 hours SL to 4 hours PO. This also increases the conversion of Estradiol to </a:t>
            </a:r>
            <a:r>
              <a:rPr lang="en-US" sz="1100" dirty="0" err="1">
                <a:solidFill>
                  <a:schemeClr val="lt1"/>
                </a:solidFill>
                <a:latin typeface="Trebuchet MS"/>
                <a:ea typeface="Trebuchet MS"/>
                <a:cs typeface="Trebuchet MS"/>
                <a:sym typeface="Trebuchet MS"/>
              </a:rPr>
              <a:t>Estrone</a:t>
            </a:r>
            <a:r>
              <a:rPr lang="en-US" sz="1100" dirty="0">
                <a:solidFill>
                  <a:schemeClr val="lt1"/>
                </a:solidFill>
                <a:latin typeface="Trebuchet MS"/>
                <a:ea typeface="Trebuchet MS"/>
                <a:cs typeface="Trebuchet MS"/>
                <a:sym typeface="Trebuchet MS"/>
              </a:rPr>
              <a:t>. Estrogen should not be dosed QD and instead better dosed multiple times per day if on oral drugs for improved stability of serum levels more closely replicating natural adrenal and ovarian function. </a:t>
            </a:r>
            <a:r>
              <a:rPr lang="en-US" sz="1100" dirty="0" smtClean="0">
                <a:solidFill>
                  <a:schemeClr val="lt1"/>
                </a:solidFill>
                <a:latin typeface="Trebuchet MS"/>
                <a:ea typeface="Trebuchet MS"/>
                <a:cs typeface="Trebuchet MS"/>
                <a:sym typeface="Trebuchet MS"/>
              </a:rPr>
              <a:t>This is also helpful for its actions as an anti-</a:t>
            </a:r>
            <a:r>
              <a:rPr lang="en-US" sz="1100" dirty="0" err="1" smtClean="0">
                <a:solidFill>
                  <a:schemeClr val="lt1"/>
                </a:solidFill>
                <a:latin typeface="Trebuchet MS"/>
                <a:ea typeface="Trebuchet MS"/>
                <a:cs typeface="Trebuchet MS"/>
                <a:sym typeface="Trebuchet MS"/>
              </a:rPr>
              <a:t>gonadotrophin</a:t>
            </a:r>
            <a:r>
              <a:rPr lang="en-US" sz="1100" dirty="0" smtClean="0">
                <a:solidFill>
                  <a:schemeClr val="lt1"/>
                </a:solidFill>
                <a:latin typeface="Trebuchet MS"/>
                <a:ea typeface="Trebuchet MS"/>
                <a:cs typeface="Trebuchet MS"/>
                <a:sym typeface="Trebuchet MS"/>
              </a:rPr>
              <a:t>. Estrogen itself is a “T blocker” by acting as an anti-</a:t>
            </a:r>
            <a:r>
              <a:rPr lang="en-US" sz="1100" dirty="0" err="1" smtClean="0">
                <a:solidFill>
                  <a:schemeClr val="lt1"/>
                </a:solidFill>
                <a:latin typeface="Trebuchet MS"/>
                <a:ea typeface="Trebuchet MS"/>
                <a:cs typeface="Trebuchet MS"/>
                <a:sym typeface="Trebuchet MS"/>
              </a:rPr>
              <a:t>gonadotrophin</a:t>
            </a:r>
            <a:r>
              <a:rPr lang="en-US" sz="1100" dirty="0" smtClean="0">
                <a:solidFill>
                  <a:schemeClr val="lt1"/>
                </a:solidFill>
                <a:latin typeface="Trebuchet MS"/>
                <a:ea typeface="Trebuchet MS"/>
                <a:cs typeface="Trebuchet MS"/>
                <a:sym typeface="Trebuchet MS"/>
              </a:rPr>
              <a:t> and decreasing LH and FSH thereby shutting down testicular T production by its presence alone. </a:t>
            </a:r>
            <a:endParaRPr dirty="0">
              <a:latin typeface="Century Gothic"/>
              <a:ea typeface="Century Gothic"/>
              <a:cs typeface="Century Gothic"/>
              <a:sym typeface="Century Gothic"/>
            </a:endParaRPr>
          </a:p>
        </p:txBody>
      </p:sp>
      <p:pic>
        <p:nvPicPr>
          <p:cNvPr id="461" name="Google Shape;461;g62b87874d9_0_14"/>
          <p:cNvPicPr preferRelativeResize="0"/>
          <p:nvPr/>
        </p:nvPicPr>
        <p:blipFill>
          <a:blip r:embed="rId5">
            <a:alphaModFix/>
          </a:blip>
          <a:stretch>
            <a:fillRect/>
          </a:stretch>
        </p:blipFill>
        <p:spPr>
          <a:xfrm>
            <a:off x="1743075" y="258849"/>
            <a:ext cx="528650" cy="640724"/>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sp>
        <p:nvSpPr>
          <p:cNvPr id="466" name="Google Shape;466;p35"/>
          <p:cNvSpPr txBox="1"/>
          <p:nvPr/>
        </p:nvSpPr>
        <p:spPr>
          <a:xfrm>
            <a:off x="0" y="163250"/>
            <a:ext cx="9144000" cy="755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1250"/>
              <a:buFont typeface="Quattrocento Sans"/>
              <a:buNone/>
            </a:pPr>
            <a:r>
              <a:rPr lang="en-US" sz="5000" b="0" i="0" u="none" strike="noStrike" cap="none">
                <a:solidFill>
                  <a:schemeClr val="lt1"/>
                </a:solidFill>
                <a:latin typeface="Quattrocento Sans"/>
                <a:ea typeface="Quattrocento Sans"/>
                <a:cs typeface="Quattrocento Sans"/>
                <a:sym typeface="Quattrocento Sans"/>
              </a:rPr>
              <a:t>Transdermal / Implants</a:t>
            </a:r>
            <a:endParaRPr sz="1400" b="0" i="0" u="none" strike="noStrike" cap="none">
              <a:solidFill>
                <a:srgbClr val="000000"/>
              </a:solidFill>
              <a:latin typeface="Arial"/>
              <a:ea typeface="Arial"/>
              <a:cs typeface="Arial"/>
              <a:sym typeface="Arial"/>
            </a:endParaRPr>
          </a:p>
        </p:txBody>
      </p:sp>
      <p:sp>
        <p:nvSpPr>
          <p:cNvPr id="467" name="Google Shape;467;p35"/>
          <p:cNvSpPr txBox="1"/>
          <p:nvPr/>
        </p:nvSpPr>
        <p:spPr>
          <a:xfrm>
            <a:off x="431800" y="1841500"/>
            <a:ext cx="185700" cy="831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400"/>
              <a:buFont typeface="Arial"/>
              <a:buNone/>
            </a:pPr>
            <a:endParaRPr sz="2400" b="1"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chemeClr val="lt1"/>
              </a:solidFill>
              <a:latin typeface="Arial"/>
              <a:ea typeface="Arial"/>
              <a:cs typeface="Arial"/>
              <a:sym typeface="Arial"/>
            </a:endParaRPr>
          </a:p>
        </p:txBody>
      </p:sp>
      <p:sp>
        <p:nvSpPr>
          <p:cNvPr id="468" name="Google Shape;468;p35"/>
          <p:cNvSpPr txBox="1"/>
          <p:nvPr/>
        </p:nvSpPr>
        <p:spPr>
          <a:xfrm>
            <a:off x="457200" y="1271575"/>
            <a:ext cx="8229600" cy="4277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400"/>
              <a:buFont typeface="Trebuchet MS"/>
              <a:buNone/>
            </a:pPr>
            <a:r>
              <a:rPr lang="en-US" sz="1600" b="1" i="0" u="none" strike="noStrike" cap="none" dirty="0">
                <a:solidFill>
                  <a:srgbClr val="2CBDD9"/>
                </a:solidFill>
                <a:latin typeface="Trebuchet MS"/>
                <a:ea typeface="Trebuchet MS"/>
                <a:cs typeface="Trebuchet MS"/>
                <a:sym typeface="Trebuchet MS"/>
              </a:rPr>
              <a:t>So what about transdermal estrogen or implants?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600"/>
              <a:buFont typeface="Trebuchet MS"/>
              <a:buNone/>
            </a:pPr>
            <a:endParaRPr sz="1600" b="0" i="0" u="none" strike="noStrike" cap="none" dirty="0">
              <a:solidFill>
                <a:srgbClr val="FFFFFF"/>
              </a:solidFill>
              <a:latin typeface="Trebuchet MS"/>
              <a:ea typeface="Trebuchet MS"/>
              <a:cs typeface="Trebuchet MS"/>
              <a:sym typeface="Trebuchet MS"/>
            </a:endParaRPr>
          </a:p>
          <a:p>
            <a:pPr marL="342900" marR="0" lvl="0" indent="-342900" algn="l" rtl="0">
              <a:lnSpc>
                <a:spcPct val="100000"/>
              </a:lnSpc>
              <a:spcBef>
                <a:spcPts val="0"/>
              </a:spcBef>
              <a:spcAft>
                <a:spcPts val="0"/>
              </a:spcAft>
              <a:buClr>
                <a:srgbClr val="2CBDD9"/>
              </a:buClr>
              <a:buSzPts val="1600"/>
              <a:buFont typeface="Trebuchet MS"/>
              <a:buChar char="&gt;"/>
            </a:pPr>
            <a:r>
              <a:rPr lang="en-US" sz="1600" b="0" i="0" u="none" strike="noStrike" cap="none" dirty="0">
                <a:solidFill>
                  <a:schemeClr val="lt1"/>
                </a:solidFill>
                <a:latin typeface="Trebuchet MS"/>
                <a:ea typeface="Trebuchet MS"/>
                <a:cs typeface="Trebuchet MS"/>
                <a:sym typeface="Trebuchet MS"/>
              </a:rPr>
              <a:t>I rarely use transdermal estrogen patches or gel except in patients who have poor e1:e2 ratios but cannot or refuse to tolerate injectable estrogen. When I do prescribe them, I tend to use the week duration patches at 0.1mg per patch, typically 2-3 patches simultaneously to achieve injection level effects. Th</a:t>
            </a:r>
            <a:r>
              <a:rPr lang="en-US" sz="1600" dirty="0">
                <a:solidFill>
                  <a:schemeClr val="lt1"/>
                </a:solidFill>
                <a:latin typeface="Trebuchet MS"/>
                <a:ea typeface="Trebuchet MS"/>
                <a:cs typeface="Trebuchet MS"/>
                <a:sym typeface="Trebuchet MS"/>
              </a:rPr>
              <a:t>ese sometimes just simply don’t work, and patients aren’t able to achieve decent levels on them. </a:t>
            </a:r>
            <a:r>
              <a:rPr lang="en-US" sz="1600" dirty="0" smtClean="0">
                <a:solidFill>
                  <a:schemeClr val="lt1"/>
                </a:solidFill>
                <a:latin typeface="Trebuchet MS"/>
                <a:ea typeface="Trebuchet MS"/>
                <a:cs typeface="Trebuchet MS"/>
                <a:sym typeface="Trebuchet MS"/>
              </a:rPr>
              <a:t>I compound estradiol and </a:t>
            </a:r>
            <a:r>
              <a:rPr lang="en-US" sz="1600" dirty="0" err="1" smtClean="0">
                <a:solidFill>
                  <a:schemeClr val="lt1"/>
                </a:solidFill>
                <a:latin typeface="Trebuchet MS"/>
                <a:ea typeface="Trebuchet MS"/>
                <a:cs typeface="Trebuchet MS"/>
                <a:sym typeface="Trebuchet MS"/>
              </a:rPr>
              <a:t>progresterone</a:t>
            </a:r>
            <a:r>
              <a:rPr lang="en-US" sz="1600" dirty="0" smtClean="0">
                <a:solidFill>
                  <a:schemeClr val="lt1"/>
                </a:solidFill>
                <a:latin typeface="Trebuchet MS"/>
                <a:ea typeface="Trebuchet MS"/>
                <a:cs typeface="Trebuchet MS"/>
                <a:sym typeface="Trebuchet MS"/>
              </a:rPr>
              <a:t> creams for some of these patients, but again, even at high concentrations (10% E2/E3 and 20% Progesterone) penetration is poor and levels are inferior to injections or implants. I am currently testing adding DMSO to my formulations to increase tissue penetration and therefore bioavailability. </a:t>
            </a:r>
            <a:endParaRPr sz="1600" b="0" i="0" u="none" strike="noStrike" cap="none" dirty="0">
              <a:solidFill>
                <a:schemeClr val="lt1"/>
              </a:solidFill>
              <a:latin typeface="Trebuchet MS"/>
              <a:ea typeface="Trebuchet MS"/>
              <a:cs typeface="Trebuchet MS"/>
              <a:sym typeface="Trebuchet MS"/>
            </a:endParaRPr>
          </a:p>
          <a:p>
            <a:pPr marL="342900" marR="0" lvl="0" indent="-342900" algn="l" rtl="0">
              <a:lnSpc>
                <a:spcPct val="100000"/>
              </a:lnSpc>
              <a:spcBef>
                <a:spcPts val="600"/>
              </a:spcBef>
              <a:spcAft>
                <a:spcPts val="0"/>
              </a:spcAft>
              <a:buClr>
                <a:srgbClr val="2CBDD9"/>
              </a:buClr>
              <a:buSzPts val="1600"/>
              <a:buFont typeface="Trebuchet MS"/>
              <a:buNone/>
            </a:pPr>
            <a:endParaRPr sz="1600" b="0" i="0" u="none" strike="noStrike" cap="none" dirty="0">
              <a:solidFill>
                <a:schemeClr val="lt1"/>
              </a:solidFill>
              <a:latin typeface="Trebuchet MS"/>
              <a:ea typeface="Trebuchet MS"/>
              <a:cs typeface="Trebuchet MS"/>
              <a:sym typeface="Trebuchet MS"/>
            </a:endParaRPr>
          </a:p>
          <a:p>
            <a:pPr marL="342900" marR="0" lvl="0" indent="-342900" algn="l" rtl="0">
              <a:lnSpc>
                <a:spcPct val="100000"/>
              </a:lnSpc>
              <a:spcBef>
                <a:spcPts val="600"/>
              </a:spcBef>
              <a:spcAft>
                <a:spcPts val="0"/>
              </a:spcAft>
              <a:buClr>
                <a:srgbClr val="2CBDD9"/>
              </a:buClr>
              <a:buSzPts val="1600"/>
              <a:buFont typeface="Trebuchet MS"/>
              <a:buChar char="&gt;"/>
            </a:pPr>
            <a:r>
              <a:rPr lang="en-US" sz="1600" b="0" i="0" u="none" strike="noStrike" cap="none" dirty="0">
                <a:solidFill>
                  <a:schemeClr val="lt1"/>
                </a:solidFill>
                <a:latin typeface="Trebuchet MS"/>
                <a:ea typeface="Trebuchet MS"/>
                <a:cs typeface="Trebuchet MS"/>
                <a:sym typeface="Trebuchet MS"/>
              </a:rPr>
              <a:t>Estrogen pellets are a kind of implant (similar to testosterone </a:t>
            </a:r>
            <a:r>
              <a:rPr lang="en-US" sz="1600" b="0" i="0" u="none" strike="noStrike" cap="none" dirty="0" err="1">
                <a:solidFill>
                  <a:schemeClr val="lt1"/>
                </a:solidFill>
                <a:latin typeface="Trebuchet MS"/>
                <a:ea typeface="Trebuchet MS"/>
                <a:cs typeface="Trebuchet MS"/>
                <a:sym typeface="Trebuchet MS"/>
              </a:rPr>
              <a:t>testopel</a:t>
            </a:r>
            <a:r>
              <a:rPr lang="en-US" sz="1600" b="0" i="0" u="none" strike="noStrike" cap="none" dirty="0">
                <a:solidFill>
                  <a:schemeClr val="lt1"/>
                </a:solidFill>
                <a:latin typeface="Trebuchet MS"/>
                <a:ea typeface="Trebuchet MS"/>
                <a:cs typeface="Trebuchet MS"/>
                <a:sym typeface="Trebuchet MS"/>
              </a:rPr>
              <a:t>) which can be obtained from compounding pharmacies and placed in the gluteal area in a small surgery done in the office. They last 4-6 months on average. I rarely do them as these patients have to be maintained on HRT for life, and over 30 years that’s almost 100 surgical procedures. However, some patients do really want them and I am willing to have </a:t>
            </a:r>
            <a:r>
              <a:rPr lang="en-US" sz="1600" b="0" i="0" u="none" strike="noStrike" cap="none" dirty="0" err="1">
                <a:solidFill>
                  <a:schemeClr val="lt1"/>
                </a:solidFill>
                <a:latin typeface="Trebuchet MS"/>
                <a:ea typeface="Trebuchet MS"/>
                <a:cs typeface="Trebuchet MS"/>
                <a:sym typeface="Trebuchet MS"/>
              </a:rPr>
              <a:t>have</a:t>
            </a:r>
            <a:r>
              <a:rPr lang="en-US" sz="1600" b="0" i="0" u="none" strike="noStrike" cap="none" dirty="0">
                <a:solidFill>
                  <a:schemeClr val="lt1"/>
                </a:solidFill>
                <a:latin typeface="Trebuchet MS"/>
                <a:ea typeface="Trebuchet MS"/>
                <a:cs typeface="Trebuchet MS"/>
                <a:sym typeface="Trebuchet MS"/>
              </a:rPr>
              <a:t> done it </a:t>
            </a:r>
            <a:r>
              <a:rPr lang="en-US" sz="1600" dirty="0">
                <a:solidFill>
                  <a:schemeClr val="lt1"/>
                </a:solidFill>
                <a:latin typeface="Trebuchet MS"/>
                <a:ea typeface="Trebuchet MS"/>
                <a:cs typeface="Trebuchet MS"/>
                <a:sym typeface="Trebuchet MS"/>
              </a:rPr>
              <a:t>if requested by a patient. </a:t>
            </a:r>
            <a:r>
              <a:rPr lang="en-US" sz="1600" dirty="0" smtClean="0">
                <a:solidFill>
                  <a:schemeClr val="lt1"/>
                </a:solidFill>
                <a:latin typeface="Trebuchet MS"/>
                <a:ea typeface="Trebuchet MS"/>
                <a:cs typeface="Trebuchet MS"/>
                <a:sym typeface="Trebuchet MS"/>
              </a:rPr>
              <a:t>I use </a:t>
            </a:r>
            <a:r>
              <a:rPr lang="en-US" sz="1600" dirty="0" err="1" smtClean="0">
                <a:solidFill>
                  <a:schemeClr val="lt1"/>
                </a:solidFill>
                <a:latin typeface="Trebuchet MS"/>
                <a:ea typeface="Trebuchet MS"/>
                <a:cs typeface="Trebuchet MS"/>
                <a:sym typeface="Trebuchet MS"/>
              </a:rPr>
              <a:t>Anazao</a:t>
            </a:r>
            <a:r>
              <a:rPr lang="en-US" sz="1600" dirty="0" smtClean="0">
                <a:solidFill>
                  <a:schemeClr val="lt1"/>
                </a:solidFill>
                <a:latin typeface="Trebuchet MS"/>
                <a:ea typeface="Trebuchet MS"/>
                <a:cs typeface="Trebuchet MS"/>
                <a:sym typeface="Trebuchet MS"/>
              </a:rPr>
              <a:t> in Florida as my compounding pharmacy for this. They will ship out of state. </a:t>
            </a:r>
            <a:endParaRPr sz="1600" b="1" i="1" u="none" strike="noStrike" cap="none" dirty="0">
              <a:solidFill>
                <a:srgbClr val="FFFFFF"/>
              </a:solidFill>
              <a:latin typeface="Trebuchet MS"/>
              <a:ea typeface="Trebuchet MS"/>
              <a:cs typeface="Trebuchet MS"/>
              <a:sym typeface="Trebuchet MS"/>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3" name="Google Shape;473;p37"/>
          <p:cNvSpPr txBox="1"/>
          <p:nvPr/>
        </p:nvSpPr>
        <p:spPr>
          <a:xfrm>
            <a:off x="0" y="163250"/>
            <a:ext cx="9144000" cy="831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1100"/>
              <a:buFont typeface="Quattrocento Sans"/>
              <a:buNone/>
            </a:pPr>
            <a:r>
              <a:rPr lang="en-US" sz="4400" b="0" i="0" u="none" strike="noStrike" cap="none">
                <a:solidFill>
                  <a:schemeClr val="lt1"/>
                </a:solidFill>
                <a:latin typeface="Quattrocento Sans"/>
                <a:ea typeface="Quattrocento Sans"/>
                <a:cs typeface="Quattrocento Sans"/>
                <a:sym typeface="Quattrocento Sans"/>
              </a:rPr>
              <a:t>Case Study: The Estrone Problem </a:t>
            </a:r>
            <a:endParaRPr sz="1400" b="0" i="0" u="none" strike="noStrike" cap="none">
              <a:solidFill>
                <a:srgbClr val="000000"/>
              </a:solidFill>
              <a:latin typeface="Arial"/>
              <a:ea typeface="Arial"/>
              <a:cs typeface="Arial"/>
              <a:sym typeface="Arial"/>
            </a:endParaRPr>
          </a:p>
        </p:txBody>
      </p:sp>
      <p:sp>
        <p:nvSpPr>
          <p:cNvPr id="474" name="Google Shape;474;p37"/>
          <p:cNvSpPr txBox="1"/>
          <p:nvPr/>
        </p:nvSpPr>
        <p:spPr>
          <a:xfrm>
            <a:off x="431800" y="1841500"/>
            <a:ext cx="185700" cy="831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400"/>
              <a:buFont typeface="Arial"/>
              <a:buNone/>
            </a:pPr>
            <a:endParaRPr sz="2400" b="1"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chemeClr val="lt1"/>
              </a:solidFill>
              <a:latin typeface="Arial"/>
              <a:ea typeface="Arial"/>
              <a:cs typeface="Arial"/>
              <a:sym typeface="Arial"/>
            </a:endParaRPr>
          </a:p>
        </p:txBody>
      </p:sp>
      <p:sp>
        <p:nvSpPr>
          <p:cNvPr id="475" name="Google Shape;475;p37"/>
          <p:cNvSpPr txBox="1"/>
          <p:nvPr/>
        </p:nvSpPr>
        <p:spPr>
          <a:xfrm>
            <a:off x="457200" y="966775"/>
            <a:ext cx="8229600" cy="55284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1"/>
              </a:buClr>
              <a:buSzPts val="600"/>
              <a:buFont typeface="Trebuchet MS"/>
              <a:buNone/>
            </a:pPr>
            <a:r>
              <a:rPr lang="en-US" sz="2000" b="1" i="1" u="none" strike="noStrike" cap="none" dirty="0">
                <a:solidFill>
                  <a:srgbClr val="FFFFFF"/>
                </a:solidFill>
                <a:latin typeface="Trebuchet MS"/>
                <a:ea typeface="Trebuchet MS"/>
                <a:cs typeface="Trebuchet MS"/>
                <a:sym typeface="Trebuchet MS"/>
              </a:rPr>
              <a:t>An example MTF patient who is 10 years</a:t>
            </a:r>
            <a:endParaRPr sz="1200" b="0" i="1" u="none" strike="noStrike" cap="none" dirty="0">
              <a:solidFill>
                <a:srgbClr val="000000"/>
              </a:solidFill>
              <a:latin typeface="Arial"/>
              <a:ea typeface="Arial"/>
              <a:cs typeface="Arial"/>
              <a:sym typeface="Arial"/>
            </a:endParaRPr>
          </a:p>
          <a:p>
            <a:pPr marL="0" marR="0" lvl="0" indent="0" algn="r" rtl="0">
              <a:lnSpc>
                <a:spcPct val="100000"/>
              </a:lnSpc>
              <a:spcBef>
                <a:spcPts val="0"/>
              </a:spcBef>
              <a:spcAft>
                <a:spcPts val="0"/>
              </a:spcAft>
              <a:buClr>
                <a:schemeClr val="lt1"/>
              </a:buClr>
              <a:buSzPts val="600"/>
              <a:buFont typeface="Trebuchet MS"/>
              <a:buNone/>
            </a:pPr>
            <a:r>
              <a:rPr lang="en-US" sz="2000" b="1" i="1" u="none" strike="noStrike" cap="none" dirty="0">
                <a:solidFill>
                  <a:srgbClr val="FFFFFF"/>
                </a:solidFill>
                <a:latin typeface="Trebuchet MS"/>
                <a:ea typeface="Trebuchet MS"/>
                <a:cs typeface="Trebuchet MS"/>
                <a:sym typeface="Trebuchet MS"/>
              </a:rPr>
              <a:t>on HRT with oral estrogen</a:t>
            </a:r>
            <a:endParaRPr sz="1200" b="0" i="1"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800"/>
              <a:buFont typeface="Trebuchet MS"/>
              <a:buNone/>
            </a:pPr>
            <a:endParaRPr sz="1600" b="0" i="0" u="none" strike="noStrike" cap="none" dirty="0">
              <a:solidFill>
                <a:srgbClr val="FFFFFF"/>
              </a:solidFill>
              <a:latin typeface="Trebuchet MS"/>
              <a:ea typeface="Trebuchet MS"/>
              <a:cs typeface="Trebuchet MS"/>
              <a:sym typeface="Trebuchet MS"/>
            </a:endParaRPr>
          </a:p>
          <a:p>
            <a:pPr marL="0" marR="0" lvl="0" indent="0" algn="ctr" rtl="0">
              <a:lnSpc>
                <a:spcPct val="100000"/>
              </a:lnSpc>
              <a:spcBef>
                <a:spcPts val="0"/>
              </a:spcBef>
              <a:spcAft>
                <a:spcPts val="0"/>
              </a:spcAft>
              <a:buClr>
                <a:schemeClr val="lt1"/>
              </a:buClr>
              <a:buSzPts val="400"/>
              <a:buFont typeface="Trebuchet MS"/>
              <a:buNone/>
            </a:pPr>
            <a:r>
              <a:rPr lang="en-US" sz="1600" b="1" i="0" u="none" strike="noStrike" cap="none" dirty="0">
                <a:solidFill>
                  <a:srgbClr val="00B0F0"/>
                </a:solidFill>
                <a:latin typeface="Trebuchet MS"/>
                <a:ea typeface="Trebuchet MS"/>
                <a:cs typeface="Trebuchet MS"/>
                <a:sym typeface="Trebuchet MS"/>
              </a:rPr>
              <a:t>Estradiol 78pg/ml  </a:t>
            </a:r>
            <a:r>
              <a:rPr lang="en-US" sz="1600" b="1" i="0" u="none" strike="noStrike" cap="none" dirty="0" err="1">
                <a:solidFill>
                  <a:srgbClr val="00B0F0"/>
                </a:solidFill>
                <a:latin typeface="Trebuchet MS"/>
                <a:ea typeface="Trebuchet MS"/>
                <a:cs typeface="Trebuchet MS"/>
                <a:sym typeface="Trebuchet MS"/>
              </a:rPr>
              <a:t>Estrone</a:t>
            </a:r>
            <a:r>
              <a:rPr lang="en-US" sz="1600" b="1" i="0" u="none" strike="noStrike" cap="none" dirty="0">
                <a:solidFill>
                  <a:srgbClr val="00B0F0"/>
                </a:solidFill>
                <a:latin typeface="Trebuchet MS"/>
                <a:ea typeface="Trebuchet MS"/>
                <a:cs typeface="Trebuchet MS"/>
                <a:sym typeface="Trebuchet MS"/>
              </a:rPr>
              <a:t> 2100 </a:t>
            </a:r>
            <a:r>
              <a:rPr lang="en-US" sz="1600" b="1" i="0" u="none" strike="noStrike" cap="none" dirty="0" err="1">
                <a:solidFill>
                  <a:srgbClr val="00B0F0"/>
                </a:solidFill>
                <a:latin typeface="Trebuchet MS"/>
                <a:ea typeface="Trebuchet MS"/>
                <a:cs typeface="Trebuchet MS"/>
                <a:sym typeface="Trebuchet MS"/>
              </a:rPr>
              <a:t>pg</a:t>
            </a:r>
            <a:r>
              <a:rPr lang="en-US" sz="1600" b="1" i="0" u="none" strike="noStrike" cap="none" dirty="0">
                <a:solidFill>
                  <a:srgbClr val="00B0F0"/>
                </a:solidFill>
                <a:latin typeface="Trebuchet MS"/>
                <a:ea typeface="Trebuchet MS"/>
                <a:cs typeface="Trebuchet MS"/>
                <a:sym typeface="Trebuchet MS"/>
              </a:rPr>
              <a:t>/ml total estrogen 2210 </a:t>
            </a:r>
            <a:r>
              <a:rPr lang="en-US" sz="1600" b="1" i="0" u="none" strike="noStrike" cap="none" dirty="0" err="1">
                <a:solidFill>
                  <a:srgbClr val="00B0F0"/>
                </a:solidFill>
                <a:latin typeface="Trebuchet MS"/>
                <a:ea typeface="Trebuchet MS"/>
                <a:cs typeface="Trebuchet MS"/>
                <a:sym typeface="Trebuchet MS"/>
              </a:rPr>
              <a:t>pg</a:t>
            </a:r>
            <a:r>
              <a:rPr lang="en-US" sz="1600" b="1" i="0" u="none" strike="noStrike" cap="none" dirty="0">
                <a:solidFill>
                  <a:srgbClr val="00B0F0"/>
                </a:solidFill>
                <a:latin typeface="Trebuchet MS"/>
                <a:ea typeface="Trebuchet MS"/>
                <a:cs typeface="Trebuchet MS"/>
                <a:sym typeface="Trebuchet MS"/>
              </a:rPr>
              <a:t>/ml</a:t>
            </a:r>
            <a:endParaRPr sz="1600" b="1" i="0" u="none" strike="noStrike" cap="none" dirty="0">
              <a:solidFill>
                <a:srgbClr val="000000"/>
              </a:solidFill>
            </a:endParaRPr>
          </a:p>
          <a:p>
            <a:pPr marL="0" marR="0" lvl="0" indent="0" algn="l" rtl="0">
              <a:lnSpc>
                <a:spcPct val="100000"/>
              </a:lnSpc>
              <a:spcBef>
                <a:spcPts val="0"/>
              </a:spcBef>
              <a:spcAft>
                <a:spcPts val="0"/>
              </a:spcAft>
              <a:buClr>
                <a:schemeClr val="lt1"/>
              </a:buClr>
              <a:buSzPts val="1600"/>
              <a:buFont typeface="Trebuchet MS"/>
              <a:buNone/>
            </a:pPr>
            <a:endParaRPr b="0" i="0" u="none" strike="noStrike" cap="none" dirty="0">
              <a:solidFill>
                <a:srgbClr val="FFFFFF"/>
              </a:solidFill>
              <a:latin typeface="Trebuchet MS"/>
              <a:ea typeface="Trebuchet MS"/>
              <a:cs typeface="Trebuchet MS"/>
              <a:sym typeface="Trebuchet MS"/>
            </a:endParaRPr>
          </a:p>
          <a:p>
            <a:pPr marL="0" marR="0" lvl="0" indent="0" algn="l" rtl="0">
              <a:lnSpc>
                <a:spcPct val="100000"/>
              </a:lnSpc>
              <a:spcBef>
                <a:spcPts val="0"/>
              </a:spcBef>
              <a:spcAft>
                <a:spcPts val="0"/>
              </a:spcAft>
              <a:buClr>
                <a:schemeClr val="lt1"/>
              </a:buClr>
              <a:buSzPts val="400"/>
              <a:buFont typeface="Trebuchet MS"/>
              <a:buNone/>
            </a:pPr>
            <a:r>
              <a:rPr lang="en-US" b="0" i="0" u="none" strike="noStrike" cap="none" dirty="0">
                <a:solidFill>
                  <a:srgbClr val="FFFFFF"/>
                </a:solidFill>
                <a:latin typeface="Trebuchet MS"/>
                <a:ea typeface="Trebuchet MS"/>
                <a:cs typeface="Trebuchet MS"/>
                <a:sym typeface="Trebuchet MS"/>
              </a:rPr>
              <a:t>Their prior doctor had only been checking an estradiol level per WPATH guidelines. This ranged from 80pg/ml to 150pg/ml on most labs with a few outlying labs with estradiol levels </a:t>
            </a:r>
            <a:r>
              <a:rPr lang="en-US" b="0" i="0" u="none" strike="noStrike" cap="none" dirty="0" smtClean="0">
                <a:solidFill>
                  <a:srgbClr val="FFFFFF"/>
                </a:solidFill>
                <a:latin typeface="Trebuchet MS"/>
                <a:ea typeface="Trebuchet MS"/>
                <a:cs typeface="Trebuchet MS"/>
                <a:sym typeface="Trebuchet MS"/>
              </a:rPr>
              <a:t>200-300pg/ml. </a:t>
            </a:r>
            <a:r>
              <a:rPr lang="en-US" dirty="0" smtClean="0">
                <a:solidFill>
                  <a:srgbClr val="FFFFFF"/>
                </a:solidFill>
                <a:latin typeface="Trebuchet MS"/>
                <a:ea typeface="Trebuchet MS"/>
                <a:cs typeface="Trebuchet MS"/>
                <a:sym typeface="Trebuchet MS"/>
              </a:rPr>
              <a:t>They were frustrated with a lack of progress and became my new patient. The above labs were resulted from tests on Day Zero at the establishing appointment. </a:t>
            </a:r>
          </a:p>
          <a:p>
            <a:pPr marL="0" marR="0" lvl="0" indent="0" algn="l" rtl="0">
              <a:lnSpc>
                <a:spcPct val="100000"/>
              </a:lnSpc>
              <a:spcBef>
                <a:spcPts val="0"/>
              </a:spcBef>
              <a:spcAft>
                <a:spcPts val="0"/>
              </a:spcAft>
              <a:buClr>
                <a:schemeClr val="lt1"/>
              </a:buClr>
              <a:buSzPts val="400"/>
              <a:buFont typeface="Trebuchet MS"/>
              <a:buNone/>
            </a:pPr>
            <a:endParaRPr lang="en-US" b="0" i="0" u="none" strike="noStrike" cap="none" dirty="0">
              <a:solidFill>
                <a:srgbClr val="FFFFFF"/>
              </a:solidFill>
              <a:latin typeface="Trebuchet MS"/>
              <a:sym typeface="Trebuchet MS"/>
            </a:endParaRPr>
          </a:p>
          <a:p>
            <a:pPr marL="0" marR="0" lvl="0" indent="0" algn="l" rtl="0">
              <a:lnSpc>
                <a:spcPct val="100000"/>
              </a:lnSpc>
              <a:spcBef>
                <a:spcPts val="0"/>
              </a:spcBef>
              <a:spcAft>
                <a:spcPts val="0"/>
              </a:spcAft>
              <a:buClr>
                <a:schemeClr val="lt1"/>
              </a:buClr>
              <a:buSzPts val="400"/>
              <a:buFont typeface="Trebuchet MS"/>
              <a:buNone/>
            </a:pPr>
            <a:r>
              <a:rPr lang="en-US" dirty="0" smtClean="0">
                <a:solidFill>
                  <a:srgbClr val="FFFFFF"/>
                </a:solidFill>
                <a:latin typeface="Trebuchet MS"/>
                <a:sym typeface="Trebuchet MS"/>
              </a:rPr>
              <a:t>This patient was switched to injectable formulation. Their E2 was targeted for 300pg/ml</a:t>
            </a:r>
            <a:endParaRPr sz="12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600"/>
              <a:buFont typeface="Trebuchet MS"/>
              <a:buNone/>
            </a:pPr>
            <a:endParaRPr b="0" i="0" u="none" strike="noStrike" cap="none" dirty="0">
              <a:solidFill>
                <a:srgbClr val="FFFFFF"/>
              </a:solidFill>
              <a:latin typeface="Trebuchet MS"/>
              <a:ea typeface="Trebuchet MS"/>
              <a:cs typeface="Trebuchet MS"/>
              <a:sym typeface="Trebuchet MS"/>
            </a:endParaRPr>
          </a:p>
          <a:p>
            <a:pPr marL="0" marR="0" lvl="0" indent="0" algn="l" rtl="0">
              <a:lnSpc>
                <a:spcPct val="100000"/>
              </a:lnSpc>
              <a:spcBef>
                <a:spcPts val="0"/>
              </a:spcBef>
              <a:spcAft>
                <a:spcPts val="0"/>
              </a:spcAft>
              <a:buClr>
                <a:schemeClr val="lt1"/>
              </a:buClr>
              <a:buSzPts val="400"/>
              <a:buFont typeface="Trebuchet MS"/>
              <a:buNone/>
            </a:pPr>
            <a:r>
              <a:rPr lang="en-US" b="0" i="0" u="none" strike="noStrike" cap="none" dirty="0">
                <a:solidFill>
                  <a:srgbClr val="FFFFFF"/>
                </a:solidFill>
                <a:latin typeface="Trebuchet MS"/>
                <a:ea typeface="Trebuchet MS"/>
                <a:cs typeface="Trebuchet MS"/>
                <a:sym typeface="Trebuchet MS"/>
              </a:rPr>
              <a:t>4 months after correction of the ratio, the patient physically looked quite different and has noted increased feminization facially as well as much better breast development and adipose redistribution</a:t>
            </a:r>
            <a:r>
              <a:rPr lang="en-US" b="0" i="0" u="none" strike="noStrike" cap="none" dirty="0" smtClean="0">
                <a:solidFill>
                  <a:srgbClr val="FFFFFF"/>
                </a:solidFill>
                <a:latin typeface="Trebuchet MS"/>
                <a:ea typeface="Trebuchet MS"/>
                <a:cs typeface="Trebuchet MS"/>
                <a:sym typeface="Trebuchet MS"/>
              </a:rPr>
              <a:t>. They reported a bilateral increase in cup size, and their facial features looked considerably more feminized.  </a:t>
            </a:r>
            <a:r>
              <a:rPr lang="en-US" b="0" i="0" u="none" strike="noStrike" cap="none" dirty="0">
                <a:solidFill>
                  <a:srgbClr val="FFFFFF"/>
                </a:solidFill>
                <a:latin typeface="Trebuchet MS"/>
                <a:ea typeface="Trebuchet MS"/>
                <a:cs typeface="Trebuchet MS"/>
                <a:sym typeface="Trebuchet MS"/>
              </a:rPr>
              <a:t>Estradiol levels were approximately </a:t>
            </a:r>
            <a:r>
              <a:rPr lang="en-US" b="0" i="0" u="none" strike="noStrike" cap="none" dirty="0" smtClean="0">
                <a:solidFill>
                  <a:srgbClr val="FFFFFF"/>
                </a:solidFill>
                <a:latin typeface="Trebuchet MS"/>
                <a:ea typeface="Trebuchet MS"/>
                <a:cs typeface="Trebuchet MS"/>
                <a:sym typeface="Trebuchet MS"/>
              </a:rPr>
              <a:t>150-300pg/ml </a:t>
            </a:r>
            <a:r>
              <a:rPr lang="en-US" b="0" i="0" u="none" strike="noStrike" cap="none" dirty="0">
                <a:solidFill>
                  <a:srgbClr val="FFFFFF"/>
                </a:solidFill>
                <a:latin typeface="Trebuchet MS"/>
                <a:ea typeface="Trebuchet MS"/>
                <a:cs typeface="Trebuchet MS"/>
                <a:sym typeface="Trebuchet MS"/>
              </a:rPr>
              <a:t>on </a:t>
            </a:r>
            <a:r>
              <a:rPr lang="en-US" b="0" i="0" u="none" strike="noStrike" cap="none" dirty="0" smtClean="0">
                <a:solidFill>
                  <a:srgbClr val="FFFFFF"/>
                </a:solidFill>
                <a:latin typeface="Trebuchet MS"/>
                <a:ea typeface="Trebuchet MS"/>
                <a:cs typeface="Trebuchet MS"/>
                <a:sym typeface="Trebuchet MS"/>
              </a:rPr>
              <a:t>injections when levels were checked over the following year.  </a:t>
            </a:r>
            <a:endParaRPr sz="1200" b="0" i="0" u="none" strike="noStrike" cap="none" dirty="0">
              <a:solidFill>
                <a:srgbClr val="000000"/>
              </a:solidFill>
              <a:sym typeface="Arial"/>
            </a:endParaRPr>
          </a:p>
          <a:p>
            <a:pPr marL="0" marR="0" lvl="0" indent="0" algn="l" rtl="0">
              <a:lnSpc>
                <a:spcPct val="100000"/>
              </a:lnSpc>
              <a:spcBef>
                <a:spcPts val="0"/>
              </a:spcBef>
              <a:spcAft>
                <a:spcPts val="0"/>
              </a:spcAft>
              <a:buClr>
                <a:schemeClr val="lt1"/>
              </a:buClr>
              <a:buSzPts val="1400"/>
              <a:buFont typeface="Trebuchet MS"/>
              <a:buNone/>
            </a:pPr>
            <a:endParaRPr sz="1200" b="0" i="0" u="none" strike="noStrike" cap="none" dirty="0">
              <a:solidFill>
                <a:srgbClr val="FFFFFF"/>
              </a:solidFill>
              <a:latin typeface="Trebuchet MS"/>
              <a:ea typeface="Trebuchet MS"/>
              <a:cs typeface="Trebuchet MS"/>
              <a:sym typeface="Trebuchet MS"/>
            </a:endParaRPr>
          </a:p>
          <a:p>
            <a:pPr marL="0" marR="0" lvl="0" indent="0" algn="l" rtl="0">
              <a:lnSpc>
                <a:spcPct val="100000"/>
              </a:lnSpc>
              <a:spcBef>
                <a:spcPts val="0"/>
              </a:spcBef>
              <a:spcAft>
                <a:spcPts val="0"/>
              </a:spcAft>
              <a:buClr>
                <a:schemeClr val="lt1"/>
              </a:buClr>
              <a:buSzPts val="1400"/>
              <a:buFont typeface="Trebuchet MS"/>
              <a:buNone/>
            </a:pPr>
            <a:endParaRPr sz="1200" b="0" i="0" u="none" strike="noStrike" cap="none" dirty="0">
              <a:solidFill>
                <a:srgbClr val="FFFFFF"/>
              </a:solidFill>
              <a:latin typeface="Trebuchet MS"/>
              <a:ea typeface="Trebuchet MS"/>
              <a:cs typeface="Trebuchet MS"/>
              <a:sym typeface="Trebuchet MS"/>
            </a:endParaRPr>
          </a:p>
          <a:p>
            <a:pPr marL="0" marR="0" lvl="0" indent="0" algn="l" rtl="0">
              <a:lnSpc>
                <a:spcPct val="100000"/>
              </a:lnSpc>
              <a:spcBef>
                <a:spcPts val="0"/>
              </a:spcBef>
              <a:spcAft>
                <a:spcPts val="0"/>
              </a:spcAft>
              <a:buClr>
                <a:schemeClr val="lt1"/>
              </a:buClr>
              <a:buSzPts val="350"/>
              <a:buFont typeface="Trebuchet MS"/>
              <a:buNone/>
            </a:pPr>
            <a:r>
              <a:rPr lang="en-US" sz="1200" b="0" i="1" u="none" strike="noStrike" cap="none" dirty="0">
                <a:solidFill>
                  <a:srgbClr val="FFFFFF"/>
                </a:solidFill>
                <a:latin typeface="Trebuchet MS"/>
                <a:ea typeface="Trebuchet MS"/>
                <a:cs typeface="Trebuchet MS"/>
                <a:sym typeface="Trebuchet MS"/>
              </a:rPr>
              <a:t>Full disclosure, this was my real patient. After discovering this seemingly “rare” syndrome I have discovered it present in </a:t>
            </a:r>
            <a:r>
              <a:rPr lang="en-US" sz="1200" b="0" i="1" u="none" strike="noStrike" cap="none" dirty="0" err="1">
                <a:solidFill>
                  <a:srgbClr val="FFFFFF"/>
                </a:solidFill>
                <a:latin typeface="Trebuchet MS"/>
                <a:ea typeface="Trebuchet MS"/>
                <a:cs typeface="Trebuchet MS"/>
                <a:sym typeface="Trebuchet MS"/>
              </a:rPr>
              <a:t>approx</a:t>
            </a:r>
            <a:r>
              <a:rPr lang="en-US" sz="1200" b="0" i="1" u="none" strike="noStrike" cap="none" dirty="0">
                <a:solidFill>
                  <a:srgbClr val="FFFFFF"/>
                </a:solidFill>
                <a:latin typeface="Trebuchet MS"/>
                <a:ea typeface="Trebuchet MS"/>
                <a:cs typeface="Trebuchet MS"/>
                <a:sym typeface="Trebuchet MS"/>
              </a:rPr>
              <a:t> </a:t>
            </a:r>
            <a:r>
              <a:rPr lang="en-US" sz="1200" b="0" i="1" u="none" strike="noStrike" cap="none" dirty="0">
                <a:solidFill>
                  <a:schemeClr val="accent1"/>
                </a:solidFill>
                <a:latin typeface="Trebuchet MS"/>
                <a:ea typeface="Trebuchet MS"/>
                <a:cs typeface="Trebuchet MS"/>
                <a:sym typeface="Trebuchet MS"/>
              </a:rPr>
              <a:t>1/</a:t>
            </a:r>
            <a:r>
              <a:rPr lang="en-US" sz="1200" i="1" dirty="0">
                <a:solidFill>
                  <a:schemeClr val="accent1"/>
                </a:solidFill>
                <a:latin typeface="Trebuchet MS"/>
                <a:ea typeface="Trebuchet MS"/>
                <a:cs typeface="Trebuchet MS"/>
                <a:sym typeface="Trebuchet MS"/>
              </a:rPr>
              <a:t>2</a:t>
            </a:r>
            <a:r>
              <a:rPr lang="en-US" sz="1200" b="0" i="1" u="none" strike="noStrike" cap="none" dirty="0">
                <a:solidFill>
                  <a:srgbClr val="FFFFFF"/>
                </a:solidFill>
                <a:latin typeface="Trebuchet MS"/>
                <a:ea typeface="Trebuchet MS"/>
                <a:cs typeface="Trebuchet MS"/>
                <a:sym typeface="Trebuchet MS"/>
              </a:rPr>
              <a:t> of my transgender women. On average Ratios are 1:3 without the </a:t>
            </a:r>
            <a:r>
              <a:rPr lang="en-US" sz="1200" b="0" i="1" u="none" strike="noStrike" cap="none" dirty="0" smtClean="0">
                <a:solidFill>
                  <a:srgbClr val="FFFFFF"/>
                </a:solidFill>
                <a:latin typeface="Trebuchet MS"/>
                <a:ea typeface="Trebuchet MS"/>
                <a:cs typeface="Trebuchet MS"/>
                <a:sym typeface="Trebuchet MS"/>
              </a:rPr>
              <a:t>mutation and as high as 1:50 with it. </a:t>
            </a:r>
            <a:endParaRPr sz="1200" b="0" i="1" u="none" strike="noStrike" cap="none" dirty="0">
              <a:solidFill>
                <a:srgbClr val="FFFFFF"/>
              </a:solidFill>
              <a:latin typeface="Trebuchet MS"/>
              <a:ea typeface="Trebuchet MS"/>
              <a:cs typeface="Trebuchet MS"/>
              <a:sym typeface="Trebuchet MS"/>
            </a:endParaRPr>
          </a:p>
          <a:p>
            <a:pPr marL="0" marR="0" lvl="0" indent="0" algn="l" rtl="0">
              <a:lnSpc>
                <a:spcPct val="100000"/>
              </a:lnSpc>
              <a:spcBef>
                <a:spcPts val="0"/>
              </a:spcBef>
              <a:spcAft>
                <a:spcPts val="0"/>
              </a:spcAft>
              <a:buClr>
                <a:schemeClr val="lt1"/>
              </a:buClr>
              <a:buSzPts val="350"/>
              <a:buFont typeface="Trebuchet MS"/>
              <a:buNone/>
            </a:pPr>
            <a:r>
              <a:rPr lang="en-US" sz="1200" b="0" i="1" u="none" strike="noStrike" cap="none" dirty="0">
                <a:solidFill>
                  <a:srgbClr val="FFFFFF"/>
                </a:solidFill>
                <a:latin typeface="Trebuchet MS"/>
                <a:ea typeface="Trebuchet MS"/>
                <a:cs typeface="Trebuchet MS"/>
                <a:sym typeface="Trebuchet MS"/>
              </a:rPr>
              <a:t>I have subsequently corrected </a:t>
            </a:r>
            <a:r>
              <a:rPr lang="en-US" sz="1200" b="0" i="1" u="none" strike="noStrike" cap="none" dirty="0" smtClean="0">
                <a:solidFill>
                  <a:srgbClr val="FFFFFF"/>
                </a:solidFill>
                <a:latin typeface="Trebuchet MS"/>
                <a:ea typeface="Trebuchet MS"/>
                <a:cs typeface="Trebuchet MS"/>
                <a:sym typeface="Trebuchet MS"/>
              </a:rPr>
              <a:t>hundreds of these patients with incredible results. I have patients flying to my clinic from the other side of the world (Malaysia, Sweden, Russia, Australia) just to get these tests and treatment performed. Anecdotally the internet is awash in stories of people who asked their own doctors for these labs and their physicians were horrified to see insanely high E1 levels, switched the patient to injections, and they noted massive improvement in feminization progress after otherwise bein</a:t>
            </a:r>
            <a:r>
              <a:rPr lang="en-US" sz="1200" i="1" dirty="0" smtClean="0">
                <a:solidFill>
                  <a:srgbClr val="FFFFFF"/>
                </a:solidFill>
                <a:latin typeface="Trebuchet MS"/>
                <a:ea typeface="Trebuchet MS"/>
                <a:cs typeface="Trebuchet MS"/>
                <a:sym typeface="Trebuchet MS"/>
              </a:rPr>
              <a:t>g stalled. </a:t>
            </a:r>
            <a:endParaRPr sz="1200" b="0" i="0" u="none" strike="noStrike" cap="none" dirty="0">
              <a:solidFill>
                <a:srgbClr val="000000"/>
              </a:solidFill>
              <a:sym typeface="Arial"/>
            </a:endParaRPr>
          </a:p>
        </p:txBody>
      </p:sp>
      <p:pic>
        <p:nvPicPr>
          <p:cNvPr id="476" name="Google Shape;476;p37"/>
          <p:cNvPicPr preferRelativeResize="0"/>
          <p:nvPr/>
        </p:nvPicPr>
        <p:blipFill rotWithShape="1">
          <a:blip r:embed="rId3">
            <a:alphaModFix/>
          </a:blip>
          <a:srcRect l="7330" t="13111" r="9776" b="7332"/>
          <a:stretch/>
        </p:blipFill>
        <p:spPr>
          <a:xfrm rot="3924593">
            <a:off x="357951" y="1118773"/>
            <a:ext cx="813142" cy="848577"/>
          </a:xfrm>
          <a:prstGeom prst="ellipse">
            <a:avLst/>
          </a:prstGeom>
          <a:noFill/>
          <a:ln>
            <a:noFill/>
          </a:ln>
        </p:spPr>
      </p:pic>
      <p:sp>
        <p:nvSpPr>
          <p:cNvPr id="477" name="Google Shape;477;p37"/>
          <p:cNvSpPr/>
          <p:nvPr/>
        </p:nvSpPr>
        <p:spPr>
          <a:xfrm>
            <a:off x="5622985" y="5505978"/>
            <a:ext cx="423514" cy="30777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350"/>
              <a:buFont typeface="Arial"/>
              <a:buNone/>
            </a:pP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sp>
        <p:nvSpPr>
          <p:cNvPr id="482" name="Google Shape;482;g645832a77d_0_58"/>
          <p:cNvSpPr txBox="1"/>
          <p:nvPr/>
        </p:nvSpPr>
        <p:spPr>
          <a:xfrm>
            <a:off x="952388" y="89142"/>
            <a:ext cx="7842900" cy="646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1250"/>
              <a:buFont typeface="Quattrocento Sans"/>
              <a:buNone/>
            </a:pPr>
            <a:r>
              <a:rPr lang="en-US" sz="5000" b="0" i="0" u="none" strike="noStrike" cap="none">
                <a:solidFill>
                  <a:schemeClr val="lt1"/>
                </a:solidFill>
                <a:latin typeface="Quattrocento Sans"/>
                <a:ea typeface="Quattrocento Sans"/>
                <a:cs typeface="Quattrocento Sans"/>
                <a:sym typeface="Quattrocento Sans"/>
              </a:rPr>
              <a:t>The Estrone Problem</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lt1"/>
              </a:buClr>
              <a:buSzPts val="1250"/>
              <a:buFont typeface="Quattrocento Sans"/>
              <a:buNone/>
            </a:pPr>
            <a:r>
              <a:rPr lang="en-US" sz="5000" b="0" i="0" u="none" strike="noStrike" cap="none">
                <a:solidFill>
                  <a:schemeClr val="lt1"/>
                </a:solidFill>
                <a:latin typeface="Quattrocento Sans"/>
                <a:ea typeface="Quattrocento Sans"/>
                <a:cs typeface="Quattrocento Sans"/>
                <a:sym typeface="Quattrocento Sans"/>
              </a:rPr>
              <a:t> </a:t>
            </a:r>
            <a:endParaRPr sz="1400" b="0" i="0" u="none" strike="noStrike" cap="none">
              <a:solidFill>
                <a:srgbClr val="000000"/>
              </a:solidFill>
              <a:latin typeface="Arial"/>
              <a:ea typeface="Arial"/>
              <a:cs typeface="Arial"/>
              <a:sym typeface="Arial"/>
            </a:endParaRPr>
          </a:p>
        </p:txBody>
      </p:sp>
      <p:sp>
        <p:nvSpPr>
          <p:cNvPr id="483" name="Google Shape;483;g645832a77d_0_58"/>
          <p:cNvSpPr txBox="1"/>
          <p:nvPr/>
        </p:nvSpPr>
        <p:spPr>
          <a:xfrm>
            <a:off x="431800" y="1841500"/>
            <a:ext cx="185700" cy="831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400"/>
              <a:buFont typeface="Arial"/>
              <a:buNone/>
            </a:pPr>
            <a:endParaRPr sz="2400" b="1"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chemeClr val="lt1"/>
              </a:solidFill>
              <a:latin typeface="Arial"/>
              <a:ea typeface="Arial"/>
              <a:cs typeface="Arial"/>
              <a:sym typeface="Arial"/>
            </a:endParaRPr>
          </a:p>
        </p:txBody>
      </p:sp>
      <p:sp>
        <p:nvSpPr>
          <p:cNvPr id="484" name="Google Shape;484;g645832a77d_0_58"/>
          <p:cNvSpPr txBox="1"/>
          <p:nvPr/>
        </p:nvSpPr>
        <p:spPr>
          <a:xfrm>
            <a:off x="457200" y="966775"/>
            <a:ext cx="8229600" cy="5235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450"/>
              <a:buFont typeface="Trebuchet MS"/>
              <a:buNone/>
            </a:pPr>
            <a:r>
              <a:rPr lang="en-US" b="1" i="0" u="none" strike="noStrike" cap="none" dirty="0" err="1">
                <a:solidFill>
                  <a:srgbClr val="2CBDD9"/>
                </a:solidFill>
                <a:latin typeface="Trebuchet MS"/>
                <a:ea typeface="Trebuchet MS"/>
                <a:cs typeface="Trebuchet MS"/>
                <a:sym typeface="Trebuchet MS"/>
              </a:rPr>
              <a:t>Estrone</a:t>
            </a:r>
            <a:r>
              <a:rPr lang="en-US" b="1" i="0" u="none" strike="noStrike" cap="none" dirty="0">
                <a:solidFill>
                  <a:srgbClr val="2CBDD9"/>
                </a:solidFill>
                <a:latin typeface="Trebuchet MS"/>
                <a:ea typeface="Trebuchet MS"/>
                <a:cs typeface="Trebuchet MS"/>
                <a:sym typeface="Trebuchet MS"/>
              </a:rPr>
              <a:t> </a:t>
            </a:r>
            <a:r>
              <a:rPr lang="en-US" b="1" dirty="0">
                <a:solidFill>
                  <a:srgbClr val="2CBDD9"/>
                </a:solidFill>
                <a:latin typeface="Trebuchet MS"/>
                <a:ea typeface="Trebuchet MS"/>
                <a:cs typeface="Trebuchet MS"/>
                <a:sym typeface="Trebuchet MS"/>
              </a:rPr>
              <a:t>has</a:t>
            </a:r>
            <a:r>
              <a:rPr lang="en-US" b="1" i="0" u="none" strike="noStrike" cap="none" dirty="0">
                <a:solidFill>
                  <a:srgbClr val="2CBDD9"/>
                </a:solidFill>
                <a:latin typeface="Trebuchet MS"/>
                <a:ea typeface="Trebuchet MS"/>
                <a:cs typeface="Trebuchet MS"/>
                <a:sym typeface="Trebuchet MS"/>
              </a:rPr>
              <a:t> approximately 4-8% (depending on the study) of </a:t>
            </a:r>
            <a:r>
              <a:rPr lang="en-US" b="1" dirty="0">
                <a:solidFill>
                  <a:srgbClr val="2CBDD9"/>
                </a:solidFill>
                <a:latin typeface="Trebuchet MS"/>
                <a:ea typeface="Trebuchet MS"/>
                <a:cs typeface="Trebuchet MS"/>
                <a:sym typeface="Trebuchet MS"/>
              </a:rPr>
              <a:t>the binding affinity for the estrogen receptor compared to E2. </a:t>
            </a:r>
            <a:r>
              <a:rPr lang="en-US" b="1" i="0" u="none" strike="noStrike" cap="none" dirty="0">
                <a:solidFill>
                  <a:srgbClr val="2CBDD9"/>
                </a:solidFill>
                <a:latin typeface="Trebuchet MS"/>
                <a:ea typeface="Trebuchet MS"/>
                <a:cs typeface="Trebuchet MS"/>
                <a:sym typeface="Trebuchet MS"/>
              </a:rPr>
              <a:t>It is additionally implicated in the development of cancer and DVT. </a:t>
            </a:r>
            <a:endParaRPr sz="11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800"/>
              <a:buFont typeface="Trebuchet MS"/>
              <a:buNone/>
            </a:pPr>
            <a:endParaRPr b="0" i="0" u="none" strike="noStrike" cap="none" dirty="0">
              <a:solidFill>
                <a:srgbClr val="FFFFFF"/>
              </a:solidFill>
              <a:latin typeface="Trebuchet MS"/>
              <a:ea typeface="Trebuchet MS"/>
              <a:cs typeface="Trebuchet MS"/>
              <a:sym typeface="Trebuchet MS"/>
            </a:endParaRPr>
          </a:p>
          <a:p>
            <a:pPr marL="0" marR="0" lvl="0" indent="0" algn="l" rtl="0">
              <a:lnSpc>
                <a:spcPct val="100000"/>
              </a:lnSpc>
              <a:spcBef>
                <a:spcPts val="0"/>
              </a:spcBef>
              <a:spcAft>
                <a:spcPts val="0"/>
              </a:spcAft>
              <a:buClr>
                <a:schemeClr val="lt1"/>
              </a:buClr>
              <a:buSzPts val="450"/>
              <a:buFont typeface="Trebuchet MS"/>
              <a:buNone/>
            </a:pPr>
            <a:r>
              <a:rPr lang="en-US" b="1" i="0" u="none" strike="noStrike" cap="none" dirty="0">
                <a:solidFill>
                  <a:srgbClr val="FFFFFF"/>
                </a:solidFill>
                <a:latin typeface="Trebuchet MS"/>
                <a:ea typeface="Trebuchet MS"/>
                <a:cs typeface="Trebuchet MS"/>
                <a:sym typeface="Trebuchet MS"/>
              </a:rPr>
              <a:t>Therefore a patient on oral estrogen can have the following labs:</a:t>
            </a:r>
            <a:endParaRPr sz="1100" b="0" i="0" u="none" strike="noStrike" cap="none" dirty="0">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2CBDD9"/>
              </a:buClr>
              <a:buSzPts val="1800"/>
              <a:buFont typeface="Trebuchet MS"/>
              <a:buChar char="&gt;"/>
            </a:pPr>
            <a:r>
              <a:rPr lang="en-US" b="0" i="0" u="none" strike="noStrike" cap="none" dirty="0">
                <a:solidFill>
                  <a:schemeClr val="lt1"/>
                </a:solidFill>
                <a:latin typeface="Trebuchet MS"/>
                <a:ea typeface="Trebuchet MS"/>
                <a:cs typeface="Trebuchet MS"/>
                <a:sym typeface="Trebuchet MS"/>
              </a:rPr>
              <a:t>Estradiol 100pg/ml  (</a:t>
            </a:r>
            <a:r>
              <a:rPr lang="en-US" b="0" i="0" u="none" strike="noStrike" cap="none" dirty="0">
                <a:solidFill>
                  <a:schemeClr val="accent1"/>
                </a:solidFill>
                <a:latin typeface="Trebuchet MS"/>
                <a:ea typeface="Trebuchet MS"/>
                <a:cs typeface="Trebuchet MS"/>
                <a:sym typeface="Trebuchet MS"/>
              </a:rPr>
              <a:t>Too low</a:t>
            </a:r>
            <a:r>
              <a:rPr lang="en-US" b="0" i="0" u="none" strike="noStrike" cap="none" dirty="0">
                <a:solidFill>
                  <a:schemeClr val="lt1"/>
                </a:solidFill>
                <a:latin typeface="Trebuchet MS"/>
                <a:ea typeface="Trebuchet MS"/>
                <a:cs typeface="Trebuchet MS"/>
                <a:sym typeface="Trebuchet MS"/>
              </a:rPr>
              <a:t>, Transitioning ideal for me is </a:t>
            </a:r>
            <a:r>
              <a:rPr lang="en-US" b="0" i="0" u="none" strike="noStrike" cap="none" dirty="0" smtClean="0">
                <a:solidFill>
                  <a:schemeClr val="lt1"/>
                </a:solidFill>
                <a:latin typeface="Trebuchet MS"/>
                <a:ea typeface="Trebuchet MS"/>
                <a:cs typeface="Trebuchet MS"/>
                <a:sym typeface="Trebuchet MS"/>
              </a:rPr>
              <a:t>300pg/ml with some variability based on free E2 levels (I target that 5-15pg/ml)</a:t>
            </a:r>
          </a:p>
          <a:p>
            <a:pPr marL="342900" marR="0" lvl="0" indent="-342900" algn="l" rtl="0">
              <a:lnSpc>
                <a:spcPct val="100000"/>
              </a:lnSpc>
              <a:spcBef>
                <a:spcPts val="600"/>
              </a:spcBef>
              <a:spcAft>
                <a:spcPts val="0"/>
              </a:spcAft>
              <a:buClr>
                <a:srgbClr val="2CBDD9"/>
              </a:buClr>
              <a:buSzPts val="1800"/>
              <a:buFont typeface="Trebuchet MS"/>
              <a:buChar char="&gt;"/>
            </a:pPr>
            <a:r>
              <a:rPr lang="en-US" b="0" i="0" u="none" strike="noStrike" cap="none" dirty="0" err="1" smtClean="0">
                <a:solidFill>
                  <a:schemeClr val="lt1"/>
                </a:solidFill>
                <a:latin typeface="Trebuchet MS"/>
                <a:ea typeface="Trebuchet MS"/>
                <a:cs typeface="Trebuchet MS"/>
                <a:sym typeface="Trebuchet MS"/>
              </a:rPr>
              <a:t>Estrone</a:t>
            </a:r>
            <a:r>
              <a:rPr lang="en-US" b="0" i="0" u="none" strike="noStrike" cap="none" dirty="0" smtClean="0">
                <a:solidFill>
                  <a:schemeClr val="lt1"/>
                </a:solidFill>
                <a:latin typeface="Trebuchet MS"/>
                <a:ea typeface="Trebuchet MS"/>
                <a:cs typeface="Trebuchet MS"/>
                <a:sym typeface="Trebuchet MS"/>
              </a:rPr>
              <a:t>   </a:t>
            </a:r>
            <a:r>
              <a:rPr lang="en-US" b="0" i="0" u="none" strike="noStrike" cap="none" dirty="0">
                <a:solidFill>
                  <a:schemeClr val="lt1"/>
                </a:solidFill>
                <a:latin typeface="Trebuchet MS"/>
                <a:ea typeface="Trebuchet MS"/>
                <a:cs typeface="Trebuchet MS"/>
                <a:sym typeface="Trebuchet MS"/>
              </a:rPr>
              <a:t>500pg /ml  (</a:t>
            </a:r>
            <a:r>
              <a:rPr lang="en-US" b="0" i="0" u="none" strike="noStrike" cap="none" dirty="0">
                <a:solidFill>
                  <a:srgbClr val="FF9900"/>
                </a:solidFill>
                <a:latin typeface="Trebuchet MS"/>
                <a:ea typeface="Trebuchet MS"/>
                <a:cs typeface="Trebuchet MS"/>
                <a:sym typeface="Trebuchet MS"/>
              </a:rPr>
              <a:t>Too high</a:t>
            </a:r>
            <a:r>
              <a:rPr lang="en-US" b="0" i="0" u="none" strike="noStrike" cap="none" dirty="0">
                <a:solidFill>
                  <a:schemeClr val="lt1"/>
                </a:solidFill>
                <a:latin typeface="Trebuchet MS"/>
                <a:ea typeface="Trebuchet MS"/>
                <a:cs typeface="Trebuchet MS"/>
                <a:sym typeface="Trebuchet MS"/>
              </a:rPr>
              <a:t>, most </a:t>
            </a:r>
            <a:r>
              <a:rPr lang="en-US" b="0" i="0" u="none" strike="noStrike" cap="none" dirty="0" err="1">
                <a:solidFill>
                  <a:schemeClr val="lt1"/>
                </a:solidFill>
                <a:latin typeface="Trebuchet MS"/>
                <a:ea typeface="Trebuchet MS"/>
                <a:cs typeface="Trebuchet MS"/>
                <a:sym typeface="Trebuchet MS"/>
              </a:rPr>
              <a:t>Cis</a:t>
            </a:r>
            <a:r>
              <a:rPr lang="en-US" b="0" i="0" u="none" strike="noStrike" cap="none" dirty="0">
                <a:solidFill>
                  <a:schemeClr val="lt1"/>
                </a:solidFill>
                <a:latin typeface="Trebuchet MS"/>
                <a:ea typeface="Trebuchet MS"/>
                <a:cs typeface="Trebuchet MS"/>
                <a:sym typeface="Trebuchet MS"/>
              </a:rPr>
              <a:t>-women range around 100)</a:t>
            </a:r>
            <a:endParaRPr sz="1100" b="0" i="0" u="none" strike="noStrike" cap="none" dirty="0">
              <a:solidFill>
                <a:srgbClr val="000000"/>
              </a:solidFill>
              <a:latin typeface="Arial"/>
              <a:ea typeface="Arial"/>
              <a:cs typeface="Arial"/>
              <a:sym typeface="Arial"/>
            </a:endParaRPr>
          </a:p>
          <a:p>
            <a:pPr marL="342900" marR="0" lvl="0" indent="-342900" algn="l" rtl="0">
              <a:lnSpc>
                <a:spcPct val="100000"/>
              </a:lnSpc>
              <a:spcBef>
                <a:spcPts val="600"/>
              </a:spcBef>
              <a:spcAft>
                <a:spcPts val="0"/>
              </a:spcAft>
              <a:buClr>
                <a:srgbClr val="2CBDD9"/>
              </a:buClr>
              <a:buSzPts val="1800"/>
              <a:buFont typeface="Trebuchet MS"/>
              <a:buChar char="&gt;"/>
            </a:pPr>
            <a:r>
              <a:rPr lang="en-US" b="0" i="0" u="none" strike="noStrike" cap="none" dirty="0">
                <a:solidFill>
                  <a:schemeClr val="lt1"/>
                </a:solidFill>
                <a:latin typeface="Trebuchet MS"/>
                <a:ea typeface="Trebuchet MS"/>
                <a:cs typeface="Trebuchet MS"/>
                <a:sym typeface="Trebuchet MS"/>
              </a:rPr>
              <a:t>Total Estrogen 600pg/ml (</a:t>
            </a:r>
            <a:r>
              <a:rPr lang="en-US" b="1" i="0" u="none" strike="noStrike" cap="none" dirty="0">
                <a:solidFill>
                  <a:schemeClr val="accent1"/>
                </a:solidFill>
                <a:latin typeface="Trebuchet MS"/>
                <a:ea typeface="Trebuchet MS"/>
                <a:cs typeface="Trebuchet MS"/>
                <a:sym typeface="Trebuchet MS"/>
              </a:rPr>
              <a:t>Just right!</a:t>
            </a:r>
            <a:r>
              <a:rPr lang="en-US" b="0" i="0" u="none" strike="noStrike" cap="none" dirty="0">
                <a:solidFill>
                  <a:schemeClr val="lt1"/>
                </a:solidFill>
                <a:latin typeface="Trebuchet MS"/>
                <a:ea typeface="Trebuchet MS"/>
                <a:cs typeface="Trebuchet MS"/>
                <a:sym typeface="Trebuchet MS"/>
              </a:rPr>
              <a:t>)</a:t>
            </a:r>
            <a:endParaRPr sz="11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450"/>
              <a:buFont typeface="Trebuchet MS"/>
              <a:buNone/>
            </a:pPr>
            <a:endParaRPr dirty="0">
              <a:solidFill>
                <a:srgbClr val="FFFFFF"/>
              </a:solidFill>
              <a:latin typeface="Trebuchet MS"/>
              <a:ea typeface="Trebuchet MS"/>
              <a:cs typeface="Trebuchet MS"/>
              <a:sym typeface="Trebuchet MS"/>
            </a:endParaRPr>
          </a:p>
          <a:p>
            <a:pPr marL="0" marR="0" lvl="0" indent="0" algn="l" rtl="0">
              <a:lnSpc>
                <a:spcPct val="100000"/>
              </a:lnSpc>
              <a:spcBef>
                <a:spcPts val="0"/>
              </a:spcBef>
              <a:spcAft>
                <a:spcPts val="0"/>
              </a:spcAft>
              <a:buClr>
                <a:schemeClr val="lt1"/>
              </a:buClr>
              <a:buSzPts val="450"/>
              <a:buFont typeface="Trebuchet MS"/>
              <a:buNone/>
            </a:pPr>
            <a:r>
              <a:rPr lang="en-US" b="0" i="0" u="none" strike="noStrike" cap="none" dirty="0">
                <a:solidFill>
                  <a:srgbClr val="FFFFFF"/>
                </a:solidFill>
                <a:latin typeface="Trebuchet MS"/>
                <a:ea typeface="Trebuchet MS"/>
                <a:cs typeface="Trebuchet MS"/>
                <a:sym typeface="Trebuchet MS"/>
              </a:rPr>
              <a:t>Depending on what test you ordered, you would come to one of three different conclusions. Obviously all three of these conclusions cannot be correct. I</a:t>
            </a:r>
            <a:r>
              <a:rPr lang="en-US" dirty="0">
                <a:solidFill>
                  <a:srgbClr val="FFFFFF"/>
                </a:solidFill>
                <a:latin typeface="Trebuchet MS"/>
                <a:ea typeface="Trebuchet MS"/>
                <a:cs typeface="Trebuchet MS"/>
                <a:sym typeface="Trebuchet MS"/>
              </a:rPr>
              <a:t> do believe that </a:t>
            </a:r>
            <a:r>
              <a:rPr lang="en-US" dirty="0" err="1">
                <a:solidFill>
                  <a:srgbClr val="FFFFFF"/>
                </a:solidFill>
                <a:latin typeface="Trebuchet MS"/>
                <a:ea typeface="Trebuchet MS"/>
                <a:cs typeface="Trebuchet MS"/>
                <a:sym typeface="Trebuchet MS"/>
              </a:rPr>
              <a:t>estrone</a:t>
            </a:r>
            <a:r>
              <a:rPr lang="en-US" dirty="0">
                <a:solidFill>
                  <a:srgbClr val="FFFFFF"/>
                </a:solidFill>
                <a:latin typeface="Trebuchet MS"/>
                <a:ea typeface="Trebuchet MS"/>
                <a:cs typeface="Trebuchet MS"/>
                <a:sym typeface="Trebuchet MS"/>
              </a:rPr>
              <a:t> is competing with estradiol for receptor binding sites in a partial </a:t>
            </a:r>
            <a:r>
              <a:rPr lang="en-US" dirty="0" err="1">
                <a:solidFill>
                  <a:srgbClr val="FFFFFF"/>
                </a:solidFill>
                <a:latin typeface="Trebuchet MS"/>
                <a:ea typeface="Trebuchet MS"/>
                <a:cs typeface="Trebuchet MS"/>
                <a:sym typeface="Trebuchet MS"/>
              </a:rPr>
              <a:t>agonism</a:t>
            </a:r>
            <a:r>
              <a:rPr lang="en-US" dirty="0">
                <a:solidFill>
                  <a:srgbClr val="FFFFFF"/>
                </a:solidFill>
                <a:latin typeface="Trebuchet MS"/>
                <a:ea typeface="Trebuchet MS"/>
                <a:cs typeface="Trebuchet MS"/>
                <a:sym typeface="Trebuchet MS"/>
              </a:rPr>
              <a:t> way</a:t>
            </a:r>
            <a:r>
              <a:rPr lang="en-US" b="0" i="0" u="none" strike="noStrike" cap="none" dirty="0">
                <a:solidFill>
                  <a:srgbClr val="FFFFFF"/>
                </a:solidFill>
                <a:latin typeface="Trebuchet MS"/>
                <a:ea typeface="Trebuchet MS"/>
                <a:cs typeface="Trebuchet MS"/>
                <a:sym typeface="Trebuchet MS"/>
              </a:rPr>
              <a:t>. </a:t>
            </a:r>
            <a:endParaRPr lang="en-US" b="0" i="0" u="none" strike="noStrike" cap="none" dirty="0" smtClean="0">
              <a:solidFill>
                <a:srgbClr val="FFFFFF"/>
              </a:solidFill>
              <a:latin typeface="Trebuchet MS"/>
              <a:ea typeface="Trebuchet MS"/>
              <a:cs typeface="Trebuchet MS"/>
              <a:sym typeface="Trebuchet MS"/>
            </a:endParaRPr>
          </a:p>
          <a:p>
            <a:pPr marL="0" marR="0" lvl="0" indent="0" algn="l" rtl="0">
              <a:lnSpc>
                <a:spcPct val="100000"/>
              </a:lnSpc>
              <a:spcBef>
                <a:spcPts val="0"/>
              </a:spcBef>
              <a:spcAft>
                <a:spcPts val="0"/>
              </a:spcAft>
              <a:buClr>
                <a:schemeClr val="lt1"/>
              </a:buClr>
              <a:buSzPts val="450"/>
              <a:buFont typeface="Trebuchet MS"/>
              <a:buNone/>
            </a:pPr>
            <a:endParaRPr lang="en-US" b="0" i="0" u="none" strike="noStrike" cap="none" dirty="0" smtClean="0">
              <a:solidFill>
                <a:srgbClr val="FFFFFF"/>
              </a:solidFill>
              <a:latin typeface="Trebuchet MS"/>
              <a:ea typeface="Trebuchet MS"/>
              <a:cs typeface="Trebuchet MS"/>
              <a:sym typeface="Trebuchet MS"/>
            </a:endParaRPr>
          </a:p>
          <a:p>
            <a:pPr>
              <a:buClr>
                <a:schemeClr val="lt1"/>
              </a:buClr>
              <a:buSzPts val="450"/>
            </a:pPr>
            <a:r>
              <a:rPr lang="en-US" dirty="0">
                <a:solidFill>
                  <a:schemeClr val="lt1"/>
                </a:solidFill>
                <a:latin typeface="Trebuchet MS"/>
                <a:ea typeface="Trebuchet MS"/>
                <a:cs typeface="Trebuchet MS"/>
                <a:sym typeface="Trebuchet MS"/>
              </a:rPr>
              <a:t>R</a:t>
            </a:r>
            <a:r>
              <a:rPr lang="en-US" dirty="0" smtClean="0">
                <a:solidFill>
                  <a:schemeClr val="lt1"/>
                </a:solidFill>
                <a:latin typeface="Trebuchet MS"/>
                <a:ea typeface="Trebuchet MS"/>
                <a:cs typeface="Trebuchet MS"/>
                <a:sym typeface="Trebuchet MS"/>
              </a:rPr>
              <a:t>eceptor saturation </a:t>
            </a:r>
            <a:r>
              <a:rPr lang="en-US" dirty="0">
                <a:solidFill>
                  <a:schemeClr val="lt1"/>
                </a:solidFill>
                <a:latin typeface="Trebuchet MS"/>
                <a:ea typeface="Trebuchet MS"/>
                <a:cs typeface="Trebuchet MS"/>
                <a:sym typeface="Trebuchet MS"/>
              </a:rPr>
              <a:t>is reportedly maxed around 300pg/ml in vitro, in humans this is theorized to be much higher than 300pg/ml as pregnancy values can approach 8000pg/ml or even over 25000pg/ml in some cases. SHBG plays a large part in this effect, but clearly 300pg/ml is not the maximum level for receptor saturation in </a:t>
            </a:r>
            <a:r>
              <a:rPr lang="en-US" dirty="0" smtClean="0">
                <a:solidFill>
                  <a:schemeClr val="lt1"/>
                </a:solidFill>
                <a:latin typeface="Trebuchet MS"/>
                <a:ea typeface="Trebuchet MS"/>
                <a:cs typeface="Trebuchet MS"/>
                <a:sym typeface="Trebuchet MS"/>
              </a:rPr>
              <a:t>vivo) </a:t>
            </a:r>
            <a:r>
              <a:rPr lang="en-US" dirty="0">
                <a:solidFill>
                  <a:schemeClr val="lt1"/>
                </a:solidFill>
                <a:latin typeface="Trebuchet MS"/>
                <a:ea typeface="Trebuchet MS"/>
                <a:cs typeface="Trebuchet MS"/>
                <a:sym typeface="Trebuchet MS"/>
              </a:rPr>
              <a:t>Caution should be used with high estradiol levels precipitating the production of large amounts of SHBG. Too much can actually mean less effect. Check this with a Free estradiol level.  </a:t>
            </a:r>
          </a:p>
          <a:p>
            <a:pPr marL="0" marR="0" lvl="0" indent="0" algn="l" rtl="0">
              <a:lnSpc>
                <a:spcPct val="100000"/>
              </a:lnSpc>
              <a:spcBef>
                <a:spcPts val="0"/>
              </a:spcBef>
              <a:spcAft>
                <a:spcPts val="0"/>
              </a:spcAft>
              <a:buClr>
                <a:schemeClr val="lt1"/>
              </a:buClr>
              <a:buSzPts val="450"/>
              <a:buFont typeface="Trebuchet MS"/>
              <a:buNone/>
            </a:pPr>
            <a:endParaRPr lang="en-US" dirty="0">
              <a:solidFill>
                <a:srgbClr val="FFFFFF"/>
              </a:solidFill>
              <a:latin typeface="Trebuchet MS"/>
              <a:ea typeface="Trebuchet MS"/>
              <a:cs typeface="Trebuchet MS"/>
              <a:sym typeface="Trebuchet MS"/>
            </a:endParaRPr>
          </a:p>
          <a:p>
            <a:pPr marL="0" marR="0" lvl="0" indent="0" algn="l" rtl="0">
              <a:lnSpc>
                <a:spcPct val="100000"/>
              </a:lnSpc>
              <a:spcBef>
                <a:spcPts val="0"/>
              </a:spcBef>
              <a:spcAft>
                <a:spcPts val="0"/>
              </a:spcAft>
              <a:buClr>
                <a:schemeClr val="lt1"/>
              </a:buClr>
              <a:buSzPts val="450"/>
              <a:buFont typeface="Trebuchet MS"/>
              <a:buNone/>
            </a:pPr>
            <a:endParaRPr b="0" i="0" u="none" strike="noStrike" cap="none" dirty="0">
              <a:solidFill>
                <a:srgbClr val="FFFFFF"/>
              </a:solidFill>
              <a:latin typeface="Trebuchet MS"/>
              <a:ea typeface="Trebuchet MS"/>
              <a:cs typeface="Trebuchet MS"/>
              <a:sym typeface="Trebuchet MS"/>
            </a:endParaRPr>
          </a:p>
          <a:p>
            <a:pPr marL="0" marR="0" lvl="0" indent="0" algn="r" rtl="0">
              <a:lnSpc>
                <a:spcPct val="100000"/>
              </a:lnSpc>
              <a:spcBef>
                <a:spcPts val="0"/>
              </a:spcBef>
              <a:spcAft>
                <a:spcPts val="0"/>
              </a:spcAft>
              <a:buNone/>
            </a:pPr>
            <a:r>
              <a:rPr lang="en-US" sz="1100" b="1" i="1" u="sng" strike="noStrike" cap="none" dirty="0">
                <a:solidFill>
                  <a:schemeClr val="lt1"/>
                </a:solidFill>
                <a:latin typeface="Trebuchet MS"/>
                <a:ea typeface="Trebuchet MS"/>
                <a:cs typeface="Trebuchet MS"/>
                <a:sym typeface="Trebuchet MS"/>
              </a:rPr>
              <a:t>Contraception. 1980 Apr;21(4):415-24.</a:t>
            </a:r>
            <a:endParaRPr sz="1100" b="0" i="0" u="none" strike="noStrike" cap="none" dirty="0">
              <a:solidFill>
                <a:srgbClr val="000000"/>
              </a:solidFill>
              <a:sym typeface="Arial"/>
            </a:endParaRPr>
          </a:p>
          <a:p>
            <a:pPr marL="0" marR="0" lvl="0" indent="0" algn="r" rtl="0">
              <a:lnSpc>
                <a:spcPct val="100000"/>
              </a:lnSpc>
              <a:spcBef>
                <a:spcPts val="0"/>
              </a:spcBef>
              <a:spcAft>
                <a:spcPts val="0"/>
              </a:spcAft>
              <a:buNone/>
            </a:pPr>
            <a:r>
              <a:rPr lang="en-US" sz="1100" b="1" i="1" u="sng" strike="noStrike" cap="none" dirty="0">
                <a:solidFill>
                  <a:schemeClr val="lt1"/>
                </a:solidFill>
                <a:latin typeface="Trebuchet MS"/>
                <a:ea typeface="Trebuchet MS"/>
                <a:cs typeface="Trebuchet MS"/>
                <a:sym typeface="Trebuchet MS"/>
              </a:rPr>
              <a:t>A comparison of the pharmacokinetic properties of three estradiol esters.</a:t>
            </a:r>
            <a:endParaRPr sz="1100" b="0" i="0" u="none" strike="noStrike" cap="none" dirty="0">
              <a:solidFill>
                <a:srgbClr val="000000"/>
              </a:solidFill>
              <a:sym typeface="Arial"/>
            </a:endParaRPr>
          </a:p>
          <a:p>
            <a:pPr marL="0" marR="0" lvl="0" indent="0" algn="l" rtl="0">
              <a:lnSpc>
                <a:spcPct val="100000"/>
              </a:lnSpc>
              <a:spcBef>
                <a:spcPts val="0"/>
              </a:spcBef>
              <a:spcAft>
                <a:spcPts val="0"/>
              </a:spcAft>
              <a:buNone/>
            </a:pPr>
            <a:endParaRPr sz="1100" b="1" i="1" u="sng" strike="noStrike" cap="none" dirty="0">
              <a:solidFill>
                <a:schemeClr val="lt1"/>
              </a:solidFill>
              <a:latin typeface="Trebuchet MS"/>
              <a:ea typeface="Trebuchet MS"/>
              <a:cs typeface="Trebuchet MS"/>
              <a:sym typeface="Trebuchet MS"/>
            </a:endParaRPr>
          </a:p>
          <a:p>
            <a:pPr marL="0" marR="0" lvl="0" indent="0" algn="l" rtl="0">
              <a:lnSpc>
                <a:spcPct val="100000"/>
              </a:lnSpc>
              <a:spcBef>
                <a:spcPts val="0"/>
              </a:spcBef>
              <a:spcAft>
                <a:spcPts val="0"/>
              </a:spcAft>
              <a:buNone/>
            </a:pPr>
            <a:endParaRPr sz="1100" b="1" i="1" u="none" strike="noStrike" cap="none" dirty="0">
              <a:solidFill>
                <a:schemeClr val="lt1"/>
              </a:solidFill>
              <a:latin typeface="Trebuchet MS"/>
              <a:ea typeface="Trebuchet MS"/>
              <a:cs typeface="Trebuchet MS"/>
              <a:sym typeface="Trebuchet MS"/>
            </a:endParaRPr>
          </a:p>
          <a:p>
            <a:pPr marL="0" marR="0" lvl="0" indent="0" algn="l" rtl="0">
              <a:lnSpc>
                <a:spcPct val="100000"/>
              </a:lnSpc>
              <a:spcBef>
                <a:spcPts val="0"/>
              </a:spcBef>
              <a:spcAft>
                <a:spcPts val="0"/>
              </a:spcAft>
              <a:buClr>
                <a:schemeClr val="lt1"/>
              </a:buClr>
              <a:buSzPts val="450"/>
              <a:buFont typeface="Trebuchet MS"/>
              <a:buNone/>
            </a:pPr>
            <a:endParaRPr sz="1100" b="0" i="0" u="none" strike="noStrike" cap="none" dirty="0">
              <a:solidFill>
                <a:srgbClr val="000000"/>
              </a:solidFill>
              <a:sym typeface="Arial"/>
            </a:endParaRPr>
          </a:p>
          <a:p>
            <a:pPr marL="0" marR="0" lvl="0" indent="0" algn="l" rtl="0">
              <a:lnSpc>
                <a:spcPct val="100000"/>
              </a:lnSpc>
              <a:spcBef>
                <a:spcPts val="0"/>
              </a:spcBef>
              <a:spcAft>
                <a:spcPts val="0"/>
              </a:spcAft>
              <a:buClr>
                <a:schemeClr val="lt1"/>
              </a:buClr>
              <a:buSzPts val="1400"/>
              <a:buFont typeface="Trebuchet MS"/>
              <a:buNone/>
            </a:pPr>
            <a:endParaRPr sz="1100" b="0" i="0" u="none" strike="noStrike" cap="none" dirty="0">
              <a:solidFill>
                <a:srgbClr val="FFFFFF"/>
              </a:solidFill>
              <a:latin typeface="Trebuchet MS"/>
              <a:ea typeface="Trebuchet MS"/>
              <a:cs typeface="Trebuchet MS"/>
              <a:sym typeface="Trebuchet MS"/>
            </a:endParaRPr>
          </a:p>
        </p:txBody>
      </p:sp>
      <p:pic>
        <p:nvPicPr>
          <p:cNvPr id="485" name="Google Shape;485;g645832a77d_0_58"/>
          <p:cNvPicPr preferRelativeResize="0"/>
          <p:nvPr/>
        </p:nvPicPr>
        <p:blipFill>
          <a:blip r:embed="rId3">
            <a:alphaModFix/>
          </a:blip>
          <a:stretch>
            <a:fillRect/>
          </a:stretch>
        </p:blipFill>
        <p:spPr>
          <a:xfrm>
            <a:off x="1386100" y="249362"/>
            <a:ext cx="528650" cy="640724"/>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sp>
        <p:nvSpPr>
          <p:cNvPr id="490" name="Google Shape;490;g645832a77d_0_64"/>
          <p:cNvSpPr txBox="1"/>
          <p:nvPr/>
        </p:nvSpPr>
        <p:spPr>
          <a:xfrm>
            <a:off x="0" y="163250"/>
            <a:ext cx="9144000" cy="8835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1250"/>
              <a:buFont typeface="Quattrocento Sans"/>
              <a:buNone/>
            </a:pPr>
            <a:r>
              <a:rPr lang="en-US" sz="5000" b="0" i="0" u="none" strike="noStrike" cap="none">
                <a:solidFill>
                  <a:schemeClr val="lt1"/>
                </a:solidFill>
                <a:latin typeface="Quattrocento Sans"/>
                <a:ea typeface="Quattrocento Sans"/>
                <a:cs typeface="Quattrocento Sans"/>
                <a:sym typeface="Quattrocento Sans"/>
              </a:rPr>
              <a:t>The Estrone Problem</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lt1"/>
              </a:buClr>
              <a:buSzPts val="1250"/>
              <a:buFont typeface="Quattrocento Sans"/>
              <a:buNone/>
            </a:pPr>
            <a:r>
              <a:rPr lang="en-US" sz="5000" b="0" i="0" u="none" strike="noStrike" cap="none">
                <a:solidFill>
                  <a:schemeClr val="lt1"/>
                </a:solidFill>
                <a:latin typeface="Quattrocento Sans"/>
                <a:ea typeface="Quattrocento Sans"/>
                <a:cs typeface="Quattrocento Sans"/>
                <a:sym typeface="Quattrocento Sans"/>
              </a:rPr>
              <a:t> </a:t>
            </a:r>
            <a:endParaRPr sz="1400" b="0" i="0" u="none" strike="noStrike" cap="none">
              <a:solidFill>
                <a:srgbClr val="000000"/>
              </a:solidFill>
              <a:latin typeface="Arial"/>
              <a:ea typeface="Arial"/>
              <a:cs typeface="Arial"/>
              <a:sym typeface="Arial"/>
            </a:endParaRPr>
          </a:p>
        </p:txBody>
      </p:sp>
      <p:sp>
        <p:nvSpPr>
          <p:cNvPr id="491" name="Google Shape;491;g645832a77d_0_64"/>
          <p:cNvSpPr txBox="1"/>
          <p:nvPr/>
        </p:nvSpPr>
        <p:spPr>
          <a:xfrm>
            <a:off x="431800" y="1841500"/>
            <a:ext cx="185700" cy="831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400"/>
              <a:buFont typeface="Arial"/>
              <a:buNone/>
            </a:pPr>
            <a:endParaRPr sz="2400" b="1"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chemeClr val="lt1"/>
              </a:solidFill>
              <a:latin typeface="Arial"/>
              <a:ea typeface="Arial"/>
              <a:cs typeface="Arial"/>
              <a:sym typeface="Arial"/>
            </a:endParaRPr>
          </a:p>
        </p:txBody>
      </p:sp>
      <p:sp>
        <p:nvSpPr>
          <p:cNvPr id="492" name="Google Shape;492;g645832a77d_0_64"/>
          <p:cNvSpPr txBox="1"/>
          <p:nvPr/>
        </p:nvSpPr>
        <p:spPr>
          <a:xfrm>
            <a:off x="457200" y="1042975"/>
            <a:ext cx="8229600" cy="5359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400"/>
              <a:buFont typeface="Trebuchet MS"/>
              <a:buNone/>
            </a:pPr>
            <a:r>
              <a:rPr lang="en-US" b="0" i="0" u="none" strike="noStrike" cap="none" dirty="0" smtClean="0">
                <a:solidFill>
                  <a:srgbClr val="FFFFFF"/>
                </a:solidFill>
                <a:latin typeface="Trebuchet MS"/>
                <a:ea typeface="Trebuchet MS"/>
                <a:cs typeface="Trebuchet MS"/>
                <a:sym typeface="Trebuchet MS"/>
              </a:rPr>
              <a:t>If </a:t>
            </a:r>
            <a:r>
              <a:rPr lang="en-US" b="0" i="0" u="none" strike="noStrike" cap="none" dirty="0" err="1" smtClean="0">
                <a:solidFill>
                  <a:srgbClr val="FFFFFF"/>
                </a:solidFill>
                <a:latin typeface="Trebuchet MS"/>
                <a:ea typeface="Trebuchet MS"/>
                <a:cs typeface="Trebuchet MS"/>
                <a:sym typeface="Trebuchet MS"/>
              </a:rPr>
              <a:t>Estrone</a:t>
            </a:r>
            <a:r>
              <a:rPr lang="en-US" b="0" i="0" u="none" strike="noStrike" cap="none" dirty="0" smtClean="0">
                <a:solidFill>
                  <a:srgbClr val="FFFFFF"/>
                </a:solidFill>
                <a:latin typeface="Trebuchet MS"/>
                <a:ea typeface="Trebuchet MS"/>
                <a:cs typeface="Trebuchet MS"/>
                <a:sym typeface="Trebuchet MS"/>
              </a:rPr>
              <a:t> is astronomically high, this </a:t>
            </a:r>
            <a:r>
              <a:rPr lang="en-US" b="0" i="0" u="none" strike="noStrike" cap="none" dirty="0">
                <a:solidFill>
                  <a:srgbClr val="FFFFFF"/>
                </a:solidFill>
                <a:latin typeface="Trebuchet MS"/>
                <a:ea typeface="Trebuchet MS"/>
                <a:cs typeface="Trebuchet MS"/>
                <a:sym typeface="Trebuchet MS"/>
              </a:rPr>
              <a:t>means </a:t>
            </a:r>
            <a:r>
              <a:rPr lang="en-US" b="0" i="0" u="none" strike="noStrike" cap="none" dirty="0" smtClean="0">
                <a:solidFill>
                  <a:srgbClr val="FFFFFF"/>
                </a:solidFill>
                <a:latin typeface="Trebuchet MS"/>
                <a:ea typeface="Trebuchet MS"/>
                <a:cs typeface="Trebuchet MS"/>
                <a:sym typeface="Trebuchet MS"/>
              </a:rPr>
              <a:t>that for this patient the </a:t>
            </a:r>
            <a:r>
              <a:rPr lang="en-US" b="0" i="0" u="none" strike="noStrike" cap="none" dirty="0">
                <a:solidFill>
                  <a:schemeClr val="accent1"/>
                </a:solidFill>
                <a:latin typeface="Trebuchet MS"/>
                <a:ea typeface="Trebuchet MS"/>
                <a:cs typeface="Trebuchet MS"/>
                <a:sym typeface="Trebuchet MS"/>
              </a:rPr>
              <a:t>effective</a:t>
            </a:r>
            <a:r>
              <a:rPr lang="en-US" b="0" i="0" u="none" strike="noStrike" cap="none" dirty="0">
                <a:solidFill>
                  <a:srgbClr val="FFFFFF"/>
                </a:solidFill>
                <a:latin typeface="Trebuchet MS"/>
                <a:ea typeface="Trebuchet MS"/>
                <a:cs typeface="Trebuchet MS"/>
                <a:sym typeface="Trebuchet MS"/>
              </a:rPr>
              <a:t> estradiol level is actually much lower than 100pg/ml, resulting in significantly </a:t>
            </a:r>
            <a:r>
              <a:rPr lang="en-US" dirty="0">
                <a:solidFill>
                  <a:srgbClr val="FFFFFF"/>
                </a:solidFill>
                <a:latin typeface="Trebuchet MS"/>
                <a:ea typeface="Trebuchet MS"/>
                <a:cs typeface="Trebuchet MS"/>
                <a:sym typeface="Trebuchet MS"/>
              </a:rPr>
              <a:t>reduced</a:t>
            </a:r>
            <a:r>
              <a:rPr lang="en-US" b="0" i="0" u="none" strike="noStrike" cap="none" dirty="0">
                <a:solidFill>
                  <a:srgbClr val="FFFFFF"/>
                </a:solidFill>
                <a:latin typeface="Trebuchet MS"/>
                <a:ea typeface="Trebuchet MS"/>
                <a:cs typeface="Trebuchet MS"/>
                <a:sym typeface="Trebuchet MS"/>
              </a:rPr>
              <a:t> effect. </a:t>
            </a:r>
            <a:endParaRPr lang="en-US" b="0" i="0" u="none" strike="noStrike" cap="none" dirty="0" smtClean="0">
              <a:solidFill>
                <a:srgbClr val="FFFFFF"/>
              </a:solidFill>
              <a:latin typeface="Trebuchet MS"/>
              <a:ea typeface="Trebuchet MS"/>
              <a:cs typeface="Trebuchet MS"/>
              <a:sym typeface="Trebuchet MS"/>
            </a:endParaRPr>
          </a:p>
          <a:p>
            <a:pPr marL="0" marR="0" lvl="0" indent="0" algn="l" rtl="0">
              <a:lnSpc>
                <a:spcPct val="100000"/>
              </a:lnSpc>
              <a:spcBef>
                <a:spcPts val="0"/>
              </a:spcBef>
              <a:spcAft>
                <a:spcPts val="0"/>
              </a:spcAft>
              <a:buClr>
                <a:schemeClr val="lt1"/>
              </a:buClr>
              <a:buSzPts val="400"/>
              <a:buFont typeface="Trebuchet MS"/>
              <a:buNone/>
            </a:pPr>
            <a:r>
              <a:rPr lang="en-US" dirty="0" smtClean="0">
                <a:solidFill>
                  <a:srgbClr val="FFFFFF"/>
                </a:solidFill>
                <a:latin typeface="Trebuchet MS"/>
                <a:sym typeface="Trebuchet MS"/>
              </a:rPr>
              <a:t>A similar example would be a patient taking hydrocodone at the same time as tramadol. Both compete for receptor sites, and tramadol being the weaker opiate results in less effect with both drugs combined (This principle is also how </a:t>
            </a:r>
            <a:r>
              <a:rPr lang="en-US" dirty="0" err="1" smtClean="0">
                <a:solidFill>
                  <a:srgbClr val="FFFFFF"/>
                </a:solidFill>
                <a:latin typeface="Trebuchet MS"/>
                <a:sym typeface="Trebuchet MS"/>
              </a:rPr>
              <a:t>Bicalutamide</a:t>
            </a:r>
            <a:r>
              <a:rPr lang="en-US" dirty="0" smtClean="0">
                <a:solidFill>
                  <a:srgbClr val="FFFFFF"/>
                </a:solidFill>
                <a:latin typeface="Trebuchet MS"/>
                <a:sym typeface="Trebuchet MS"/>
              </a:rPr>
              <a:t> works as an Androgen Receptor Blocker)</a:t>
            </a:r>
            <a:endParaRPr sz="12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600"/>
              <a:buFont typeface="Trebuchet MS"/>
              <a:buNone/>
            </a:pPr>
            <a:endParaRPr b="0" i="0" u="none" strike="noStrike" cap="none" dirty="0">
              <a:solidFill>
                <a:srgbClr val="FFFFFF"/>
              </a:solidFill>
              <a:latin typeface="Trebuchet MS"/>
              <a:ea typeface="Trebuchet MS"/>
              <a:cs typeface="Trebuchet MS"/>
              <a:sym typeface="Trebuchet MS"/>
            </a:endParaRPr>
          </a:p>
          <a:p>
            <a:pPr marL="0" marR="0" lvl="0" indent="0" algn="l" rtl="0">
              <a:lnSpc>
                <a:spcPct val="100000"/>
              </a:lnSpc>
              <a:spcBef>
                <a:spcPts val="0"/>
              </a:spcBef>
              <a:spcAft>
                <a:spcPts val="0"/>
              </a:spcAft>
              <a:buClr>
                <a:schemeClr val="lt1"/>
              </a:buClr>
              <a:buSzPts val="400"/>
              <a:buFont typeface="Trebuchet MS"/>
              <a:buNone/>
            </a:pPr>
            <a:r>
              <a:rPr lang="en-US" b="0" i="0" u="none" strike="noStrike" cap="none" dirty="0">
                <a:solidFill>
                  <a:srgbClr val="FFFFFF"/>
                </a:solidFill>
                <a:latin typeface="Trebuchet MS"/>
                <a:ea typeface="Trebuchet MS"/>
                <a:cs typeface="Trebuchet MS"/>
                <a:sym typeface="Trebuchet MS"/>
              </a:rPr>
              <a:t>The relative speed of the 17 beta-</a:t>
            </a:r>
            <a:r>
              <a:rPr lang="en-US" b="0" i="0" u="none" strike="noStrike" cap="none" dirty="0" err="1">
                <a:solidFill>
                  <a:srgbClr val="FFFFFF"/>
                </a:solidFill>
                <a:latin typeface="Trebuchet MS"/>
                <a:ea typeface="Trebuchet MS"/>
                <a:cs typeface="Trebuchet MS"/>
                <a:sym typeface="Trebuchet MS"/>
              </a:rPr>
              <a:t>Hydroxysteroid</a:t>
            </a:r>
            <a:r>
              <a:rPr lang="en-US" b="0" i="0" u="none" strike="noStrike" cap="none" dirty="0">
                <a:solidFill>
                  <a:srgbClr val="FFFFFF"/>
                </a:solidFill>
                <a:latin typeface="Trebuchet MS"/>
                <a:ea typeface="Trebuchet MS"/>
                <a:cs typeface="Trebuchet MS"/>
                <a:sym typeface="Trebuchet MS"/>
              </a:rPr>
              <a:t> </a:t>
            </a:r>
            <a:r>
              <a:rPr lang="en-US" b="0" i="0" u="none" strike="noStrike" cap="none" dirty="0" err="1">
                <a:solidFill>
                  <a:srgbClr val="FFFFFF"/>
                </a:solidFill>
                <a:latin typeface="Trebuchet MS"/>
                <a:ea typeface="Trebuchet MS"/>
                <a:cs typeface="Trebuchet MS"/>
                <a:sym typeface="Trebuchet MS"/>
              </a:rPr>
              <a:t>oxidoreductase</a:t>
            </a:r>
            <a:r>
              <a:rPr lang="en-US" b="0" i="0" u="none" strike="noStrike" cap="none" dirty="0">
                <a:solidFill>
                  <a:srgbClr val="FFFFFF"/>
                </a:solidFill>
                <a:latin typeface="Trebuchet MS"/>
                <a:ea typeface="Trebuchet MS"/>
                <a:cs typeface="Trebuchet MS"/>
                <a:sym typeface="Trebuchet MS"/>
              </a:rPr>
              <a:t> and 17β-</a:t>
            </a:r>
            <a:r>
              <a:rPr lang="en-US" b="0" i="0" u="none" strike="noStrike" cap="none" dirty="0" err="1">
                <a:solidFill>
                  <a:srgbClr val="FFFFFF"/>
                </a:solidFill>
                <a:latin typeface="Trebuchet MS"/>
                <a:ea typeface="Trebuchet MS"/>
                <a:cs typeface="Trebuchet MS"/>
                <a:sym typeface="Trebuchet MS"/>
              </a:rPr>
              <a:t>Hydroxysteroid</a:t>
            </a:r>
            <a:r>
              <a:rPr lang="en-US" b="0" i="0" u="none" strike="noStrike" cap="none" dirty="0">
                <a:solidFill>
                  <a:srgbClr val="FFFFFF"/>
                </a:solidFill>
                <a:latin typeface="Trebuchet MS"/>
                <a:ea typeface="Trebuchet MS"/>
                <a:cs typeface="Trebuchet MS"/>
                <a:sym typeface="Trebuchet MS"/>
              </a:rPr>
              <a:t> dehydrogenase enzymes that convert </a:t>
            </a:r>
            <a:r>
              <a:rPr lang="en-US" b="0" i="0" u="none" strike="noStrike" cap="none" dirty="0" err="1">
                <a:solidFill>
                  <a:srgbClr val="FFFFFF"/>
                </a:solidFill>
                <a:latin typeface="Trebuchet MS"/>
                <a:ea typeface="Trebuchet MS"/>
                <a:cs typeface="Trebuchet MS"/>
                <a:sym typeface="Trebuchet MS"/>
              </a:rPr>
              <a:t>Estrone</a:t>
            </a:r>
            <a:r>
              <a:rPr lang="en-US" b="0" i="0" u="none" strike="noStrike" cap="none" dirty="0">
                <a:solidFill>
                  <a:srgbClr val="FFFFFF"/>
                </a:solidFill>
                <a:latin typeface="Trebuchet MS"/>
                <a:ea typeface="Trebuchet MS"/>
                <a:cs typeface="Trebuchet MS"/>
                <a:sym typeface="Trebuchet MS"/>
              </a:rPr>
              <a:t> &lt;~&gt; Estradiol varies considerably from person to person. </a:t>
            </a:r>
            <a:endParaRPr sz="12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600"/>
              <a:buFont typeface="Trebuchet MS"/>
              <a:buNone/>
            </a:pPr>
            <a:endParaRPr b="1" i="1" u="none" strike="noStrike" cap="none" dirty="0">
              <a:solidFill>
                <a:srgbClr val="FFFFFF"/>
              </a:solidFill>
              <a:latin typeface="Trebuchet MS"/>
              <a:ea typeface="Trebuchet MS"/>
              <a:cs typeface="Trebuchet MS"/>
              <a:sym typeface="Trebuchet MS"/>
            </a:endParaRPr>
          </a:p>
          <a:p>
            <a:pPr marL="0" marR="0" lvl="0" indent="0" algn="l" rtl="0">
              <a:lnSpc>
                <a:spcPct val="100000"/>
              </a:lnSpc>
              <a:spcBef>
                <a:spcPts val="0"/>
              </a:spcBef>
              <a:spcAft>
                <a:spcPts val="0"/>
              </a:spcAft>
              <a:buClr>
                <a:schemeClr val="lt1"/>
              </a:buClr>
              <a:buSzPts val="400"/>
              <a:buFont typeface="Trebuchet MS"/>
              <a:buNone/>
            </a:pPr>
            <a:r>
              <a:rPr lang="en-US" b="1" i="1" u="none" strike="noStrike" cap="none" dirty="0">
                <a:solidFill>
                  <a:schemeClr val="accent1"/>
                </a:solidFill>
                <a:latin typeface="Trebuchet MS"/>
                <a:ea typeface="Trebuchet MS"/>
                <a:cs typeface="Trebuchet MS"/>
                <a:sym typeface="Trebuchet MS"/>
              </a:rPr>
              <a:t>Anecdotally I’ve noted a shift toward </a:t>
            </a:r>
            <a:r>
              <a:rPr lang="en-US" b="1" i="1" u="none" strike="noStrike" cap="none" dirty="0" err="1">
                <a:solidFill>
                  <a:schemeClr val="accent1"/>
                </a:solidFill>
                <a:latin typeface="Trebuchet MS"/>
                <a:ea typeface="Trebuchet MS"/>
                <a:cs typeface="Trebuchet MS"/>
                <a:sym typeface="Trebuchet MS"/>
              </a:rPr>
              <a:t>estrone</a:t>
            </a:r>
            <a:r>
              <a:rPr lang="en-US" b="1" i="1" u="none" strike="noStrike" cap="none" dirty="0">
                <a:solidFill>
                  <a:schemeClr val="accent1"/>
                </a:solidFill>
                <a:latin typeface="Trebuchet MS"/>
                <a:ea typeface="Trebuchet MS"/>
                <a:cs typeface="Trebuchet MS"/>
                <a:sym typeface="Trebuchet MS"/>
              </a:rPr>
              <a:t> in tall/thin </a:t>
            </a:r>
            <a:r>
              <a:rPr lang="en-US" b="1" i="1" u="none" strike="noStrike" cap="none" dirty="0" err="1">
                <a:solidFill>
                  <a:schemeClr val="accent1"/>
                </a:solidFill>
                <a:latin typeface="Trebuchet MS"/>
                <a:ea typeface="Trebuchet MS"/>
                <a:cs typeface="Trebuchet MS"/>
                <a:sym typeface="Trebuchet MS"/>
              </a:rPr>
              <a:t>transwomen</a:t>
            </a:r>
            <a:r>
              <a:rPr lang="en-US" b="1" i="1" u="none" strike="noStrike" cap="none" dirty="0">
                <a:solidFill>
                  <a:schemeClr val="accent1"/>
                </a:solidFill>
                <a:latin typeface="Trebuchet MS"/>
                <a:ea typeface="Trebuchet MS"/>
                <a:cs typeface="Trebuchet MS"/>
                <a:sym typeface="Trebuchet MS"/>
              </a:rPr>
              <a:t> and towards estradiol in shorter obese </a:t>
            </a:r>
            <a:r>
              <a:rPr lang="en-US" b="1" i="1" u="none" strike="noStrike" cap="none" dirty="0" err="1">
                <a:solidFill>
                  <a:schemeClr val="accent1"/>
                </a:solidFill>
                <a:latin typeface="Trebuchet MS"/>
                <a:ea typeface="Trebuchet MS"/>
                <a:cs typeface="Trebuchet MS"/>
                <a:sym typeface="Trebuchet MS"/>
              </a:rPr>
              <a:t>transwomen</a:t>
            </a:r>
            <a:r>
              <a:rPr lang="en-US" b="1" i="1" u="none" strike="noStrike" cap="none" dirty="0">
                <a:solidFill>
                  <a:schemeClr val="accent1"/>
                </a:solidFill>
                <a:latin typeface="Trebuchet MS"/>
                <a:ea typeface="Trebuchet MS"/>
                <a:cs typeface="Trebuchet MS"/>
                <a:sym typeface="Trebuchet MS"/>
              </a:rPr>
              <a:t>.  I theorize this may be related to </a:t>
            </a:r>
            <a:r>
              <a:rPr lang="en-US" b="1" i="1" u="none" strike="noStrike" cap="none" dirty="0" err="1">
                <a:solidFill>
                  <a:schemeClr val="accent1"/>
                </a:solidFill>
                <a:latin typeface="Trebuchet MS"/>
                <a:ea typeface="Trebuchet MS"/>
                <a:cs typeface="Trebuchet MS"/>
                <a:sym typeface="Trebuchet MS"/>
              </a:rPr>
              <a:t>sulfation</a:t>
            </a:r>
            <a:r>
              <a:rPr lang="en-US" b="1" i="1" u="none" strike="noStrike" cap="none" dirty="0">
                <a:solidFill>
                  <a:schemeClr val="accent1"/>
                </a:solidFill>
                <a:latin typeface="Trebuchet MS"/>
                <a:ea typeface="Trebuchet MS"/>
                <a:cs typeface="Trebuchet MS"/>
                <a:sym typeface="Trebuchet MS"/>
              </a:rPr>
              <a:t> of E1 in the peripheral adipose tissue. Therefore, even if seemingly at goal, levels could actually be poor </a:t>
            </a:r>
            <a:r>
              <a:rPr lang="en-US" b="1" i="1" u="none" strike="noStrike" cap="none" dirty="0" err="1">
                <a:solidFill>
                  <a:schemeClr val="accent1"/>
                </a:solidFill>
                <a:latin typeface="Trebuchet MS"/>
                <a:ea typeface="Trebuchet MS"/>
                <a:cs typeface="Trebuchet MS"/>
                <a:sym typeface="Trebuchet MS"/>
              </a:rPr>
              <a:t>intracellularly</a:t>
            </a:r>
            <a:r>
              <a:rPr lang="en-US" b="1" i="1" u="none" strike="noStrike" cap="none" dirty="0" smtClean="0">
                <a:solidFill>
                  <a:schemeClr val="accent1"/>
                </a:solidFill>
                <a:latin typeface="Trebuchet MS"/>
                <a:ea typeface="Trebuchet MS"/>
                <a:cs typeface="Trebuchet MS"/>
                <a:sym typeface="Trebuchet MS"/>
              </a:rPr>
              <a:t>. (I have begun sampling and trialing different things to modulate E1S in some patients.)  </a:t>
            </a:r>
            <a:r>
              <a:rPr lang="en-US" b="1" i="1" u="none" strike="noStrike" cap="none" dirty="0">
                <a:solidFill>
                  <a:schemeClr val="accent1"/>
                </a:solidFill>
                <a:latin typeface="Trebuchet MS"/>
                <a:ea typeface="Trebuchet MS"/>
                <a:cs typeface="Trebuchet MS"/>
                <a:sym typeface="Trebuchet MS"/>
              </a:rPr>
              <a:t>This means that a MTF obese person with good lab values who is failing to achieve significant feminization after 6-12 months should consider a switch to non-oral formulations.</a:t>
            </a:r>
            <a:endParaRPr b="1" i="1" u="none" strike="noStrike" cap="none" dirty="0">
              <a:solidFill>
                <a:schemeClr val="accent1"/>
              </a:solidFill>
              <a:latin typeface="Trebuchet MS"/>
              <a:ea typeface="Trebuchet MS"/>
              <a:cs typeface="Trebuchet MS"/>
              <a:sym typeface="Trebuchet MS"/>
            </a:endParaRPr>
          </a:p>
          <a:p>
            <a:pPr marL="0" marR="0" lvl="0" indent="0" algn="l" rtl="0">
              <a:lnSpc>
                <a:spcPct val="100000"/>
              </a:lnSpc>
              <a:spcBef>
                <a:spcPts val="0"/>
              </a:spcBef>
              <a:spcAft>
                <a:spcPts val="0"/>
              </a:spcAft>
              <a:buClr>
                <a:schemeClr val="lt1"/>
              </a:buClr>
              <a:buSzPts val="1600"/>
              <a:buFont typeface="Trebuchet MS"/>
              <a:buNone/>
            </a:pPr>
            <a:endParaRPr b="1" i="1" u="none" strike="noStrike" cap="none" dirty="0">
              <a:solidFill>
                <a:schemeClr val="accent1"/>
              </a:solidFill>
              <a:latin typeface="Trebuchet MS"/>
              <a:ea typeface="Trebuchet MS"/>
              <a:cs typeface="Trebuchet MS"/>
              <a:sym typeface="Trebuchet MS"/>
            </a:endParaRPr>
          </a:p>
          <a:p>
            <a:pPr marL="0" marR="0" lvl="0" indent="0" algn="l" rtl="0">
              <a:lnSpc>
                <a:spcPct val="100000"/>
              </a:lnSpc>
              <a:spcBef>
                <a:spcPts val="0"/>
              </a:spcBef>
              <a:spcAft>
                <a:spcPts val="0"/>
              </a:spcAft>
              <a:buClr>
                <a:schemeClr val="lt1"/>
              </a:buClr>
              <a:buSzPts val="400"/>
              <a:buFont typeface="Trebuchet MS"/>
              <a:buNone/>
            </a:pPr>
            <a:r>
              <a:rPr lang="en-US" b="1" i="1" u="none" strike="noStrike" cap="none" dirty="0">
                <a:solidFill>
                  <a:schemeClr val="accent1"/>
                </a:solidFill>
                <a:latin typeface="Trebuchet MS"/>
                <a:ea typeface="Trebuchet MS"/>
                <a:cs typeface="Trebuchet MS"/>
                <a:sym typeface="Trebuchet MS"/>
              </a:rPr>
              <a:t>Strangely, I have found elevated </a:t>
            </a:r>
            <a:r>
              <a:rPr lang="en-US" b="1" i="1" u="none" strike="noStrike" cap="none" dirty="0" err="1">
                <a:solidFill>
                  <a:schemeClr val="accent1"/>
                </a:solidFill>
                <a:latin typeface="Trebuchet MS"/>
                <a:ea typeface="Trebuchet MS"/>
                <a:cs typeface="Trebuchet MS"/>
                <a:sym typeface="Trebuchet MS"/>
              </a:rPr>
              <a:t>estrone</a:t>
            </a:r>
            <a:r>
              <a:rPr lang="en-US" b="1" i="1" u="none" strike="noStrike" cap="none" dirty="0">
                <a:solidFill>
                  <a:schemeClr val="accent1"/>
                </a:solidFill>
                <a:latin typeface="Trebuchet MS"/>
                <a:ea typeface="Trebuchet MS"/>
                <a:cs typeface="Trebuchet MS"/>
                <a:sym typeface="Trebuchet MS"/>
              </a:rPr>
              <a:t> levels pre-hormones in these same </a:t>
            </a:r>
            <a:r>
              <a:rPr lang="en-US" b="1" i="1" u="none" strike="noStrike" cap="none" dirty="0" err="1">
                <a:solidFill>
                  <a:schemeClr val="accent1"/>
                </a:solidFill>
                <a:latin typeface="Trebuchet MS"/>
                <a:ea typeface="Trebuchet MS"/>
                <a:cs typeface="Trebuchet MS"/>
                <a:sym typeface="Trebuchet MS"/>
              </a:rPr>
              <a:t>transwomen</a:t>
            </a:r>
            <a:r>
              <a:rPr lang="en-US" b="1" i="1" u="none" strike="noStrike" cap="none" dirty="0">
                <a:solidFill>
                  <a:schemeClr val="accent1"/>
                </a:solidFill>
                <a:latin typeface="Trebuchet MS"/>
                <a:ea typeface="Trebuchet MS"/>
                <a:cs typeface="Trebuchet MS"/>
                <a:sym typeface="Trebuchet MS"/>
              </a:rPr>
              <a:t> who turn out to have poor ratios on oral estrogen. I’m currently looking into this as a possible underlying mutation related to the development of gender </a:t>
            </a:r>
            <a:r>
              <a:rPr lang="en-US" b="1" i="1" u="none" strike="noStrike" cap="none" dirty="0" smtClean="0">
                <a:solidFill>
                  <a:schemeClr val="accent1"/>
                </a:solidFill>
                <a:latin typeface="Trebuchet MS"/>
                <a:ea typeface="Trebuchet MS"/>
                <a:cs typeface="Trebuchet MS"/>
                <a:sym typeface="Trebuchet MS"/>
              </a:rPr>
              <a:t>dysphoria specifically through the mechanism of the fetal conversion of mom’s circulating E2 to E1, resulting in increases in SHBG, which subsequently preferentially binds up Testosterone, preventing the normal masculinization of the developing fetal neural architecture. </a:t>
            </a:r>
            <a:endParaRPr b="1" i="1" u="none" strike="noStrike" cap="none" dirty="0">
              <a:solidFill>
                <a:schemeClr val="accent1"/>
              </a:solidFill>
              <a:latin typeface="Trebuchet MS"/>
              <a:ea typeface="Trebuchet MS"/>
              <a:cs typeface="Trebuchet MS"/>
              <a:sym typeface="Trebuchet MS"/>
            </a:endParaRPr>
          </a:p>
          <a:p>
            <a:pPr marL="0" marR="0" lvl="0" indent="0" algn="l" rtl="0">
              <a:lnSpc>
                <a:spcPct val="100000"/>
              </a:lnSpc>
              <a:spcBef>
                <a:spcPts val="0"/>
              </a:spcBef>
              <a:spcAft>
                <a:spcPts val="0"/>
              </a:spcAft>
              <a:buClr>
                <a:schemeClr val="lt1"/>
              </a:buClr>
              <a:buSzPts val="1600"/>
              <a:buFont typeface="Trebuchet MS"/>
              <a:buNone/>
            </a:pPr>
            <a:endParaRPr b="0" i="0" u="none" strike="noStrike" cap="none" dirty="0">
              <a:solidFill>
                <a:srgbClr val="FFFFFF"/>
              </a:solidFill>
              <a:latin typeface="Trebuchet MS"/>
              <a:ea typeface="Trebuchet MS"/>
              <a:cs typeface="Trebuchet MS"/>
              <a:sym typeface="Trebuchet MS"/>
            </a:endParaRPr>
          </a:p>
          <a:p>
            <a:pPr marL="0" marR="0" lvl="0" indent="0" algn="l" rtl="0">
              <a:lnSpc>
                <a:spcPct val="100000"/>
              </a:lnSpc>
              <a:spcBef>
                <a:spcPts val="0"/>
              </a:spcBef>
              <a:spcAft>
                <a:spcPts val="0"/>
              </a:spcAft>
              <a:buClr>
                <a:schemeClr val="lt1"/>
              </a:buClr>
              <a:buSzPts val="1600"/>
              <a:buFont typeface="Trebuchet MS"/>
              <a:buNone/>
            </a:pPr>
            <a:endParaRPr b="0" i="0" u="none" strike="noStrike" cap="none" dirty="0">
              <a:solidFill>
                <a:srgbClr val="FFFFFF"/>
              </a:solidFill>
              <a:latin typeface="Trebuchet MS"/>
              <a:ea typeface="Trebuchet MS"/>
              <a:cs typeface="Trebuchet MS"/>
              <a:sym typeface="Trebuchet MS"/>
            </a:endParaRPr>
          </a:p>
          <a:p>
            <a:pPr marL="0" marR="0" lvl="0" indent="0" algn="l" rtl="0">
              <a:lnSpc>
                <a:spcPct val="100000"/>
              </a:lnSpc>
              <a:spcBef>
                <a:spcPts val="0"/>
              </a:spcBef>
              <a:spcAft>
                <a:spcPts val="0"/>
              </a:spcAft>
              <a:buClr>
                <a:schemeClr val="lt1"/>
              </a:buClr>
              <a:buSzPts val="1600"/>
              <a:buFont typeface="Trebuchet MS"/>
              <a:buNone/>
            </a:pPr>
            <a:endParaRPr b="0" i="0" u="none" strike="noStrike" cap="none" dirty="0">
              <a:solidFill>
                <a:srgbClr val="FFFFFF"/>
              </a:solidFill>
              <a:latin typeface="Trebuchet MS"/>
              <a:ea typeface="Trebuchet MS"/>
              <a:cs typeface="Trebuchet MS"/>
              <a:sym typeface="Trebuchet MS"/>
            </a:endParaRPr>
          </a:p>
        </p:txBody>
      </p:sp>
      <p:pic>
        <p:nvPicPr>
          <p:cNvPr id="493" name="Google Shape;493;g645832a77d_0_64"/>
          <p:cNvPicPr preferRelativeResize="0"/>
          <p:nvPr/>
        </p:nvPicPr>
        <p:blipFill>
          <a:blip r:embed="rId3">
            <a:alphaModFix/>
          </a:blip>
          <a:stretch>
            <a:fillRect/>
          </a:stretch>
        </p:blipFill>
        <p:spPr>
          <a:xfrm>
            <a:off x="1066800" y="284637"/>
            <a:ext cx="528650" cy="640724"/>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sp>
        <p:nvSpPr>
          <p:cNvPr id="498" name="Google Shape;498;g645832a77d_0_98"/>
          <p:cNvSpPr txBox="1"/>
          <p:nvPr/>
        </p:nvSpPr>
        <p:spPr>
          <a:xfrm>
            <a:off x="-75" y="163250"/>
            <a:ext cx="9144000" cy="763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1250"/>
              <a:buFont typeface="Quattrocento Sans"/>
              <a:buNone/>
            </a:pPr>
            <a:r>
              <a:rPr lang="en-US" sz="5000" b="0" i="0" u="none" strike="noStrike" cap="none" dirty="0">
                <a:solidFill>
                  <a:schemeClr val="lt1"/>
                </a:solidFill>
                <a:latin typeface="Quattrocento Sans"/>
                <a:ea typeface="Quattrocento Sans"/>
                <a:cs typeface="Quattrocento Sans"/>
                <a:sym typeface="Quattrocento Sans"/>
              </a:rPr>
              <a:t>The </a:t>
            </a:r>
            <a:r>
              <a:rPr lang="en-US" sz="5000" b="0" i="0" u="none" strike="noStrike" cap="none" dirty="0" err="1">
                <a:solidFill>
                  <a:schemeClr val="lt1"/>
                </a:solidFill>
                <a:latin typeface="Quattrocento Sans"/>
                <a:ea typeface="Quattrocento Sans"/>
                <a:cs typeface="Quattrocento Sans"/>
                <a:sym typeface="Quattrocento Sans"/>
              </a:rPr>
              <a:t>Estrone</a:t>
            </a:r>
            <a:r>
              <a:rPr lang="en-US" sz="5000" b="0" i="0" u="none" strike="noStrike" cap="none" dirty="0">
                <a:solidFill>
                  <a:schemeClr val="lt1"/>
                </a:solidFill>
                <a:latin typeface="Quattrocento Sans"/>
                <a:ea typeface="Quattrocento Sans"/>
                <a:cs typeface="Quattrocento Sans"/>
                <a:sym typeface="Quattrocento Sans"/>
              </a:rPr>
              <a:t> Problem </a:t>
            </a:r>
            <a:endParaRPr sz="1400" b="0" i="0" u="none" strike="noStrike" cap="none" dirty="0">
              <a:solidFill>
                <a:srgbClr val="000000"/>
              </a:solidFill>
              <a:latin typeface="Arial"/>
              <a:ea typeface="Arial"/>
              <a:cs typeface="Arial"/>
              <a:sym typeface="Arial"/>
            </a:endParaRPr>
          </a:p>
        </p:txBody>
      </p:sp>
      <p:sp>
        <p:nvSpPr>
          <p:cNvPr id="499" name="Google Shape;499;g645832a77d_0_98"/>
          <p:cNvSpPr txBox="1"/>
          <p:nvPr/>
        </p:nvSpPr>
        <p:spPr>
          <a:xfrm>
            <a:off x="431800" y="1841500"/>
            <a:ext cx="185700" cy="831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400"/>
              <a:buFont typeface="Arial"/>
              <a:buNone/>
            </a:pPr>
            <a:endParaRPr sz="2400" b="1"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chemeClr val="lt1"/>
              </a:solidFill>
              <a:latin typeface="Arial"/>
              <a:ea typeface="Arial"/>
              <a:cs typeface="Arial"/>
              <a:sym typeface="Arial"/>
            </a:endParaRPr>
          </a:p>
        </p:txBody>
      </p:sp>
      <p:sp>
        <p:nvSpPr>
          <p:cNvPr id="500" name="Google Shape;500;g645832a77d_0_98"/>
          <p:cNvSpPr/>
          <p:nvPr/>
        </p:nvSpPr>
        <p:spPr>
          <a:xfrm>
            <a:off x="431785" y="1559310"/>
            <a:ext cx="8347612" cy="3273120"/>
          </a:xfrm>
          <a:prstGeom prst="roundRect">
            <a:avLst>
              <a:gd name="adj" fmla="val 16667"/>
            </a:avLst>
          </a:prstGeom>
          <a:solidFill>
            <a:schemeClr val="tx1">
              <a:lumMod val="75000"/>
              <a:lumOff val="25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g645832a77d_0_98"/>
          <p:cNvSpPr txBox="1"/>
          <p:nvPr/>
        </p:nvSpPr>
        <p:spPr>
          <a:xfrm>
            <a:off x="457200" y="1042975"/>
            <a:ext cx="8229600" cy="5507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600"/>
              <a:buFont typeface="Trebuchet MS"/>
              <a:buNone/>
            </a:pPr>
            <a:r>
              <a:rPr lang="en-US" dirty="0">
                <a:solidFill>
                  <a:srgbClr val="FFFFFF"/>
                </a:solidFill>
                <a:latin typeface="Trebuchet MS"/>
                <a:ea typeface="Trebuchet MS"/>
                <a:cs typeface="Trebuchet MS"/>
                <a:sym typeface="Trebuchet MS"/>
              </a:rPr>
              <a:t>I should remark here that my </a:t>
            </a:r>
            <a:r>
              <a:rPr lang="en-US" dirty="0" err="1">
                <a:solidFill>
                  <a:srgbClr val="FFFFFF"/>
                </a:solidFill>
                <a:latin typeface="Trebuchet MS"/>
                <a:ea typeface="Trebuchet MS"/>
                <a:cs typeface="Trebuchet MS"/>
                <a:sym typeface="Trebuchet MS"/>
              </a:rPr>
              <a:t>estrone</a:t>
            </a:r>
            <a:r>
              <a:rPr lang="en-US" dirty="0">
                <a:solidFill>
                  <a:srgbClr val="FFFFFF"/>
                </a:solidFill>
                <a:latin typeface="Trebuchet MS"/>
                <a:ea typeface="Trebuchet MS"/>
                <a:cs typeface="Trebuchet MS"/>
                <a:sym typeface="Trebuchet MS"/>
              </a:rPr>
              <a:t> theory is just that, a theory. There have been studies which partially contradict and partially support my theory, such as the following:</a:t>
            </a:r>
            <a:endParaRPr dirty="0">
              <a:solidFill>
                <a:srgbClr val="FFFFFF"/>
              </a:solidFill>
              <a:latin typeface="Trebuchet MS"/>
              <a:ea typeface="Trebuchet MS"/>
              <a:cs typeface="Trebuchet MS"/>
              <a:sym typeface="Trebuchet MS"/>
            </a:endParaRPr>
          </a:p>
          <a:p>
            <a:pPr marL="0" marR="0" lvl="0" indent="0" algn="l" rtl="0">
              <a:lnSpc>
                <a:spcPct val="100000"/>
              </a:lnSpc>
              <a:spcBef>
                <a:spcPts val="0"/>
              </a:spcBef>
              <a:spcAft>
                <a:spcPts val="0"/>
              </a:spcAft>
              <a:buClr>
                <a:schemeClr val="lt1"/>
              </a:buClr>
              <a:buSzPts val="1600"/>
              <a:buFont typeface="Trebuchet MS"/>
              <a:buNone/>
            </a:pPr>
            <a:endParaRPr dirty="0">
              <a:solidFill>
                <a:srgbClr val="FFFFFF"/>
              </a:solidFill>
              <a:latin typeface="Trebuchet MS"/>
              <a:ea typeface="Trebuchet MS"/>
              <a:cs typeface="Trebuchet MS"/>
              <a:sym typeface="Trebuchet MS"/>
            </a:endParaRPr>
          </a:p>
          <a:p>
            <a:pPr marL="0" marR="0" lvl="0" indent="0" algn="l" rtl="0">
              <a:lnSpc>
                <a:spcPct val="100000"/>
              </a:lnSpc>
              <a:spcBef>
                <a:spcPts val="0"/>
              </a:spcBef>
              <a:spcAft>
                <a:spcPts val="0"/>
              </a:spcAft>
              <a:buClr>
                <a:schemeClr val="dk1"/>
              </a:buClr>
              <a:buSzPts val="1100"/>
              <a:buFont typeface="Arial"/>
              <a:buNone/>
            </a:pPr>
            <a:r>
              <a:rPr lang="en-US" dirty="0">
                <a:solidFill>
                  <a:srgbClr val="FFFFFF"/>
                </a:solidFill>
                <a:latin typeface="Georgia"/>
                <a:ea typeface="Georgia"/>
                <a:cs typeface="Georgia"/>
                <a:sym typeface="Georgia"/>
              </a:rPr>
              <a:t>“We determined precise equilibrium dissociation constants (</a:t>
            </a:r>
            <a:r>
              <a:rPr lang="en-US" dirty="0" err="1">
                <a:solidFill>
                  <a:srgbClr val="FFFFFF"/>
                </a:solidFill>
                <a:latin typeface="Georgia"/>
                <a:ea typeface="Georgia"/>
                <a:cs typeface="Georgia"/>
                <a:sym typeface="Georgia"/>
              </a:rPr>
              <a:t>Kd</a:t>
            </a:r>
            <a:r>
              <a:rPr lang="en-US" dirty="0">
                <a:solidFill>
                  <a:srgbClr val="FFFFFF"/>
                </a:solidFill>
                <a:latin typeface="Georgia"/>
                <a:ea typeface="Georgia"/>
                <a:cs typeface="Georgia"/>
                <a:sym typeface="Georgia"/>
              </a:rPr>
              <a:t> or Ki values) and showed that bE2 and bE3 display similar binding affinities to the E2 and E3 standards, while EE had a higher affinity for ERα, </a:t>
            </a:r>
            <a:r>
              <a:rPr lang="en-US" dirty="0">
                <a:solidFill>
                  <a:srgbClr val="FF0000"/>
                </a:solidFill>
                <a:latin typeface="Georgia"/>
                <a:ea typeface="Georgia"/>
                <a:cs typeface="Georgia"/>
                <a:sym typeface="Georgia"/>
              </a:rPr>
              <a:t>and E1 a lower affinity for ERβ</a:t>
            </a:r>
            <a:r>
              <a:rPr lang="en-US" dirty="0">
                <a:solidFill>
                  <a:srgbClr val="FFFFFF"/>
                </a:solidFill>
                <a:latin typeface="Georgia"/>
                <a:ea typeface="Georgia"/>
                <a:cs typeface="Georgia"/>
                <a:sym typeface="Georgia"/>
              </a:rPr>
              <a:t>. Furthermore, all the estrogens display similar agonist efficacies, but not potencies, for transactivation on a minimal ERE-containing promoter via the individual ER subtypes. Although E2 and E3 were equally efficacious and potent on the endogenous ERE-containing pS2 promoter in the MCF-7 BUS breast cancer cell line co-expressing ERα and ERβ, </a:t>
            </a:r>
            <a:r>
              <a:rPr lang="en-US" dirty="0">
                <a:solidFill>
                  <a:srgbClr val="FF0000"/>
                </a:solidFill>
                <a:latin typeface="Georgia"/>
                <a:ea typeface="Georgia"/>
                <a:cs typeface="Georgia"/>
                <a:sym typeface="Georgia"/>
              </a:rPr>
              <a:t>E1 was less efficacious and potent than E2</a:t>
            </a:r>
            <a:endParaRPr dirty="0">
              <a:solidFill>
                <a:srgbClr val="FF0000"/>
              </a:solidFill>
              <a:latin typeface="Georgia"/>
              <a:ea typeface="Georgia"/>
              <a:cs typeface="Georgia"/>
              <a:sym typeface="Georgia"/>
            </a:endParaRPr>
          </a:p>
          <a:p>
            <a:pPr marL="0" marR="0" lvl="0" indent="0" algn="l" rtl="0">
              <a:lnSpc>
                <a:spcPct val="100000"/>
              </a:lnSpc>
              <a:spcBef>
                <a:spcPts val="0"/>
              </a:spcBef>
              <a:spcAft>
                <a:spcPts val="0"/>
              </a:spcAft>
              <a:buClr>
                <a:schemeClr val="dk1"/>
              </a:buClr>
              <a:buSzPts val="1100"/>
              <a:buFont typeface="Arial"/>
              <a:buNone/>
            </a:pPr>
            <a:endParaRPr dirty="0">
              <a:solidFill>
                <a:srgbClr val="FFFFFF"/>
              </a:solidFill>
              <a:latin typeface="Georgia"/>
              <a:ea typeface="Georgia"/>
              <a:cs typeface="Georgia"/>
              <a:sym typeface="Georgia"/>
            </a:endParaRPr>
          </a:p>
          <a:p>
            <a:pPr marL="0" marR="0" lvl="0" indent="0" algn="l" rtl="0">
              <a:lnSpc>
                <a:spcPct val="100000"/>
              </a:lnSpc>
              <a:spcBef>
                <a:spcPts val="0"/>
              </a:spcBef>
              <a:spcAft>
                <a:spcPts val="0"/>
              </a:spcAft>
              <a:buClr>
                <a:schemeClr val="dk1"/>
              </a:buClr>
              <a:buSzPts val="1100"/>
              <a:buFont typeface="Arial"/>
              <a:buNone/>
            </a:pPr>
            <a:r>
              <a:rPr lang="en-US" dirty="0">
                <a:solidFill>
                  <a:srgbClr val="FFFFFF"/>
                </a:solidFill>
                <a:latin typeface="Georgia"/>
                <a:ea typeface="Georgia"/>
                <a:cs typeface="Georgia"/>
                <a:sym typeface="Georgia"/>
              </a:rPr>
              <a:t>Furthermore, our results showing that</a:t>
            </a:r>
            <a:r>
              <a:rPr lang="en-US" dirty="0">
                <a:solidFill>
                  <a:srgbClr val="FF0000"/>
                </a:solidFill>
                <a:latin typeface="Georgia"/>
                <a:ea typeface="Georgia"/>
                <a:cs typeface="Georgia"/>
                <a:sym typeface="Georgia"/>
              </a:rPr>
              <a:t> E3 and E1 are not weak estrogens, and that E3 does not antagonize the activity of E2</a:t>
            </a:r>
            <a:r>
              <a:rPr lang="en-US" dirty="0">
                <a:solidFill>
                  <a:srgbClr val="FFFFFF"/>
                </a:solidFill>
                <a:latin typeface="Georgia"/>
                <a:ea typeface="Georgia"/>
                <a:cs typeface="Georgia"/>
                <a:sym typeface="Georgia"/>
              </a:rPr>
              <a:t>”</a:t>
            </a:r>
            <a:endParaRPr dirty="0">
              <a:solidFill>
                <a:srgbClr val="FFFFFF"/>
              </a:solidFill>
              <a:latin typeface="Trebuchet MS"/>
              <a:ea typeface="Trebuchet MS"/>
              <a:cs typeface="Trebuchet MS"/>
              <a:sym typeface="Trebuchet MS"/>
            </a:endParaRPr>
          </a:p>
          <a:p>
            <a:pPr marL="0" marR="0" lvl="0" indent="0" algn="l" rtl="0">
              <a:lnSpc>
                <a:spcPct val="100000"/>
              </a:lnSpc>
              <a:spcBef>
                <a:spcPts val="0"/>
              </a:spcBef>
              <a:spcAft>
                <a:spcPts val="0"/>
              </a:spcAft>
              <a:buClr>
                <a:schemeClr val="dk1"/>
              </a:buClr>
              <a:buSzPts val="1100"/>
              <a:buFont typeface="Arial"/>
              <a:buNone/>
            </a:pPr>
            <a:endParaRPr dirty="0">
              <a:solidFill>
                <a:srgbClr val="FFFFFF"/>
              </a:solidFill>
              <a:latin typeface="Trebuchet MS"/>
              <a:ea typeface="Trebuchet MS"/>
              <a:cs typeface="Trebuchet MS"/>
              <a:sym typeface="Trebuchet MS"/>
            </a:endParaRPr>
          </a:p>
          <a:p>
            <a:pPr marL="0" lvl="0" indent="0" algn="r" rtl="0">
              <a:spcBef>
                <a:spcPts val="0"/>
              </a:spcBef>
              <a:spcAft>
                <a:spcPts val="0"/>
              </a:spcAft>
              <a:buClr>
                <a:schemeClr val="dk1"/>
              </a:buClr>
              <a:buSzPts val="1100"/>
              <a:buFont typeface="Arial"/>
              <a:buNone/>
            </a:pPr>
            <a:r>
              <a:rPr lang="en-US" i="1" dirty="0">
                <a:solidFill>
                  <a:schemeClr val="lt1"/>
                </a:solidFill>
                <a:latin typeface="Trebuchet MS"/>
                <a:ea typeface="Trebuchet MS"/>
                <a:cs typeface="Trebuchet MS"/>
                <a:sym typeface="Trebuchet MS"/>
              </a:rPr>
              <a:t>A comparative characterization of estrogens used in hormone therapy via estrogen receptor (ER)-α and -β</a:t>
            </a:r>
            <a:endParaRPr i="1" dirty="0">
              <a:solidFill>
                <a:schemeClr val="lt1"/>
              </a:solidFill>
              <a:latin typeface="Trebuchet MS"/>
              <a:ea typeface="Trebuchet MS"/>
              <a:cs typeface="Trebuchet MS"/>
              <a:sym typeface="Trebuchet MS"/>
            </a:endParaRPr>
          </a:p>
          <a:p>
            <a:pPr marL="0" lvl="0" indent="0" algn="r" rtl="0">
              <a:spcBef>
                <a:spcPts val="0"/>
              </a:spcBef>
              <a:spcAft>
                <a:spcPts val="0"/>
              </a:spcAft>
              <a:buClr>
                <a:schemeClr val="dk1"/>
              </a:buClr>
              <a:buSzPts val="1100"/>
              <a:buFont typeface="Arial"/>
              <a:buNone/>
            </a:pPr>
            <a:r>
              <a:rPr lang="en-US" i="1" u="sng" dirty="0">
                <a:solidFill>
                  <a:schemeClr val="lt1"/>
                </a:solidFill>
                <a:latin typeface="Trebuchet MS"/>
                <a:ea typeface="Trebuchet MS"/>
                <a:cs typeface="Trebuchet MS"/>
                <a:sym typeface="Trebuchet MS"/>
                <a:hlinkClick r:id="rId3"/>
              </a:rPr>
              <a:t>https://doi.org/10.1016/j.jsbmb.2017.07.022</a:t>
            </a:r>
            <a:endParaRPr i="1" dirty="0">
              <a:solidFill>
                <a:srgbClr val="FFFFFF"/>
              </a:solidFill>
              <a:latin typeface="Trebuchet MS"/>
              <a:ea typeface="Trebuchet MS"/>
              <a:cs typeface="Trebuchet MS"/>
              <a:sym typeface="Trebuchet MS"/>
            </a:endParaRPr>
          </a:p>
          <a:p>
            <a:pPr marL="0" marR="0" lvl="0" indent="0" algn="l" rtl="0">
              <a:lnSpc>
                <a:spcPct val="100000"/>
              </a:lnSpc>
              <a:spcBef>
                <a:spcPts val="0"/>
              </a:spcBef>
              <a:spcAft>
                <a:spcPts val="0"/>
              </a:spcAft>
              <a:buClr>
                <a:schemeClr val="dk1"/>
              </a:buClr>
              <a:buSzPts val="1100"/>
              <a:buFont typeface="Arial"/>
              <a:buNone/>
            </a:pPr>
            <a:endParaRPr dirty="0">
              <a:solidFill>
                <a:srgbClr val="FFFFFF"/>
              </a:solidFill>
              <a:latin typeface="Trebuchet MS"/>
              <a:ea typeface="Trebuchet MS"/>
              <a:cs typeface="Trebuchet MS"/>
              <a:sym typeface="Trebuchet MS"/>
            </a:endParaRPr>
          </a:p>
          <a:p>
            <a:pPr marL="0" marR="0" lvl="0" indent="0" algn="l" rtl="0">
              <a:lnSpc>
                <a:spcPct val="100000"/>
              </a:lnSpc>
              <a:spcBef>
                <a:spcPts val="0"/>
              </a:spcBef>
              <a:spcAft>
                <a:spcPts val="0"/>
              </a:spcAft>
              <a:buClr>
                <a:schemeClr val="lt1"/>
              </a:buClr>
              <a:buSzPts val="1600"/>
              <a:buFont typeface="Trebuchet MS"/>
              <a:buNone/>
            </a:pPr>
            <a:r>
              <a:rPr lang="en-US" dirty="0">
                <a:solidFill>
                  <a:srgbClr val="FFFFFF"/>
                </a:solidFill>
                <a:latin typeface="Trebuchet MS"/>
                <a:ea typeface="Trebuchet MS"/>
                <a:cs typeface="Trebuchet MS"/>
                <a:sym typeface="Trebuchet MS"/>
              </a:rPr>
              <a:t>While E3 does not, E1 might. Additionally, the lower affinity for </a:t>
            </a:r>
            <a:r>
              <a:rPr lang="en-US" dirty="0" err="1">
                <a:solidFill>
                  <a:srgbClr val="FFFFFF"/>
                </a:solidFill>
                <a:latin typeface="Trebuchet MS"/>
                <a:ea typeface="Trebuchet MS"/>
                <a:cs typeface="Trebuchet MS"/>
                <a:sym typeface="Trebuchet MS"/>
              </a:rPr>
              <a:t>ErB</a:t>
            </a:r>
            <a:r>
              <a:rPr lang="en-US" dirty="0">
                <a:solidFill>
                  <a:srgbClr val="FFFFFF"/>
                </a:solidFill>
                <a:latin typeface="Trebuchet MS"/>
                <a:ea typeface="Trebuchet MS"/>
                <a:cs typeface="Trebuchet MS"/>
                <a:sym typeface="Trebuchet MS"/>
              </a:rPr>
              <a:t> may be the cause of my findings, or it may not. At this time all I can say is that the correction of a poor ratio seems to result in rapid improvements in feminization in nearly all patients</a:t>
            </a:r>
            <a:r>
              <a:rPr lang="en-US" dirty="0" smtClean="0">
                <a:solidFill>
                  <a:srgbClr val="FFFFFF"/>
                </a:solidFill>
                <a:latin typeface="Trebuchet MS"/>
                <a:ea typeface="Trebuchet MS"/>
                <a:cs typeface="Trebuchet MS"/>
                <a:sym typeface="Trebuchet MS"/>
              </a:rPr>
              <a:t>. My mechanism for why this works may be incorrect, but its undeniable at this point that it works. Taking a patient from an E2 of 150 and an E1 of 3000 on oral to an E2 of 150 and an E1 of 150 results in massive improvements in feminization efficacy in shockingly short intervals as well as the patients reporting increased energy levels, decreased dysphoria, and an overall sense of improved well being. </a:t>
            </a:r>
            <a:endParaRPr dirty="0">
              <a:solidFill>
                <a:srgbClr val="FFFFFF"/>
              </a:solidFill>
              <a:latin typeface="Trebuchet MS"/>
              <a:ea typeface="Trebuchet MS"/>
              <a:cs typeface="Trebuchet MS"/>
              <a:sym typeface="Trebuchet MS"/>
            </a:endParaRPr>
          </a:p>
        </p:txBody>
      </p:sp>
      <p:pic>
        <p:nvPicPr>
          <p:cNvPr id="502" name="Google Shape;502;g645832a77d_0_98"/>
          <p:cNvPicPr preferRelativeResize="0"/>
          <p:nvPr/>
        </p:nvPicPr>
        <p:blipFill>
          <a:blip r:embed="rId4">
            <a:alphaModFix/>
          </a:blip>
          <a:stretch>
            <a:fillRect/>
          </a:stretch>
        </p:blipFill>
        <p:spPr>
          <a:xfrm>
            <a:off x="1012900" y="285724"/>
            <a:ext cx="528650" cy="64072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5"/>
          <p:cNvSpPr txBox="1"/>
          <p:nvPr/>
        </p:nvSpPr>
        <p:spPr>
          <a:xfrm>
            <a:off x="0" y="160500"/>
            <a:ext cx="9144000" cy="14259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625"/>
              <a:buFont typeface="Quattrocento Sans"/>
              <a:buNone/>
            </a:pPr>
            <a:r>
              <a:rPr lang="en-US" sz="6500" b="1" i="0" u="none" strike="noStrike" cap="none">
                <a:solidFill>
                  <a:srgbClr val="FEFEFE"/>
                </a:solidFill>
                <a:latin typeface="Quattrocento Sans"/>
                <a:ea typeface="Quattrocento Sans"/>
                <a:cs typeface="Quattrocento Sans"/>
                <a:sym typeface="Quattrocento Sans"/>
              </a:rPr>
              <a:t>Acknowledgements</a:t>
            </a:r>
            <a:endParaRPr sz="1400" b="0" i="0" u="none" strike="noStrike" cap="none">
              <a:solidFill>
                <a:srgbClr val="000000"/>
              </a:solidFill>
              <a:latin typeface="Arial"/>
              <a:ea typeface="Arial"/>
              <a:cs typeface="Arial"/>
              <a:sym typeface="Arial"/>
            </a:endParaRPr>
          </a:p>
        </p:txBody>
      </p:sp>
      <p:sp>
        <p:nvSpPr>
          <p:cNvPr id="182" name="Google Shape;182;p5"/>
          <p:cNvSpPr/>
          <p:nvPr/>
        </p:nvSpPr>
        <p:spPr>
          <a:xfrm>
            <a:off x="457200" y="2403600"/>
            <a:ext cx="8229600" cy="4248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500"/>
              <a:buFont typeface="Trebuchet MS"/>
              <a:buNone/>
            </a:pPr>
            <a:r>
              <a:rPr lang="en-US" sz="1800" b="0" i="0" u="none" strike="noStrike" cap="none" dirty="0">
                <a:solidFill>
                  <a:schemeClr val="lt1"/>
                </a:solidFill>
                <a:latin typeface="Arial"/>
                <a:ea typeface="Arial"/>
                <a:cs typeface="Arial"/>
                <a:sym typeface="Arial"/>
              </a:rPr>
              <a:t>I’ve been able to make great advancements in this field over the years due to the assistance and research of the transgender community on itself, as well as the contributions of certain online communities. I would not have the thriving practice I do today without the help of the following people. This list is certainly not all </a:t>
            </a:r>
            <a:r>
              <a:rPr lang="en-US" sz="1800" b="0" i="0" u="none" strike="noStrike" cap="none" dirty="0" smtClean="0">
                <a:solidFill>
                  <a:schemeClr val="lt1"/>
                </a:solidFill>
                <a:latin typeface="Arial"/>
                <a:ea typeface="Arial"/>
                <a:cs typeface="Arial"/>
                <a:sym typeface="Arial"/>
              </a:rPr>
              <a:t>encompassing, as some people prefer to remain anonymous:</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500"/>
              <a:buFont typeface="Trebuchet MS"/>
              <a:buNone/>
            </a:pPr>
            <a:endParaRPr sz="1800" b="0" i="0" u="none" strike="noStrike" cap="none" dirty="0">
              <a:solidFill>
                <a:schemeClr val="lt1"/>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500"/>
              <a:buFont typeface="Trebuchet MS"/>
              <a:buNone/>
            </a:pPr>
            <a:r>
              <a:rPr lang="en-US" sz="1800" b="0" i="0" u="none" strike="noStrike" cap="none" dirty="0">
                <a:solidFill>
                  <a:schemeClr val="lt1"/>
                </a:solidFill>
                <a:latin typeface="Arial"/>
                <a:ea typeface="Arial"/>
                <a:cs typeface="Arial"/>
                <a:sym typeface="Arial"/>
              </a:rPr>
              <a:t>Sigrid </a:t>
            </a:r>
            <a:r>
              <a:rPr lang="en-US" sz="1800" b="0" i="0" u="none" strike="noStrike" cap="none" dirty="0" err="1">
                <a:solidFill>
                  <a:schemeClr val="lt1"/>
                </a:solidFill>
                <a:latin typeface="Arial"/>
                <a:ea typeface="Arial"/>
                <a:cs typeface="Arial"/>
                <a:sym typeface="Arial"/>
              </a:rPr>
              <a:t>Svartvatn</a:t>
            </a:r>
            <a:r>
              <a:rPr lang="en-US" sz="1800" b="0" i="0" u="none" strike="noStrike" cap="none" dirty="0">
                <a:solidFill>
                  <a:schemeClr val="lt1"/>
                </a:solidFill>
                <a:latin typeface="Arial"/>
                <a:ea typeface="Arial"/>
                <a:cs typeface="Arial"/>
                <a:sym typeface="Arial"/>
              </a:rPr>
              <a:t> – For her biochemistry research regarding </a:t>
            </a:r>
            <a:r>
              <a:rPr lang="en-US" sz="1800" b="0" i="0" u="none" strike="noStrike" cap="none" dirty="0" err="1">
                <a:solidFill>
                  <a:schemeClr val="lt1"/>
                </a:solidFill>
                <a:latin typeface="Arial"/>
                <a:ea typeface="Arial"/>
                <a:cs typeface="Arial"/>
                <a:sym typeface="Arial"/>
              </a:rPr>
              <a:t>estrone</a:t>
            </a:r>
            <a:r>
              <a:rPr lang="en-US" sz="1800" b="0" i="0" u="none" strike="noStrike" cap="none" dirty="0">
                <a:solidFill>
                  <a:schemeClr val="lt1"/>
                </a:solidFill>
                <a:latin typeface="Arial"/>
                <a:ea typeface="Arial"/>
                <a:cs typeface="Arial"/>
                <a:sym typeface="Arial"/>
              </a:rPr>
              <a:t>.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500"/>
              <a:buFont typeface="Trebuchet MS"/>
              <a:buNone/>
            </a:pPr>
            <a:endParaRPr sz="1800" b="0" i="0" u="none" strike="noStrike" cap="none" dirty="0">
              <a:solidFill>
                <a:schemeClr val="lt1"/>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500"/>
              <a:buFont typeface="Trebuchet MS"/>
              <a:buNone/>
            </a:pPr>
            <a:r>
              <a:rPr lang="en-US" sz="1800" b="0" i="0" u="none" strike="noStrike" cap="none" dirty="0">
                <a:solidFill>
                  <a:schemeClr val="lt1"/>
                </a:solidFill>
                <a:latin typeface="Arial"/>
                <a:ea typeface="Arial"/>
                <a:cs typeface="Arial"/>
                <a:sym typeface="Arial"/>
              </a:rPr>
              <a:t>Beverly Cosgrove and Juno </a:t>
            </a:r>
            <a:r>
              <a:rPr lang="en-US" sz="1800" b="0" i="0" u="none" strike="noStrike" cap="none" dirty="0" err="1">
                <a:solidFill>
                  <a:schemeClr val="lt1"/>
                </a:solidFill>
                <a:latin typeface="Arial"/>
                <a:ea typeface="Arial"/>
                <a:cs typeface="Arial"/>
                <a:sym typeface="Arial"/>
              </a:rPr>
              <a:t>Krahn</a:t>
            </a:r>
            <a:r>
              <a:rPr lang="en-US" sz="1800" b="0" i="0" u="none" strike="noStrike" cap="none" dirty="0">
                <a:solidFill>
                  <a:schemeClr val="lt1"/>
                </a:solidFill>
                <a:latin typeface="Arial"/>
                <a:ea typeface="Arial"/>
                <a:cs typeface="Arial"/>
                <a:sym typeface="Arial"/>
              </a:rPr>
              <a:t>– For their research into the usage of progesterone as an AA and the risks of Spironolactone and her informal publications on </a:t>
            </a:r>
            <a:r>
              <a:rPr lang="en-US" sz="1800" b="0" i="0" u="none" strike="noStrike" cap="none" dirty="0" smtClean="0">
                <a:solidFill>
                  <a:schemeClr val="lt1"/>
                </a:solidFill>
                <a:latin typeface="Arial"/>
                <a:ea typeface="Arial"/>
                <a:cs typeface="Arial"/>
                <a:sym typeface="Arial"/>
              </a:rPr>
              <a:t>both</a:t>
            </a:r>
            <a:r>
              <a:rPr lang="en-US" sz="1800" dirty="0">
                <a:solidFill>
                  <a:schemeClr val="lt1"/>
                </a:solidFill>
              </a:rPr>
              <a:t> </a:t>
            </a:r>
            <a:r>
              <a:rPr lang="en-US" sz="1800" dirty="0" smtClean="0">
                <a:solidFill>
                  <a:schemeClr val="lt1"/>
                </a:solidFill>
              </a:rPr>
              <a:t>as well as estrogen </a:t>
            </a:r>
            <a:r>
              <a:rPr lang="en-US" sz="1800" dirty="0" err="1" smtClean="0">
                <a:solidFill>
                  <a:schemeClr val="lt1"/>
                </a:solidFill>
              </a:rPr>
              <a:t>monotherapy</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500"/>
              <a:buFont typeface="Trebuchet MS"/>
              <a:buNone/>
            </a:pPr>
            <a:endParaRPr sz="1800" b="0" i="0" u="none" strike="noStrike" cap="none" dirty="0">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err="1">
                <a:solidFill>
                  <a:schemeClr val="lt1"/>
                </a:solidFill>
                <a:latin typeface="Arial"/>
                <a:ea typeface="Arial"/>
                <a:cs typeface="Arial"/>
                <a:sym typeface="Arial"/>
              </a:rPr>
              <a:t>Redditor</a:t>
            </a:r>
            <a:r>
              <a:rPr lang="en-US" sz="1800" b="0" i="0" u="none" strike="noStrike" cap="none" dirty="0">
                <a:solidFill>
                  <a:schemeClr val="lt1"/>
                </a:solidFill>
                <a:latin typeface="Arial"/>
                <a:ea typeface="Arial"/>
                <a:cs typeface="Arial"/>
                <a:sym typeface="Arial"/>
              </a:rPr>
              <a:t> /u/Alyw234237 (</a:t>
            </a:r>
            <a:r>
              <a:rPr lang="en-US" sz="1800" b="0" i="0" u="none" strike="noStrike" cap="none" dirty="0" err="1">
                <a:solidFill>
                  <a:schemeClr val="lt1"/>
                </a:solidFill>
                <a:latin typeface="Arial"/>
                <a:ea typeface="Arial"/>
                <a:cs typeface="Arial"/>
                <a:sym typeface="Arial"/>
              </a:rPr>
              <a:t>Aly</a:t>
            </a:r>
            <a:r>
              <a:rPr lang="en-US" sz="1800" b="0" i="0" u="none" strike="noStrike" cap="none" dirty="0">
                <a:solidFill>
                  <a:schemeClr val="lt1"/>
                </a:solidFill>
                <a:latin typeface="Arial"/>
                <a:ea typeface="Arial"/>
                <a:cs typeface="Arial"/>
                <a:sym typeface="Arial"/>
              </a:rPr>
              <a:t> W.) who has aggregated a tremendous amount of clinical and research data and routinely publishes it freely without </a:t>
            </a:r>
            <a:r>
              <a:rPr lang="en-US" sz="1800" b="0" i="0" u="none" strike="noStrike" cap="none" dirty="0" err="1">
                <a:solidFill>
                  <a:schemeClr val="lt1"/>
                </a:solidFill>
                <a:latin typeface="Arial"/>
                <a:ea typeface="Arial"/>
                <a:cs typeface="Arial"/>
                <a:sym typeface="Arial"/>
              </a:rPr>
              <a:t>paywall</a:t>
            </a:r>
            <a:r>
              <a:rPr lang="en-US" sz="1800" b="0" i="0" u="none" strike="noStrike" cap="none" dirty="0">
                <a:solidFill>
                  <a:schemeClr val="lt1"/>
                </a:solidFill>
                <a:latin typeface="Arial"/>
                <a:ea typeface="Arial"/>
                <a:cs typeface="Arial"/>
                <a:sym typeface="Arial"/>
              </a:rPr>
              <a:t> for the benefit of anyone who wishes to read it. </a:t>
            </a:r>
            <a:endParaRPr sz="1800" b="0" i="0" u="none" strike="noStrike" cap="none" dirty="0">
              <a:solidFill>
                <a:schemeClr val="lt1"/>
              </a:solidFill>
              <a:latin typeface="Arial"/>
              <a:ea typeface="Arial"/>
              <a:cs typeface="Arial"/>
              <a:sym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sp>
        <p:nvSpPr>
          <p:cNvPr id="507" name="Google Shape;507;g645832a77d_0_70"/>
          <p:cNvSpPr txBox="1"/>
          <p:nvPr/>
        </p:nvSpPr>
        <p:spPr>
          <a:xfrm>
            <a:off x="-75" y="163250"/>
            <a:ext cx="9144000" cy="712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1250"/>
              <a:buFont typeface="Quattrocento Sans"/>
              <a:buNone/>
            </a:pPr>
            <a:r>
              <a:rPr lang="en-US" sz="5000" b="0" i="0" u="none" strike="noStrike" cap="none">
                <a:solidFill>
                  <a:schemeClr val="lt1"/>
                </a:solidFill>
                <a:latin typeface="Quattrocento Sans"/>
                <a:ea typeface="Quattrocento Sans"/>
                <a:cs typeface="Quattrocento Sans"/>
                <a:sym typeface="Quattrocento Sans"/>
              </a:rPr>
              <a:t>The Estrone Problem</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lt1"/>
              </a:buClr>
              <a:buSzPts val="1250"/>
              <a:buFont typeface="Quattrocento Sans"/>
              <a:buNone/>
            </a:pPr>
            <a:r>
              <a:rPr lang="en-US" sz="5000" b="0" i="0" u="none" strike="noStrike" cap="none">
                <a:solidFill>
                  <a:schemeClr val="lt1"/>
                </a:solidFill>
                <a:latin typeface="Quattrocento Sans"/>
                <a:ea typeface="Quattrocento Sans"/>
                <a:cs typeface="Quattrocento Sans"/>
                <a:sym typeface="Quattrocento Sans"/>
              </a:rPr>
              <a:t> </a:t>
            </a:r>
            <a:endParaRPr sz="1400" b="0" i="0" u="none" strike="noStrike" cap="none">
              <a:solidFill>
                <a:srgbClr val="000000"/>
              </a:solidFill>
              <a:latin typeface="Arial"/>
              <a:ea typeface="Arial"/>
              <a:cs typeface="Arial"/>
              <a:sym typeface="Arial"/>
            </a:endParaRPr>
          </a:p>
        </p:txBody>
      </p:sp>
      <p:sp>
        <p:nvSpPr>
          <p:cNvPr id="508" name="Google Shape;508;g645832a77d_0_70"/>
          <p:cNvSpPr txBox="1"/>
          <p:nvPr/>
        </p:nvSpPr>
        <p:spPr>
          <a:xfrm>
            <a:off x="431800" y="1841500"/>
            <a:ext cx="185700" cy="831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400"/>
              <a:buFont typeface="Arial"/>
              <a:buNone/>
            </a:pPr>
            <a:endParaRPr sz="2400" b="1"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chemeClr val="lt1"/>
              </a:solidFill>
              <a:latin typeface="Arial"/>
              <a:ea typeface="Arial"/>
              <a:cs typeface="Arial"/>
              <a:sym typeface="Arial"/>
            </a:endParaRPr>
          </a:p>
        </p:txBody>
      </p:sp>
      <p:sp>
        <p:nvSpPr>
          <p:cNvPr id="509" name="Google Shape;509;g645832a77d_0_70"/>
          <p:cNvSpPr txBox="1"/>
          <p:nvPr/>
        </p:nvSpPr>
        <p:spPr>
          <a:xfrm>
            <a:off x="457200" y="966775"/>
            <a:ext cx="8229600" cy="5526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400"/>
              <a:buFont typeface="Trebuchet MS"/>
              <a:buNone/>
            </a:pPr>
            <a:r>
              <a:rPr lang="en-US" i="0" u="none" strike="noStrike" cap="none" dirty="0">
                <a:solidFill>
                  <a:srgbClr val="FFFFFF"/>
                </a:solidFill>
                <a:latin typeface="Trebuchet MS"/>
                <a:ea typeface="Trebuchet MS"/>
                <a:cs typeface="Trebuchet MS"/>
                <a:sym typeface="Trebuchet MS"/>
              </a:rPr>
              <a:t>While previously I have spoken completely against </a:t>
            </a:r>
            <a:r>
              <a:rPr lang="en-US" i="0" u="none" strike="noStrike" cap="none" dirty="0" err="1">
                <a:solidFill>
                  <a:srgbClr val="FFFFFF"/>
                </a:solidFill>
                <a:latin typeface="Trebuchet MS"/>
                <a:ea typeface="Trebuchet MS"/>
                <a:cs typeface="Trebuchet MS"/>
                <a:sym typeface="Trebuchet MS"/>
              </a:rPr>
              <a:t>estrone</a:t>
            </a:r>
            <a:r>
              <a:rPr lang="en-US" i="0" u="none" strike="noStrike" cap="none" dirty="0">
                <a:solidFill>
                  <a:srgbClr val="FFFFFF"/>
                </a:solidFill>
                <a:latin typeface="Trebuchet MS"/>
                <a:ea typeface="Trebuchet MS"/>
                <a:cs typeface="Trebuchet MS"/>
                <a:sym typeface="Trebuchet MS"/>
              </a:rPr>
              <a:t> and been very outspoken about the risks and dangers it causes, I am currently exploring whether or not it may be important in early breast bud formation and for </a:t>
            </a:r>
            <a:r>
              <a:rPr lang="en-US" i="0" u="none" strike="noStrike" cap="none" dirty="0" smtClean="0">
                <a:solidFill>
                  <a:srgbClr val="FFFFFF"/>
                </a:solidFill>
                <a:latin typeface="Trebuchet MS"/>
                <a:ea typeface="Trebuchet MS"/>
                <a:cs typeface="Trebuchet MS"/>
                <a:sym typeface="Trebuchet MS"/>
              </a:rPr>
              <a:t>the late in transition </a:t>
            </a:r>
            <a:r>
              <a:rPr lang="en-US" i="0" u="none" strike="noStrike" cap="none" dirty="0">
                <a:solidFill>
                  <a:srgbClr val="FFFFFF"/>
                </a:solidFill>
                <a:latin typeface="Trebuchet MS"/>
                <a:ea typeface="Trebuchet MS"/>
                <a:cs typeface="Trebuchet MS"/>
                <a:sym typeface="Trebuchet MS"/>
              </a:rPr>
              <a:t>progression from tanner 4 to tanner 5. </a:t>
            </a:r>
            <a:r>
              <a:rPr lang="en-US" i="0" u="none" strike="noStrike" cap="none" dirty="0" err="1">
                <a:solidFill>
                  <a:schemeClr val="accent1"/>
                </a:solidFill>
                <a:latin typeface="Trebuchet MS"/>
                <a:ea typeface="Trebuchet MS"/>
                <a:cs typeface="Trebuchet MS"/>
                <a:sym typeface="Trebuchet MS"/>
              </a:rPr>
              <a:t>Estrone</a:t>
            </a:r>
            <a:r>
              <a:rPr lang="en-US" i="0" u="none" strike="noStrike" cap="none" dirty="0">
                <a:solidFill>
                  <a:schemeClr val="accent1"/>
                </a:solidFill>
                <a:latin typeface="Trebuchet MS"/>
                <a:ea typeface="Trebuchet MS"/>
                <a:cs typeface="Trebuchet MS"/>
                <a:sym typeface="Trebuchet MS"/>
              </a:rPr>
              <a:t> levels are higher in </a:t>
            </a:r>
            <a:r>
              <a:rPr lang="en-US" i="0" u="none" strike="noStrike" cap="none" dirty="0" err="1">
                <a:solidFill>
                  <a:schemeClr val="accent1"/>
                </a:solidFill>
                <a:latin typeface="Trebuchet MS"/>
                <a:ea typeface="Trebuchet MS"/>
                <a:cs typeface="Trebuchet MS"/>
                <a:sym typeface="Trebuchet MS"/>
              </a:rPr>
              <a:t>cis</a:t>
            </a:r>
            <a:r>
              <a:rPr lang="en-US" i="0" u="none" strike="noStrike" cap="none" dirty="0">
                <a:solidFill>
                  <a:schemeClr val="accent1"/>
                </a:solidFill>
                <a:latin typeface="Trebuchet MS"/>
                <a:ea typeface="Trebuchet MS"/>
                <a:cs typeface="Trebuchet MS"/>
                <a:sym typeface="Trebuchet MS"/>
              </a:rPr>
              <a:t>-girls early in development (alongside </a:t>
            </a:r>
            <a:r>
              <a:rPr lang="en-US" i="0" u="none" strike="noStrike" cap="none" dirty="0" err="1">
                <a:solidFill>
                  <a:schemeClr val="accent1"/>
                </a:solidFill>
                <a:latin typeface="Trebuchet MS"/>
                <a:ea typeface="Trebuchet MS"/>
                <a:cs typeface="Trebuchet MS"/>
                <a:sym typeface="Trebuchet MS"/>
              </a:rPr>
              <a:t>dhea</a:t>
            </a:r>
            <a:r>
              <a:rPr lang="en-US" i="0" u="none" strike="noStrike" cap="none" dirty="0">
                <a:solidFill>
                  <a:schemeClr val="accent1"/>
                </a:solidFill>
                <a:latin typeface="Trebuchet MS"/>
                <a:ea typeface="Trebuchet MS"/>
                <a:cs typeface="Trebuchet MS"/>
                <a:sym typeface="Trebuchet MS"/>
              </a:rPr>
              <a:t>), and rise before the onset of estradiol. This </a:t>
            </a:r>
            <a:r>
              <a:rPr lang="en-US" i="0" u="none" strike="noStrike" cap="none" dirty="0" err="1">
                <a:solidFill>
                  <a:schemeClr val="accent1"/>
                </a:solidFill>
                <a:latin typeface="Trebuchet MS"/>
                <a:ea typeface="Trebuchet MS"/>
                <a:cs typeface="Trebuchet MS"/>
                <a:sym typeface="Trebuchet MS"/>
              </a:rPr>
              <a:t>estrone</a:t>
            </a:r>
            <a:r>
              <a:rPr lang="en-US" i="0" u="none" strike="noStrike" cap="none" dirty="0">
                <a:solidFill>
                  <a:schemeClr val="accent1"/>
                </a:solidFill>
                <a:latin typeface="Trebuchet MS"/>
                <a:ea typeface="Trebuchet MS"/>
                <a:cs typeface="Trebuchet MS"/>
                <a:sym typeface="Trebuchet MS"/>
              </a:rPr>
              <a:t> originates primarily in the adrenal glands and is present from Tanner </a:t>
            </a:r>
            <a:r>
              <a:rPr lang="en-US" i="0" u="none" strike="noStrike" cap="none" dirty="0" smtClean="0">
                <a:solidFill>
                  <a:schemeClr val="accent1"/>
                </a:solidFill>
                <a:latin typeface="Trebuchet MS"/>
                <a:ea typeface="Trebuchet MS"/>
                <a:cs typeface="Trebuchet MS"/>
                <a:sym typeface="Trebuchet MS"/>
              </a:rPr>
              <a:t>1-3 as the primary hormone, at which point E2 takes over and becomes dominant. The ratio between the two inverting between Tanner 3 and Tanner 4. </a:t>
            </a:r>
            <a:endParaRPr sz="1200" i="0" u="none" strike="noStrike" cap="none" dirty="0">
              <a:solidFill>
                <a:schemeClr val="accent1"/>
              </a:solidFill>
            </a:endParaRPr>
          </a:p>
          <a:p>
            <a:pPr marL="0" marR="0" lvl="0" indent="0" algn="l" rtl="0">
              <a:lnSpc>
                <a:spcPct val="100000"/>
              </a:lnSpc>
              <a:spcBef>
                <a:spcPts val="0"/>
              </a:spcBef>
              <a:spcAft>
                <a:spcPts val="0"/>
              </a:spcAft>
              <a:buClr>
                <a:schemeClr val="lt1"/>
              </a:buClr>
              <a:buSzPts val="400"/>
              <a:buFont typeface="Trebuchet MS"/>
              <a:buNone/>
            </a:pPr>
            <a:endParaRPr i="0" u="none" strike="noStrike" cap="none" dirty="0">
              <a:solidFill>
                <a:srgbClr val="FFFFFF"/>
              </a:solidFill>
              <a:latin typeface="Trebuchet MS"/>
              <a:ea typeface="Trebuchet MS"/>
              <a:cs typeface="Trebuchet MS"/>
              <a:sym typeface="Trebuchet MS"/>
            </a:endParaRPr>
          </a:p>
          <a:p>
            <a:pPr marL="0" marR="0" lvl="0" indent="0" algn="l" rtl="0">
              <a:lnSpc>
                <a:spcPct val="100000"/>
              </a:lnSpc>
              <a:spcBef>
                <a:spcPts val="0"/>
              </a:spcBef>
              <a:spcAft>
                <a:spcPts val="0"/>
              </a:spcAft>
              <a:buClr>
                <a:schemeClr val="lt1"/>
              </a:buClr>
              <a:buSzPts val="400"/>
              <a:buFont typeface="Trebuchet MS"/>
              <a:buNone/>
            </a:pPr>
            <a:r>
              <a:rPr lang="en-US" i="0" u="none" strike="noStrike" cap="none" dirty="0">
                <a:solidFill>
                  <a:srgbClr val="FFFFFF"/>
                </a:solidFill>
                <a:latin typeface="Trebuchet MS"/>
                <a:ea typeface="Trebuchet MS"/>
                <a:cs typeface="Trebuchet MS"/>
                <a:sym typeface="Trebuchet MS"/>
              </a:rPr>
              <a:t>Regardless, this is currently the cutting edge of what I am exploring, and I anticipate a publication on it from </a:t>
            </a:r>
            <a:r>
              <a:rPr lang="en-US" i="0" u="none" strike="noStrike" cap="none" dirty="0" smtClean="0">
                <a:solidFill>
                  <a:srgbClr val="FFFFFF"/>
                </a:solidFill>
                <a:latin typeface="Trebuchet MS"/>
                <a:ea typeface="Trebuchet MS"/>
                <a:cs typeface="Trebuchet MS"/>
                <a:sym typeface="Trebuchet MS"/>
              </a:rPr>
              <a:t>me at some point. I’m not sure when, it’ll be ready when its done. </a:t>
            </a:r>
            <a:endParaRPr sz="1200" i="0" u="none" strike="noStrike" cap="none" dirty="0">
              <a:solidFill>
                <a:srgbClr val="000000"/>
              </a:solidFill>
            </a:endParaRPr>
          </a:p>
          <a:p>
            <a:pPr marL="0" marR="0" lvl="0" indent="0" algn="l" rtl="0">
              <a:lnSpc>
                <a:spcPct val="100000"/>
              </a:lnSpc>
              <a:spcBef>
                <a:spcPts val="0"/>
              </a:spcBef>
              <a:spcAft>
                <a:spcPts val="0"/>
              </a:spcAft>
              <a:buClr>
                <a:schemeClr val="lt1"/>
              </a:buClr>
              <a:buSzPts val="400"/>
              <a:buFont typeface="Trebuchet MS"/>
              <a:buNone/>
            </a:pPr>
            <a:endParaRPr i="0" u="none" strike="noStrike" cap="none" dirty="0">
              <a:solidFill>
                <a:srgbClr val="FFFFFF"/>
              </a:solidFill>
              <a:latin typeface="Trebuchet MS"/>
              <a:ea typeface="Trebuchet MS"/>
              <a:cs typeface="Trebuchet MS"/>
              <a:sym typeface="Trebuchet MS"/>
            </a:endParaRPr>
          </a:p>
          <a:p>
            <a:pPr marL="0" marR="0" lvl="0" indent="0" algn="l" rtl="0">
              <a:lnSpc>
                <a:spcPct val="100000"/>
              </a:lnSpc>
              <a:spcBef>
                <a:spcPts val="0"/>
              </a:spcBef>
              <a:spcAft>
                <a:spcPts val="0"/>
              </a:spcAft>
              <a:buClr>
                <a:schemeClr val="lt1"/>
              </a:buClr>
              <a:buSzPts val="400"/>
              <a:buFont typeface="Trebuchet MS"/>
              <a:buNone/>
            </a:pPr>
            <a:r>
              <a:rPr lang="en-US" i="0" u="none" strike="noStrike" cap="none" dirty="0">
                <a:solidFill>
                  <a:srgbClr val="FFFFFF"/>
                </a:solidFill>
                <a:latin typeface="Trebuchet MS"/>
                <a:ea typeface="Trebuchet MS"/>
                <a:cs typeface="Trebuchet MS"/>
                <a:sym typeface="Trebuchet MS"/>
              </a:rPr>
              <a:t>At this time I will be starting all new MTF patients naïve to HRT on oral pills at first for at least 6-12 months as to replicate this early </a:t>
            </a:r>
            <a:r>
              <a:rPr lang="en-US" i="0" u="none" strike="noStrike" cap="none" dirty="0" err="1">
                <a:solidFill>
                  <a:srgbClr val="FFFFFF"/>
                </a:solidFill>
                <a:latin typeface="Trebuchet MS"/>
                <a:ea typeface="Trebuchet MS"/>
                <a:cs typeface="Trebuchet MS"/>
                <a:sym typeface="Trebuchet MS"/>
              </a:rPr>
              <a:t>estrone</a:t>
            </a:r>
            <a:r>
              <a:rPr lang="en-US" i="0" u="none" strike="noStrike" cap="none" dirty="0">
                <a:solidFill>
                  <a:srgbClr val="FFFFFF"/>
                </a:solidFill>
                <a:latin typeface="Trebuchet MS"/>
                <a:ea typeface="Trebuchet MS"/>
                <a:cs typeface="Trebuchet MS"/>
                <a:sym typeface="Trebuchet MS"/>
              </a:rPr>
              <a:t> rise in breast bud formation. Once tanner </a:t>
            </a:r>
            <a:r>
              <a:rPr lang="en-US" dirty="0">
                <a:solidFill>
                  <a:srgbClr val="FFFFFF"/>
                </a:solidFill>
                <a:latin typeface="Trebuchet MS"/>
                <a:ea typeface="Trebuchet MS"/>
                <a:cs typeface="Trebuchet MS"/>
                <a:sym typeface="Trebuchet MS"/>
              </a:rPr>
              <a:t>3</a:t>
            </a:r>
            <a:r>
              <a:rPr lang="en-US" i="0" u="none" strike="noStrike" cap="none" dirty="0">
                <a:solidFill>
                  <a:srgbClr val="FFFFFF"/>
                </a:solidFill>
                <a:latin typeface="Trebuchet MS"/>
                <a:ea typeface="Trebuchet MS"/>
                <a:cs typeface="Trebuchet MS"/>
                <a:sym typeface="Trebuchet MS"/>
              </a:rPr>
              <a:t> is achieved, they will be transferred to injectable estrogen to shift the E1:E2 ratio in favor of E2 via evading first pass metabolism of estradiol by the liver.  (Except for those patients on sublingual E2 who have E1:E2 ratios better than </a:t>
            </a:r>
            <a:r>
              <a:rPr lang="en-US" i="0" u="none" strike="noStrike" cap="none" dirty="0" smtClean="0">
                <a:solidFill>
                  <a:srgbClr val="FFFFFF"/>
                </a:solidFill>
                <a:latin typeface="Trebuchet MS"/>
                <a:ea typeface="Trebuchet MS"/>
                <a:cs typeface="Trebuchet MS"/>
                <a:sym typeface="Trebuchet MS"/>
              </a:rPr>
              <a:t>3:1 and wish to remain on this formulation)</a:t>
            </a:r>
            <a:endParaRPr i="0" u="none" strike="noStrike" cap="none" dirty="0">
              <a:solidFill>
                <a:srgbClr val="FFFFFF"/>
              </a:solidFill>
              <a:latin typeface="Trebuchet MS"/>
              <a:ea typeface="Trebuchet MS"/>
              <a:cs typeface="Trebuchet MS"/>
              <a:sym typeface="Trebuchet MS"/>
            </a:endParaRPr>
          </a:p>
          <a:p>
            <a:pPr marL="0" marR="0" lvl="0" indent="0" algn="l" rtl="0">
              <a:lnSpc>
                <a:spcPct val="100000"/>
              </a:lnSpc>
              <a:spcBef>
                <a:spcPts val="0"/>
              </a:spcBef>
              <a:spcAft>
                <a:spcPts val="0"/>
              </a:spcAft>
              <a:buClr>
                <a:schemeClr val="lt1"/>
              </a:buClr>
              <a:buSzPts val="400"/>
              <a:buFont typeface="Trebuchet MS"/>
              <a:buNone/>
            </a:pPr>
            <a:endParaRPr dirty="0">
              <a:solidFill>
                <a:srgbClr val="FFFFFF"/>
              </a:solidFill>
              <a:latin typeface="Trebuchet MS"/>
              <a:ea typeface="Trebuchet MS"/>
              <a:cs typeface="Trebuchet MS"/>
              <a:sym typeface="Trebuchet MS"/>
            </a:endParaRPr>
          </a:p>
          <a:p>
            <a:pPr marL="0" marR="0" lvl="0" indent="0" algn="l" rtl="0">
              <a:lnSpc>
                <a:spcPct val="100000"/>
              </a:lnSpc>
              <a:spcBef>
                <a:spcPts val="0"/>
              </a:spcBef>
              <a:spcAft>
                <a:spcPts val="0"/>
              </a:spcAft>
              <a:buClr>
                <a:schemeClr val="lt1"/>
              </a:buClr>
              <a:buSzPts val="400"/>
              <a:buFont typeface="Trebuchet MS"/>
              <a:buNone/>
            </a:pPr>
            <a:r>
              <a:rPr lang="en-US" dirty="0" smtClean="0">
                <a:solidFill>
                  <a:srgbClr val="FFFFFF"/>
                </a:solidFill>
                <a:latin typeface="Trebuchet MS"/>
                <a:ea typeface="Trebuchet MS"/>
                <a:cs typeface="Trebuchet MS"/>
                <a:sym typeface="Trebuchet MS"/>
              </a:rPr>
              <a:t>As noted previously, I</a:t>
            </a:r>
            <a:r>
              <a:rPr lang="en-US" dirty="0" smtClean="0">
                <a:solidFill>
                  <a:srgbClr val="FFFFFF"/>
                </a:solidFill>
                <a:latin typeface="Trebuchet MS"/>
                <a:ea typeface="Trebuchet MS"/>
                <a:cs typeface="Trebuchet MS"/>
                <a:sym typeface="Trebuchet MS"/>
              </a:rPr>
              <a:t> </a:t>
            </a:r>
            <a:r>
              <a:rPr lang="en-US" dirty="0">
                <a:solidFill>
                  <a:srgbClr val="FFFFFF"/>
                </a:solidFill>
                <a:latin typeface="Trebuchet MS"/>
                <a:ea typeface="Trebuchet MS"/>
                <a:cs typeface="Trebuchet MS"/>
                <a:sym typeface="Trebuchet MS"/>
              </a:rPr>
              <a:t>am also offering all new patients the opportunity to “slow start” and take estrogen with the intent of truly replicating the timeframe and hormonal levels of natural </a:t>
            </a:r>
            <a:r>
              <a:rPr lang="en-US" dirty="0" err="1">
                <a:solidFill>
                  <a:srgbClr val="FFFFFF"/>
                </a:solidFill>
                <a:latin typeface="Trebuchet MS"/>
                <a:ea typeface="Trebuchet MS"/>
                <a:cs typeface="Trebuchet MS"/>
                <a:sym typeface="Trebuchet MS"/>
              </a:rPr>
              <a:t>Thelarche</a:t>
            </a:r>
            <a:r>
              <a:rPr lang="en-US" dirty="0">
                <a:solidFill>
                  <a:srgbClr val="FFFFFF"/>
                </a:solidFill>
                <a:latin typeface="Trebuchet MS"/>
                <a:ea typeface="Trebuchet MS"/>
                <a:cs typeface="Trebuchet MS"/>
                <a:sym typeface="Trebuchet MS"/>
              </a:rPr>
              <a:t>. As of yet, I have </a:t>
            </a:r>
            <a:r>
              <a:rPr lang="en-US" dirty="0" smtClean="0">
                <a:solidFill>
                  <a:srgbClr val="FFFFFF"/>
                </a:solidFill>
                <a:latin typeface="Trebuchet MS"/>
                <a:ea typeface="Trebuchet MS"/>
                <a:cs typeface="Trebuchet MS"/>
                <a:sym typeface="Trebuchet MS"/>
              </a:rPr>
              <a:t>had thre</a:t>
            </a:r>
            <a:r>
              <a:rPr lang="en-US" dirty="0" smtClean="0">
                <a:solidFill>
                  <a:srgbClr val="FFFFFF"/>
                </a:solidFill>
                <a:latin typeface="Trebuchet MS"/>
                <a:ea typeface="Trebuchet MS"/>
                <a:cs typeface="Trebuchet MS"/>
                <a:sym typeface="Trebuchet MS"/>
              </a:rPr>
              <a:t>e patients accept the </a:t>
            </a:r>
            <a:r>
              <a:rPr lang="en-US" dirty="0" smtClean="0">
                <a:solidFill>
                  <a:srgbClr val="FFFFFF"/>
                </a:solidFill>
                <a:latin typeface="Trebuchet MS"/>
                <a:ea typeface="Trebuchet MS"/>
                <a:cs typeface="Trebuchet MS"/>
                <a:sym typeface="Trebuchet MS"/>
              </a:rPr>
              <a:t>offer</a:t>
            </a:r>
            <a:r>
              <a:rPr lang="en-US" dirty="0">
                <a:solidFill>
                  <a:srgbClr val="FFFFFF"/>
                </a:solidFill>
                <a:latin typeface="Trebuchet MS"/>
                <a:ea typeface="Trebuchet MS"/>
                <a:cs typeface="Trebuchet MS"/>
                <a:sym typeface="Trebuchet MS"/>
              </a:rPr>
              <a:t>. I’m unsure whether or not many years of low level e2 therapy to replicate those early puberty years in </a:t>
            </a:r>
            <a:r>
              <a:rPr lang="en-US" dirty="0" err="1">
                <a:solidFill>
                  <a:srgbClr val="FFFFFF"/>
                </a:solidFill>
                <a:latin typeface="Trebuchet MS"/>
                <a:ea typeface="Trebuchet MS"/>
                <a:cs typeface="Trebuchet MS"/>
                <a:sym typeface="Trebuchet MS"/>
              </a:rPr>
              <a:t>Cis</a:t>
            </a:r>
            <a:r>
              <a:rPr lang="en-US" dirty="0">
                <a:solidFill>
                  <a:srgbClr val="FFFFFF"/>
                </a:solidFill>
                <a:latin typeface="Trebuchet MS"/>
                <a:ea typeface="Trebuchet MS"/>
                <a:cs typeface="Trebuchet MS"/>
                <a:sym typeface="Trebuchet MS"/>
              </a:rPr>
              <a:t> females would produce better end stage development or not</a:t>
            </a:r>
            <a:r>
              <a:rPr lang="en-US" dirty="0" smtClean="0">
                <a:solidFill>
                  <a:srgbClr val="FFFFFF"/>
                </a:solidFill>
                <a:latin typeface="Trebuchet MS"/>
                <a:ea typeface="Trebuchet MS"/>
                <a:cs typeface="Trebuchet MS"/>
                <a:sym typeface="Trebuchet MS"/>
              </a:rPr>
              <a:t>. I am also unsure if with the presence of normal </a:t>
            </a:r>
            <a:r>
              <a:rPr lang="en-US" dirty="0" err="1" smtClean="0">
                <a:solidFill>
                  <a:srgbClr val="FFFFFF"/>
                </a:solidFill>
                <a:latin typeface="Trebuchet MS"/>
                <a:ea typeface="Trebuchet MS"/>
                <a:cs typeface="Trebuchet MS"/>
                <a:sym typeface="Trebuchet MS"/>
              </a:rPr>
              <a:t>Cis</a:t>
            </a:r>
            <a:r>
              <a:rPr lang="en-US" dirty="0" smtClean="0">
                <a:solidFill>
                  <a:srgbClr val="FFFFFF"/>
                </a:solidFill>
                <a:latin typeface="Trebuchet MS"/>
                <a:ea typeface="Trebuchet MS"/>
                <a:cs typeface="Trebuchet MS"/>
                <a:sym typeface="Trebuchet MS"/>
              </a:rPr>
              <a:t>-male levels of testosterone if development is possible at all. I do offer </a:t>
            </a:r>
            <a:r>
              <a:rPr lang="en-US" dirty="0" err="1" smtClean="0">
                <a:solidFill>
                  <a:srgbClr val="FFFFFF"/>
                </a:solidFill>
                <a:latin typeface="Trebuchet MS"/>
                <a:ea typeface="Trebuchet MS"/>
                <a:cs typeface="Trebuchet MS"/>
                <a:sym typeface="Trebuchet MS"/>
              </a:rPr>
              <a:t>Bicalutamide</a:t>
            </a:r>
            <a:r>
              <a:rPr lang="en-US" dirty="0" smtClean="0">
                <a:solidFill>
                  <a:srgbClr val="FFFFFF"/>
                </a:solidFill>
                <a:latin typeface="Trebuchet MS"/>
                <a:ea typeface="Trebuchet MS"/>
                <a:cs typeface="Trebuchet MS"/>
                <a:sym typeface="Trebuchet MS"/>
              </a:rPr>
              <a:t> to these patients as well, and 2/3 chose to take it. One patient is taking 2mg E2 orally a day for a year, and increasing by 2mg per day yearly for 5 years. </a:t>
            </a:r>
            <a:endParaRPr i="0" u="none" strike="noStrike" cap="none" dirty="0">
              <a:solidFill>
                <a:srgbClr val="FFFFFF"/>
              </a:solidFill>
              <a:latin typeface="Trebuchet MS"/>
              <a:ea typeface="Trebuchet MS"/>
              <a:cs typeface="Trebuchet MS"/>
              <a:sym typeface="Trebuchet MS"/>
            </a:endParaRPr>
          </a:p>
        </p:txBody>
      </p:sp>
      <p:pic>
        <p:nvPicPr>
          <p:cNvPr id="510" name="Google Shape;510;g645832a77d_0_70"/>
          <p:cNvPicPr preferRelativeResize="0"/>
          <p:nvPr/>
        </p:nvPicPr>
        <p:blipFill>
          <a:blip r:embed="rId3">
            <a:alphaModFix/>
          </a:blip>
          <a:stretch>
            <a:fillRect/>
          </a:stretch>
        </p:blipFill>
        <p:spPr>
          <a:xfrm>
            <a:off x="1012900" y="285724"/>
            <a:ext cx="528650" cy="640724"/>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sp>
        <p:nvSpPr>
          <p:cNvPr id="523" name="Google Shape;523;p38"/>
          <p:cNvSpPr txBox="1"/>
          <p:nvPr/>
        </p:nvSpPr>
        <p:spPr>
          <a:xfrm>
            <a:off x="-75" y="163250"/>
            <a:ext cx="9144000" cy="705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1100"/>
              <a:buFont typeface="Quattrocento Sans"/>
              <a:buNone/>
            </a:pPr>
            <a:r>
              <a:rPr lang="en-US" sz="4400" b="0" i="0" u="none" strike="noStrike" cap="none">
                <a:solidFill>
                  <a:schemeClr val="lt1"/>
                </a:solidFill>
                <a:latin typeface="Quattrocento Sans"/>
                <a:ea typeface="Quattrocento Sans"/>
                <a:cs typeface="Quattrocento Sans"/>
                <a:sym typeface="Quattrocento Sans"/>
              </a:rPr>
              <a:t>This Is Not New!</a:t>
            </a:r>
            <a:endParaRPr sz="4400" b="0" i="0" u="none" strike="noStrike" cap="none">
              <a:solidFill>
                <a:schemeClr val="lt1"/>
              </a:solidFill>
              <a:latin typeface="Quattrocento Sans"/>
              <a:ea typeface="Quattrocento Sans"/>
              <a:cs typeface="Quattrocento Sans"/>
              <a:sym typeface="Quattrocento Sans"/>
            </a:endParaRPr>
          </a:p>
        </p:txBody>
      </p:sp>
      <p:sp>
        <p:nvSpPr>
          <p:cNvPr id="524" name="Google Shape;524;p38"/>
          <p:cNvSpPr txBox="1"/>
          <p:nvPr/>
        </p:nvSpPr>
        <p:spPr>
          <a:xfrm>
            <a:off x="431800" y="1841500"/>
            <a:ext cx="185700" cy="831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400"/>
              <a:buFont typeface="Arial"/>
              <a:buNone/>
            </a:pPr>
            <a:endParaRPr sz="2400" b="1"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chemeClr val="lt1"/>
              </a:solidFill>
              <a:latin typeface="Arial"/>
              <a:ea typeface="Arial"/>
              <a:cs typeface="Arial"/>
              <a:sym typeface="Arial"/>
            </a:endParaRPr>
          </a:p>
        </p:txBody>
      </p:sp>
      <p:sp>
        <p:nvSpPr>
          <p:cNvPr id="525" name="Google Shape;525;p38"/>
          <p:cNvSpPr txBox="1"/>
          <p:nvPr/>
        </p:nvSpPr>
        <p:spPr>
          <a:xfrm>
            <a:off x="457200" y="1271575"/>
            <a:ext cx="8229600" cy="4761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500"/>
              <a:buFont typeface="Arial"/>
              <a:buNone/>
            </a:pPr>
            <a:r>
              <a:rPr lang="en-US" sz="1800" b="0" i="0" u="none" strike="noStrike" cap="none" dirty="0">
                <a:solidFill>
                  <a:schemeClr val="lt1"/>
                </a:solidFill>
                <a:latin typeface="Arial"/>
                <a:ea typeface="Arial"/>
                <a:cs typeface="Arial"/>
                <a:sym typeface="Arial"/>
              </a:rPr>
              <a:t>As early as 2005 it was known that varied routes of administration could affect the way in which estrogen medications are absorbed and processed. </a:t>
            </a:r>
            <a:endParaRPr sz="12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500"/>
              <a:buFont typeface="Arial"/>
              <a:buNone/>
            </a:pPr>
            <a:endParaRPr sz="1800" b="0" i="0" u="none" strike="noStrike" cap="none" dirty="0">
              <a:solidFill>
                <a:schemeClr val="lt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500"/>
              <a:buFont typeface="Arial"/>
              <a:buNone/>
            </a:pPr>
            <a:r>
              <a:rPr lang="en-US" sz="1800" b="0" i="0" u="none" strike="noStrike" cap="none" dirty="0">
                <a:solidFill>
                  <a:schemeClr val="lt1"/>
                </a:solidFill>
                <a:latin typeface="Arial"/>
                <a:ea typeface="Arial"/>
                <a:cs typeface="Arial"/>
                <a:sym typeface="Arial"/>
              </a:rPr>
              <a:t>In detail, this study also delineates the significantly weaker effects of </a:t>
            </a:r>
            <a:r>
              <a:rPr lang="en-US" sz="1800" b="0" i="0" u="none" strike="noStrike" cap="none" dirty="0" err="1">
                <a:solidFill>
                  <a:schemeClr val="lt1"/>
                </a:solidFill>
                <a:latin typeface="Arial"/>
                <a:ea typeface="Arial"/>
                <a:cs typeface="Arial"/>
                <a:sym typeface="Arial"/>
              </a:rPr>
              <a:t>estrone</a:t>
            </a:r>
            <a:r>
              <a:rPr lang="en-US" sz="1800" b="0" i="0" u="none" strike="noStrike" cap="none" dirty="0">
                <a:solidFill>
                  <a:schemeClr val="lt1"/>
                </a:solidFill>
                <a:latin typeface="Arial"/>
                <a:ea typeface="Arial"/>
                <a:cs typeface="Arial"/>
                <a:sym typeface="Arial"/>
              </a:rPr>
              <a:t>, considering it </a:t>
            </a:r>
            <a:r>
              <a:rPr lang="en-US" sz="1800" b="0" i="0" u="none" strike="noStrike" cap="none" dirty="0">
                <a:solidFill>
                  <a:schemeClr val="accent1"/>
                </a:solidFill>
                <a:latin typeface="Arial"/>
                <a:ea typeface="Arial"/>
                <a:cs typeface="Arial"/>
                <a:sym typeface="Arial"/>
              </a:rPr>
              <a:t>only 4% as efficacious </a:t>
            </a:r>
            <a:r>
              <a:rPr lang="en-US" sz="1800" b="0" i="0" u="none" strike="noStrike" cap="none" dirty="0">
                <a:solidFill>
                  <a:schemeClr val="lt1"/>
                </a:solidFill>
                <a:latin typeface="Arial"/>
                <a:ea typeface="Arial"/>
                <a:cs typeface="Arial"/>
                <a:sym typeface="Arial"/>
              </a:rPr>
              <a:t>for the receptor compared to estradiol. </a:t>
            </a:r>
            <a:endParaRPr sz="12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500"/>
              <a:buFont typeface="Arial"/>
              <a:buNone/>
            </a:pPr>
            <a:endParaRPr sz="1800" b="0" i="0" u="none" strike="noStrike" cap="none" dirty="0">
              <a:solidFill>
                <a:schemeClr val="lt1"/>
              </a:solidFill>
              <a:sym typeface="Arial"/>
            </a:endParaRPr>
          </a:p>
          <a:p>
            <a:pPr marL="0" marR="0" lvl="0" indent="0" algn="l" rtl="0">
              <a:lnSpc>
                <a:spcPct val="100000"/>
              </a:lnSpc>
              <a:spcBef>
                <a:spcPts val="0"/>
              </a:spcBef>
              <a:spcAft>
                <a:spcPts val="0"/>
              </a:spcAft>
              <a:buClr>
                <a:schemeClr val="dk1"/>
              </a:buClr>
              <a:buSzPts val="500"/>
              <a:buFont typeface="Arial"/>
              <a:buNone/>
            </a:pPr>
            <a:r>
              <a:rPr lang="en-US" sz="1800" b="0" i="0" u="none" strike="noStrike" cap="none" dirty="0">
                <a:solidFill>
                  <a:schemeClr val="lt1"/>
                </a:solidFill>
                <a:sym typeface="Arial"/>
              </a:rPr>
              <a:t>“"</a:t>
            </a:r>
            <a:r>
              <a:rPr lang="en-US" sz="1800" b="0" i="0" u="none" strike="noStrike" cap="none" dirty="0" err="1">
                <a:solidFill>
                  <a:schemeClr val="lt1"/>
                </a:solidFill>
                <a:sym typeface="Arial"/>
              </a:rPr>
              <a:t>Estrone</a:t>
            </a:r>
            <a:r>
              <a:rPr lang="en-US" sz="1800" b="0" i="0" u="none" strike="noStrike" cap="none" dirty="0">
                <a:solidFill>
                  <a:schemeClr val="lt1"/>
                </a:solidFill>
                <a:sym typeface="Arial"/>
              </a:rPr>
              <a:t> is a weak estrogen which has only 4% of the estrogenic activity of estradiol…“”</a:t>
            </a:r>
            <a:endParaRPr sz="1800" b="0" i="0" u="none" strike="noStrike" cap="none" dirty="0">
              <a:solidFill>
                <a:schemeClr val="lt1"/>
              </a:solidFill>
              <a:sym typeface="Arial"/>
            </a:endParaRPr>
          </a:p>
          <a:p>
            <a:pPr marL="0" marR="0" lvl="0" indent="0" algn="l" rtl="0">
              <a:lnSpc>
                <a:spcPct val="100000"/>
              </a:lnSpc>
              <a:spcBef>
                <a:spcPts val="0"/>
              </a:spcBef>
              <a:spcAft>
                <a:spcPts val="0"/>
              </a:spcAft>
              <a:buClr>
                <a:schemeClr val="dk1"/>
              </a:buClr>
              <a:buSzPts val="500"/>
              <a:buFont typeface="Arial"/>
              <a:buNone/>
            </a:pPr>
            <a:endParaRPr sz="1800" dirty="0">
              <a:solidFill>
                <a:schemeClr val="lt1"/>
              </a:solidFill>
            </a:endParaRPr>
          </a:p>
          <a:p>
            <a:pPr marL="0" lvl="0" indent="0" algn="r" rtl="0">
              <a:spcBef>
                <a:spcPts val="0"/>
              </a:spcBef>
              <a:spcAft>
                <a:spcPts val="0"/>
              </a:spcAft>
              <a:buClr>
                <a:schemeClr val="dk1"/>
              </a:buClr>
              <a:buSzPts val="500"/>
              <a:buFont typeface="Arial"/>
              <a:buNone/>
            </a:pPr>
            <a:r>
              <a:rPr lang="en-US" sz="1800" i="1" u="sng" dirty="0">
                <a:solidFill>
                  <a:schemeClr val="lt1"/>
                </a:solidFill>
              </a:rPr>
              <a:t>Climacteric. 2005 Aug;8 </a:t>
            </a:r>
            <a:r>
              <a:rPr lang="en-US" sz="1800" i="1" u="sng" dirty="0" err="1">
                <a:solidFill>
                  <a:schemeClr val="lt1"/>
                </a:solidFill>
              </a:rPr>
              <a:t>Suppl</a:t>
            </a:r>
            <a:r>
              <a:rPr lang="en-US" sz="1800" i="1" u="sng" dirty="0">
                <a:solidFill>
                  <a:schemeClr val="lt1"/>
                </a:solidFill>
              </a:rPr>
              <a:t> 1:3-63.</a:t>
            </a:r>
            <a:endParaRPr sz="1200" i="1" dirty="0">
              <a:solidFill>
                <a:schemeClr val="dk1"/>
              </a:solidFill>
            </a:endParaRPr>
          </a:p>
          <a:p>
            <a:pPr marL="0" lvl="0" indent="0" algn="r" rtl="0">
              <a:spcBef>
                <a:spcPts val="0"/>
              </a:spcBef>
              <a:spcAft>
                <a:spcPts val="0"/>
              </a:spcAft>
              <a:buClr>
                <a:schemeClr val="dk1"/>
              </a:buClr>
              <a:buSzPts val="500"/>
              <a:buFont typeface="Arial"/>
              <a:buNone/>
            </a:pPr>
            <a:r>
              <a:rPr lang="en-US" sz="1800" i="1" dirty="0">
                <a:solidFill>
                  <a:schemeClr val="lt1"/>
                </a:solidFill>
              </a:rPr>
              <a:t>Pharmacology of estrogens and </a:t>
            </a:r>
            <a:r>
              <a:rPr lang="en-US" sz="1800" i="1" dirty="0" err="1">
                <a:solidFill>
                  <a:schemeClr val="lt1"/>
                </a:solidFill>
              </a:rPr>
              <a:t>progestogens</a:t>
            </a:r>
            <a:r>
              <a:rPr lang="en-US" sz="1800" i="1" dirty="0">
                <a:solidFill>
                  <a:schemeClr val="lt1"/>
                </a:solidFill>
              </a:rPr>
              <a:t>: influence of different routes of administration.</a:t>
            </a:r>
            <a:endParaRPr sz="1200" i="1" dirty="0">
              <a:solidFill>
                <a:schemeClr val="dk1"/>
              </a:solidFill>
            </a:endParaRPr>
          </a:p>
          <a:p>
            <a:pPr marL="0" lvl="0" indent="0" algn="r" rtl="0">
              <a:spcBef>
                <a:spcPts val="0"/>
              </a:spcBef>
              <a:spcAft>
                <a:spcPts val="0"/>
              </a:spcAft>
              <a:buClr>
                <a:schemeClr val="dk1"/>
              </a:buClr>
              <a:buSzPts val="500"/>
              <a:buFont typeface="Arial"/>
              <a:buNone/>
            </a:pPr>
            <a:r>
              <a:rPr lang="en-US" sz="1800" i="1" dirty="0" err="1">
                <a:solidFill>
                  <a:schemeClr val="lt1"/>
                </a:solidFill>
              </a:rPr>
              <a:t>Kuhl</a:t>
            </a:r>
            <a:r>
              <a:rPr lang="en-US" sz="1800" i="1" dirty="0">
                <a:solidFill>
                  <a:schemeClr val="lt1"/>
                </a:solidFill>
              </a:rPr>
              <a:t> H1.</a:t>
            </a:r>
            <a:endParaRPr sz="1800" i="1" dirty="0">
              <a:solidFill>
                <a:schemeClr val="lt1"/>
              </a:solidFill>
            </a:endParaRPr>
          </a:p>
          <a:p>
            <a:pPr marL="0" marR="0" lvl="0" indent="0" algn="l" rtl="0">
              <a:lnSpc>
                <a:spcPct val="100000"/>
              </a:lnSpc>
              <a:spcBef>
                <a:spcPts val="0"/>
              </a:spcBef>
              <a:spcAft>
                <a:spcPts val="0"/>
              </a:spcAft>
              <a:buClr>
                <a:schemeClr val="dk1"/>
              </a:buClr>
              <a:buSzPts val="500"/>
              <a:buFont typeface="Arial"/>
              <a:buNone/>
            </a:pPr>
            <a:endParaRPr sz="2000" b="0" i="0" u="none" strike="noStrike" cap="none" dirty="0">
              <a:solidFill>
                <a:schemeClr val="lt1"/>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2000"/>
              <a:buFont typeface="Trebuchet MS"/>
              <a:buNone/>
            </a:pPr>
            <a:endParaRPr sz="2000" b="0" i="1" u="none" strike="noStrike" cap="none" dirty="0">
              <a:solidFill>
                <a:schemeClr val="lt1"/>
              </a:solidFill>
              <a:latin typeface="Trebuchet MS"/>
              <a:ea typeface="Trebuchet MS"/>
              <a:cs typeface="Trebuchet MS"/>
              <a:sym typeface="Trebuchet MS"/>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66"/>
        <p:cNvGrpSpPr/>
        <p:nvPr/>
      </p:nvGrpSpPr>
      <p:grpSpPr>
        <a:xfrm>
          <a:off x="0" y="0"/>
          <a:ext cx="0" cy="0"/>
          <a:chOff x="0" y="0"/>
          <a:chExt cx="0" cy="0"/>
        </a:xfrm>
      </p:grpSpPr>
      <p:sp>
        <p:nvSpPr>
          <p:cNvPr id="567" name="Google Shape;567;p41"/>
          <p:cNvSpPr txBox="1"/>
          <p:nvPr/>
        </p:nvSpPr>
        <p:spPr>
          <a:xfrm>
            <a:off x="0" y="162825"/>
            <a:ext cx="9144000" cy="646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700"/>
              <a:buFont typeface="Quattrocento Sans"/>
              <a:buNone/>
            </a:pPr>
            <a:r>
              <a:rPr lang="en-US" sz="3600" b="0" i="0" u="none" strike="noStrike" cap="none">
                <a:solidFill>
                  <a:schemeClr val="lt1"/>
                </a:solidFill>
                <a:latin typeface="Quattrocento Sans"/>
                <a:ea typeface="Quattrocento Sans"/>
                <a:cs typeface="Quattrocento Sans"/>
                <a:sym typeface="Quattrocento Sans"/>
              </a:rPr>
              <a:t>Estrone is also probably bad in other ways:</a:t>
            </a:r>
            <a:endParaRPr sz="3600" b="0" i="0" u="none" strike="noStrike" cap="none">
              <a:solidFill>
                <a:srgbClr val="000000"/>
              </a:solidFill>
              <a:latin typeface="Arial"/>
              <a:ea typeface="Arial"/>
              <a:cs typeface="Arial"/>
              <a:sym typeface="Arial"/>
            </a:endParaRPr>
          </a:p>
        </p:txBody>
      </p:sp>
      <p:sp>
        <p:nvSpPr>
          <p:cNvPr id="568" name="Google Shape;568;p41"/>
          <p:cNvSpPr txBox="1"/>
          <p:nvPr/>
        </p:nvSpPr>
        <p:spPr>
          <a:xfrm>
            <a:off x="431800" y="1841500"/>
            <a:ext cx="185700" cy="831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400"/>
              <a:buFont typeface="Arial"/>
              <a:buNone/>
            </a:pPr>
            <a:endParaRPr sz="2400" b="1"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chemeClr val="lt1"/>
              </a:solidFill>
              <a:latin typeface="Arial"/>
              <a:ea typeface="Arial"/>
              <a:cs typeface="Arial"/>
              <a:sym typeface="Arial"/>
            </a:endParaRPr>
          </a:p>
        </p:txBody>
      </p:sp>
      <p:sp>
        <p:nvSpPr>
          <p:cNvPr id="569" name="Google Shape;569;p41"/>
          <p:cNvSpPr txBox="1"/>
          <p:nvPr/>
        </p:nvSpPr>
        <p:spPr>
          <a:xfrm>
            <a:off x="457200" y="1271575"/>
            <a:ext cx="8229600" cy="4301100"/>
          </a:xfrm>
          <a:prstGeom prst="rect">
            <a:avLst/>
          </a:prstGeom>
          <a:noFill/>
          <a:ln>
            <a:noFill/>
          </a:ln>
        </p:spPr>
        <p:txBody>
          <a:bodyPr spcFirstLastPara="1" wrap="square" lIns="91425" tIns="45700" rIns="91425" bIns="45700" anchor="t" anchorCtr="0">
            <a:noAutofit/>
          </a:bodyPr>
          <a:lstStyle/>
          <a:p>
            <a:pPr marL="342900" marR="0" lvl="0" indent="-323850" algn="l" rtl="0">
              <a:lnSpc>
                <a:spcPct val="100000"/>
              </a:lnSpc>
              <a:spcBef>
                <a:spcPts val="0"/>
              </a:spcBef>
              <a:spcAft>
                <a:spcPts val="0"/>
              </a:spcAft>
              <a:buClr>
                <a:srgbClr val="FFFFFF"/>
              </a:buClr>
              <a:buSzPts val="1400"/>
              <a:buFont typeface="Trebuchet MS"/>
              <a:buChar char="&gt;"/>
            </a:pPr>
            <a:r>
              <a:rPr lang="en-US" b="0" i="0" u="none" strike="noStrike" cap="none">
                <a:solidFill>
                  <a:srgbClr val="FFFFFF"/>
                </a:solidFill>
                <a:latin typeface="Trebuchet MS"/>
                <a:ea typeface="Trebuchet MS"/>
                <a:cs typeface="Trebuchet MS"/>
                <a:sym typeface="Trebuchet MS"/>
              </a:rPr>
              <a:t>Association of serum estrone levels with estrogen receptor-positive breast cancer risk in postmenopausal Japanese women. </a:t>
            </a:r>
            <a:endParaRPr b="0" i="0" u="none" strike="noStrike" cap="none">
              <a:solidFill>
                <a:srgbClr val="FFFFFF"/>
              </a:solidFill>
              <a:latin typeface="Trebuchet MS"/>
              <a:ea typeface="Trebuchet MS"/>
              <a:cs typeface="Trebuchet MS"/>
              <a:sym typeface="Trebuchet MS"/>
            </a:endParaRPr>
          </a:p>
          <a:p>
            <a:pPr marL="457200" marR="0" lvl="0" indent="0" algn="r" rtl="0">
              <a:lnSpc>
                <a:spcPct val="100000"/>
              </a:lnSpc>
              <a:spcBef>
                <a:spcPts val="0"/>
              </a:spcBef>
              <a:spcAft>
                <a:spcPts val="0"/>
              </a:spcAft>
              <a:buNone/>
            </a:pPr>
            <a:r>
              <a:rPr lang="en-US" b="0" i="1" u="none" strike="noStrike" cap="none">
                <a:solidFill>
                  <a:srgbClr val="FFFFFF"/>
                </a:solidFill>
                <a:latin typeface="Trebuchet MS"/>
                <a:ea typeface="Trebuchet MS"/>
                <a:cs typeface="Trebuchet MS"/>
                <a:sym typeface="Trebuchet MS"/>
              </a:rPr>
              <a:t>(</a:t>
            </a:r>
            <a:r>
              <a:rPr lang="en-US" b="0" i="1" u="sng" strike="noStrike" cap="none">
                <a:solidFill>
                  <a:srgbClr val="FFFFFF"/>
                </a:solidFill>
                <a:latin typeface="Trebuchet MS"/>
                <a:ea typeface="Trebuchet MS"/>
                <a:cs typeface="Trebuchet MS"/>
                <a:sym typeface="Trebuchet MS"/>
                <a:hlinkClick r:id="rId3"/>
              </a:rPr>
              <a:t>Clin Cancer Res.</a:t>
            </a:r>
            <a:r>
              <a:rPr lang="en-US" b="0" i="1" u="none" strike="noStrike" cap="none">
                <a:solidFill>
                  <a:srgbClr val="FFFFFF"/>
                </a:solidFill>
                <a:latin typeface="Trebuchet MS"/>
                <a:ea typeface="Trebuchet MS"/>
                <a:cs typeface="Trebuchet MS"/>
                <a:sym typeface="Trebuchet MS"/>
              </a:rPr>
              <a:t> 2003 Jun;9(6):2229-33.)</a:t>
            </a:r>
            <a:endParaRPr b="0" i="1" u="none" strike="noStrike" cap="none">
              <a:solidFill>
                <a:srgbClr val="FFFFFF"/>
              </a:solidFill>
              <a:latin typeface="Arial"/>
              <a:ea typeface="Arial"/>
              <a:cs typeface="Arial"/>
              <a:sym typeface="Arial"/>
            </a:endParaRPr>
          </a:p>
          <a:p>
            <a:pPr marL="342900" marR="0" lvl="0" indent="-323850" algn="l" rtl="0">
              <a:lnSpc>
                <a:spcPct val="100000"/>
              </a:lnSpc>
              <a:spcBef>
                <a:spcPts val="600"/>
              </a:spcBef>
              <a:spcAft>
                <a:spcPts val="0"/>
              </a:spcAft>
              <a:buClr>
                <a:srgbClr val="FFFFFF"/>
              </a:buClr>
              <a:buSzPts val="1400"/>
              <a:buFont typeface="Trebuchet MS"/>
              <a:buChar char="&gt;"/>
            </a:pPr>
            <a:r>
              <a:rPr lang="en-US" b="0" i="0" u="none" strike="noStrike" cap="none">
                <a:solidFill>
                  <a:srgbClr val="FFFFFF"/>
                </a:solidFill>
                <a:latin typeface="Trebuchet MS"/>
                <a:ea typeface="Trebuchet MS"/>
                <a:cs typeface="Trebuchet MS"/>
                <a:sym typeface="Trebuchet MS"/>
              </a:rPr>
              <a:t>Relationship of serum estrogens and estrogen metabolites to postmenopausal breast cancer risk: a nested case-control study </a:t>
            </a:r>
            <a:endParaRPr b="0" i="0" u="none" strike="noStrike" cap="none">
              <a:solidFill>
                <a:srgbClr val="FFFFFF"/>
              </a:solidFill>
              <a:latin typeface="Trebuchet MS"/>
              <a:ea typeface="Trebuchet MS"/>
              <a:cs typeface="Trebuchet MS"/>
              <a:sym typeface="Trebuchet MS"/>
            </a:endParaRPr>
          </a:p>
          <a:p>
            <a:pPr marL="0" marR="0" lvl="0" indent="0" algn="r" rtl="0">
              <a:lnSpc>
                <a:spcPct val="100000"/>
              </a:lnSpc>
              <a:spcBef>
                <a:spcPts val="600"/>
              </a:spcBef>
              <a:spcAft>
                <a:spcPts val="0"/>
              </a:spcAft>
              <a:buNone/>
            </a:pPr>
            <a:r>
              <a:rPr lang="en-US" b="0" i="1" u="none" strike="noStrike" cap="none">
                <a:solidFill>
                  <a:srgbClr val="FFFFFF"/>
                </a:solidFill>
                <a:latin typeface="Trebuchet MS"/>
                <a:ea typeface="Trebuchet MS"/>
                <a:cs typeface="Trebuchet MS"/>
                <a:sym typeface="Trebuchet MS"/>
              </a:rPr>
              <a:t>(Breast Cancer Research 2013)</a:t>
            </a:r>
            <a:endParaRPr b="0" i="1" u="none" strike="noStrike" cap="none">
              <a:solidFill>
                <a:srgbClr val="FFFFFF"/>
              </a:solidFill>
              <a:latin typeface="Arial"/>
              <a:ea typeface="Arial"/>
              <a:cs typeface="Arial"/>
              <a:sym typeface="Arial"/>
            </a:endParaRPr>
          </a:p>
          <a:p>
            <a:pPr marL="342900" marR="0" lvl="0" indent="-323850" algn="l" rtl="0">
              <a:lnSpc>
                <a:spcPct val="100000"/>
              </a:lnSpc>
              <a:spcBef>
                <a:spcPts val="600"/>
              </a:spcBef>
              <a:spcAft>
                <a:spcPts val="0"/>
              </a:spcAft>
              <a:buClr>
                <a:srgbClr val="FFFFFF"/>
              </a:buClr>
              <a:buSzPts val="1400"/>
              <a:buFont typeface="Trebuchet MS"/>
              <a:buChar char="&gt;"/>
            </a:pPr>
            <a:r>
              <a:rPr lang="en-US" b="0" i="0" u="none" strike="noStrike" cap="none">
                <a:solidFill>
                  <a:srgbClr val="FFFFFF"/>
                </a:solidFill>
                <a:latin typeface="Trebuchet MS"/>
                <a:ea typeface="Trebuchet MS"/>
                <a:cs typeface="Trebuchet MS"/>
                <a:sym typeface="Trebuchet MS"/>
              </a:rPr>
              <a:t>Estrone sulfate promotes human breast cancer cell replication and nuclear uptake of estradiol in MCF-7 cell cultures </a:t>
            </a:r>
            <a:endParaRPr b="0" i="0" u="none" strike="noStrike" cap="none">
              <a:solidFill>
                <a:srgbClr val="FFFFFF"/>
              </a:solidFill>
              <a:latin typeface="Trebuchet MS"/>
              <a:ea typeface="Trebuchet MS"/>
              <a:cs typeface="Trebuchet MS"/>
              <a:sym typeface="Trebuchet MS"/>
            </a:endParaRPr>
          </a:p>
          <a:p>
            <a:pPr marL="0" marR="0" lvl="0" indent="0" algn="r" rtl="0">
              <a:lnSpc>
                <a:spcPct val="100000"/>
              </a:lnSpc>
              <a:spcBef>
                <a:spcPts val="600"/>
              </a:spcBef>
              <a:spcAft>
                <a:spcPts val="0"/>
              </a:spcAft>
              <a:buNone/>
            </a:pPr>
            <a:r>
              <a:rPr lang="en-US" b="0" i="1" u="none" strike="noStrike" cap="none">
                <a:solidFill>
                  <a:srgbClr val="FFFFFF"/>
                </a:solidFill>
                <a:latin typeface="Trebuchet MS"/>
                <a:ea typeface="Trebuchet MS"/>
                <a:cs typeface="Trebuchet MS"/>
                <a:sym typeface="Trebuchet MS"/>
              </a:rPr>
              <a:t>(Experimental Cancer 1993)</a:t>
            </a:r>
            <a:endParaRPr b="0" i="1" u="none" strike="noStrike" cap="none">
              <a:solidFill>
                <a:srgbClr val="FFFFFF"/>
              </a:solidFill>
              <a:latin typeface="Arial"/>
              <a:ea typeface="Arial"/>
              <a:cs typeface="Arial"/>
              <a:sym typeface="Arial"/>
            </a:endParaRPr>
          </a:p>
          <a:p>
            <a:pPr marL="342900" marR="0" lvl="0" indent="-323850" algn="l" rtl="0">
              <a:lnSpc>
                <a:spcPct val="100000"/>
              </a:lnSpc>
              <a:spcBef>
                <a:spcPts val="600"/>
              </a:spcBef>
              <a:spcAft>
                <a:spcPts val="0"/>
              </a:spcAft>
              <a:buClr>
                <a:srgbClr val="FFFFFF"/>
              </a:buClr>
              <a:buSzPts val="1400"/>
              <a:buFont typeface="Trebuchet MS"/>
              <a:buChar char="&gt;"/>
            </a:pPr>
            <a:r>
              <a:rPr lang="en-US" b="0" i="0" u="none" strike="noStrike" cap="none">
                <a:solidFill>
                  <a:srgbClr val="FFFFFF"/>
                </a:solidFill>
                <a:latin typeface="Trebuchet MS"/>
                <a:ea typeface="Trebuchet MS"/>
                <a:cs typeface="Trebuchet MS"/>
                <a:sym typeface="Trebuchet MS"/>
              </a:rPr>
              <a:t>The effect of estrone on thrombin generation may explain the different thrombotic risk between oral and transdermal hormone replacement therapy. </a:t>
            </a:r>
            <a:endParaRPr b="0" i="0" u="none" strike="noStrike" cap="none">
              <a:solidFill>
                <a:srgbClr val="FFFFFF"/>
              </a:solidFill>
              <a:latin typeface="Trebuchet MS"/>
              <a:ea typeface="Trebuchet MS"/>
              <a:cs typeface="Trebuchet MS"/>
              <a:sym typeface="Trebuchet MS"/>
            </a:endParaRPr>
          </a:p>
          <a:p>
            <a:pPr marL="0" marR="0" lvl="0" indent="0" algn="r" rtl="0">
              <a:lnSpc>
                <a:spcPct val="100000"/>
              </a:lnSpc>
              <a:spcBef>
                <a:spcPts val="600"/>
              </a:spcBef>
              <a:spcAft>
                <a:spcPts val="0"/>
              </a:spcAft>
              <a:buNone/>
            </a:pPr>
            <a:r>
              <a:rPr lang="en-US" sz="1200" b="0" i="1" u="none" strike="noStrike" cap="none">
                <a:solidFill>
                  <a:srgbClr val="FFFFFF"/>
                </a:solidFill>
                <a:latin typeface="Trebuchet MS"/>
                <a:ea typeface="Trebuchet MS"/>
                <a:cs typeface="Trebuchet MS"/>
                <a:sym typeface="Trebuchet MS"/>
              </a:rPr>
              <a:t>(J Thromb Haemost. 2010 Aug;8(8):1736-44. doi: 10.1111/j.1538-7836.2010.03953.x. Epub 2010 Jun 14.) </a:t>
            </a:r>
            <a:endParaRPr sz="1200" b="0" i="1" u="none" strike="noStrike" cap="none">
              <a:solidFill>
                <a:srgbClr val="FFFFFF"/>
              </a:solidFill>
              <a:latin typeface="Trebuchet MS"/>
              <a:ea typeface="Trebuchet MS"/>
              <a:cs typeface="Trebuchet MS"/>
              <a:sym typeface="Trebuchet MS"/>
            </a:endParaRPr>
          </a:p>
          <a:p>
            <a:pPr marL="457200" lvl="0" indent="-317500" algn="l" rtl="0">
              <a:lnSpc>
                <a:spcPct val="125000"/>
              </a:lnSpc>
              <a:spcBef>
                <a:spcPts val="1600"/>
              </a:spcBef>
              <a:spcAft>
                <a:spcPts val="0"/>
              </a:spcAft>
              <a:buClr>
                <a:srgbClr val="FFFFFF"/>
              </a:buClr>
              <a:buSzPts val="1400"/>
              <a:buFont typeface="Trebuchet MS"/>
              <a:buChar char="&gt;"/>
            </a:pPr>
            <a:r>
              <a:rPr lang="en-US" b="1">
                <a:solidFill>
                  <a:srgbClr val="FFFFFF"/>
                </a:solidFill>
              </a:rPr>
              <a:t>Clinical relevance of hypercoagulability and possible hypofibrinolysis associated with estrone and estriol.</a:t>
            </a:r>
            <a:endParaRPr b="1">
              <a:solidFill>
                <a:srgbClr val="FFFFFF"/>
              </a:solidFill>
            </a:endParaRPr>
          </a:p>
          <a:p>
            <a:pPr marL="457200" lvl="0" indent="0" algn="r" rtl="0">
              <a:lnSpc>
                <a:spcPct val="125000"/>
              </a:lnSpc>
              <a:spcBef>
                <a:spcPts val="1600"/>
              </a:spcBef>
              <a:spcAft>
                <a:spcPts val="0"/>
              </a:spcAft>
              <a:buNone/>
            </a:pPr>
            <a:r>
              <a:rPr lang="en-US" i="1" u="sng">
                <a:solidFill>
                  <a:srgbClr val="FFFFFF"/>
                </a:solidFill>
                <a:hlinkClick r:id="rId4"/>
              </a:rPr>
              <a:t>Microsc Res Tech.</a:t>
            </a:r>
            <a:r>
              <a:rPr lang="en-US" i="1">
                <a:solidFill>
                  <a:srgbClr val="FFFFFF"/>
                </a:solidFill>
              </a:rPr>
              <a:t> 2017 Jul;80(7):697-703. doi: 10.1002/jemt.22854. Epub 2017 Mar 1.</a:t>
            </a:r>
            <a:endParaRPr b="0" i="0" u="none" strike="noStrike" cap="none">
              <a:solidFill>
                <a:srgbClr val="FFFFFF"/>
              </a:solidFill>
              <a:latin typeface="Trebuchet MS"/>
              <a:ea typeface="Trebuchet MS"/>
              <a:cs typeface="Trebuchet MS"/>
              <a:sym typeface="Trebuchet MS"/>
            </a:endParaRPr>
          </a:p>
          <a:p>
            <a:pPr marL="0" marR="0" lvl="0" indent="0" algn="l" rtl="0">
              <a:lnSpc>
                <a:spcPct val="140000"/>
              </a:lnSpc>
              <a:spcBef>
                <a:spcPts val="1600"/>
              </a:spcBef>
              <a:spcAft>
                <a:spcPts val="0"/>
              </a:spcAft>
              <a:buClr>
                <a:schemeClr val="dk1"/>
              </a:buClr>
              <a:buSzPts val="1200"/>
              <a:buFont typeface="Arial"/>
              <a:buNone/>
            </a:pPr>
            <a:r>
              <a:rPr lang="en-US" b="0" i="0" u="none" strike="noStrike" cap="none">
                <a:solidFill>
                  <a:srgbClr val="FFFFFF"/>
                </a:solidFill>
                <a:latin typeface="Arial"/>
                <a:ea typeface="Arial"/>
                <a:cs typeface="Arial"/>
                <a:sym typeface="Arial"/>
              </a:rPr>
              <a:t>Note, these are associations, not definitive proof, as there are many confounding variables. However there is a mounting level of evidence against estrone compared </a:t>
            </a:r>
            <a:r>
              <a:rPr lang="en-US">
                <a:solidFill>
                  <a:srgbClr val="FFFFFF"/>
                </a:solidFill>
              </a:rPr>
              <a:t>with estriol and estradiol in regards to thrombotic and cancer risk</a:t>
            </a:r>
            <a:r>
              <a:rPr lang="en-US" b="0" i="0" u="none" strike="noStrike" cap="none">
                <a:solidFill>
                  <a:srgbClr val="FFFFFF"/>
                </a:solidFill>
                <a:latin typeface="Arial"/>
                <a:ea typeface="Arial"/>
                <a:cs typeface="Arial"/>
                <a:sym typeface="Arial"/>
              </a:rPr>
              <a:t>. </a:t>
            </a:r>
            <a:endParaRPr b="0" i="0" u="none" strike="noStrike" cap="none">
              <a:solidFill>
                <a:srgbClr val="FFFFFF"/>
              </a:solidFill>
              <a:latin typeface="Arial"/>
              <a:ea typeface="Arial"/>
              <a:cs typeface="Arial"/>
              <a:sym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sp>
        <p:nvSpPr>
          <p:cNvPr id="530" name="Google Shape;530;p39"/>
          <p:cNvSpPr txBox="1"/>
          <p:nvPr/>
        </p:nvSpPr>
        <p:spPr>
          <a:xfrm>
            <a:off x="0" y="163248"/>
            <a:ext cx="9144000" cy="774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1100"/>
              <a:buFont typeface="Quattrocento Sans"/>
              <a:buNone/>
            </a:pPr>
            <a:r>
              <a:rPr lang="en-US" sz="4400" b="0" i="0" u="none" strike="noStrike" cap="none">
                <a:solidFill>
                  <a:schemeClr val="lt1"/>
                </a:solidFill>
                <a:latin typeface="Quattrocento Sans"/>
                <a:ea typeface="Quattrocento Sans"/>
                <a:cs typeface="Quattrocento Sans"/>
                <a:sym typeface="Quattrocento Sans"/>
              </a:rPr>
              <a:t>Estrone and HIV Drugs</a:t>
            </a:r>
            <a:endParaRPr sz="1400" b="0" i="0" u="none" strike="noStrike" cap="none">
              <a:solidFill>
                <a:srgbClr val="000000"/>
              </a:solidFill>
              <a:latin typeface="Arial"/>
              <a:ea typeface="Arial"/>
              <a:cs typeface="Arial"/>
              <a:sym typeface="Arial"/>
            </a:endParaRPr>
          </a:p>
        </p:txBody>
      </p:sp>
      <p:sp>
        <p:nvSpPr>
          <p:cNvPr id="531" name="Google Shape;531;p39"/>
          <p:cNvSpPr txBox="1"/>
          <p:nvPr/>
        </p:nvSpPr>
        <p:spPr>
          <a:xfrm>
            <a:off x="431800" y="1841500"/>
            <a:ext cx="185700" cy="831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400"/>
              <a:buFont typeface="Arial"/>
              <a:buNone/>
            </a:pPr>
            <a:endParaRPr sz="2400" b="1"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chemeClr val="lt1"/>
              </a:solidFill>
              <a:latin typeface="Arial"/>
              <a:ea typeface="Arial"/>
              <a:cs typeface="Arial"/>
              <a:sym typeface="Arial"/>
            </a:endParaRPr>
          </a:p>
        </p:txBody>
      </p:sp>
      <p:sp>
        <p:nvSpPr>
          <p:cNvPr id="532" name="Google Shape;532;p39"/>
          <p:cNvSpPr txBox="1"/>
          <p:nvPr/>
        </p:nvSpPr>
        <p:spPr>
          <a:xfrm>
            <a:off x="457200" y="1042975"/>
            <a:ext cx="8229600" cy="4149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400"/>
              <a:buFont typeface="Trebuchet MS"/>
              <a:buNone/>
            </a:pPr>
            <a:r>
              <a:rPr lang="en-US" sz="2400" b="1" i="0" u="none" strike="noStrike" cap="none">
                <a:solidFill>
                  <a:srgbClr val="FFFFFF"/>
                </a:solidFill>
                <a:latin typeface="Trebuchet MS"/>
                <a:ea typeface="Trebuchet MS"/>
                <a:cs typeface="Trebuchet MS"/>
                <a:sym typeface="Trebuchet MS"/>
              </a:rPr>
              <a:t>Anecdotally, I’ve found an interaction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2400"/>
              <a:buFont typeface="Trebuchet MS"/>
              <a:buNone/>
            </a:pPr>
            <a:r>
              <a:rPr lang="en-US" sz="2400" b="1" i="0" u="none" strike="noStrike" cap="none">
                <a:solidFill>
                  <a:srgbClr val="FFFFFF"/>
                </a:solidFill>
                <a:latin typeface="Trebuchet MS"/>
                <a:ea typeface="Trebuchet MS"/>
                <a:cs typeface="Trebuchet MS"/>
                <a:sym typeface="Trebuchet MS"/>
              </a:rPr>
              <a:t>Between HIV boosters (Cobicistat/Norvir)</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2400"/>
              <a:buFont typeface="Trebuchet MS"/>
              <a:buNone/>
            </a:pPr>
            <a:r>
              <a:rPr lang="en-US" sz="2400" b="1" i="0" u="none" strike="noStrike" cap="none">
                <a:solidFill>
                  <a:srgbClr val="FFFFFF"/>
                </a:solidFill>
                <a:latin typeface="Trebuchet MS"/>
                <a:ea typeface="Trebuchet MS"/>
                <a:cs typeface="Trebuchet MS"/>
                <a:sym typeface="Trebuchet MS"/>
              </a:rPr>
              <a:t>And serum estrone levels. </a:t>
            </a:r>
            <a:endParaRPr sz="2400" b="1" i="0" u="none" strike="noStrike" cap="none">
              <a:solidFill>
                <a:srgbClr val="FFFFFF"/>
              </a:solidFill>
              <a:latin typeface="Trebuchet MS"/>
              <a:ea typeface="Trebuchet MS"/>
              <a:cs typeface="Trebuchet MS"/>
              <a:sym typeface="Trebuchet MS"/>
            </a:endParaRPr>
          </a:p>
          <a:p>
            <a:pPr marL="0" marR="0" lvl="0" indent="0" algn="l" rtl="0">
              <a:lnSpc>
                <a:spcPct val="100000"/>
              </a:lnSpc>
              <a:spcBef>
                <a:spcPts val="0"/>
              </a:spcBef>
              <a:spcAft>
                <a:spcPts val="0"/>
              </a:spcAft>
              <a:buClr>
                <a:schemeClr val="lt1"/>
              </a:buClr>
              <a:buSzPts val="1800"/>
              <a:buFont typeface="Trebuchet MS"/>
              <a:buNone/>
            </a:pPr>
            <a:endParaRPr sz="1800" b="0" i="0" u="none" strike="noStrike" cap="none">
              <a:solidFill>
                <a:srgbClr val="FFFFFF"/>
              </a:solidFill>
              <a:latin typeface="Trebuchet MS"/>
              <a:ea typeface="Trebuchet MS"/>
              <a:cs typeface="Trebuchet MS"/>
              <a:sym typeface="Trebuchet MS"/>
            </a:endParaRPr>
          </a:p>
          <a:p>
            <a:pPr marL="0" marR="0" lvl="0" indent="0" algn="l" rtl="0">
              <a:lnSpc>
                <a:spcPct val="100000"/>
              </a:lnSpc>
              <a:spcBef>
                <a:spcPts val="0"/>
              </a:spcBef>
              <a:spcAft>
                <a:spcPts val="0"/>
              </a:spcAft>
              <a:buClr>
                <a:schemeClr val="lt1"/>
              </a:buClr>
              <a:buSzPts val="400"/>
              <a:buFont typeface="Trebuchet MS"/>
              <a:buNone/>
            </a:pPr>
            <a:r>
              <a:rPr lang="en-US" sz="1600" b="0" i="0" u="none" strike="noStrike" cap="none">
                <a:solidFill>
                  <a:srgbClr val="FFFFFF"/>
                </a:solidFill>
                <a:latin typeface="Trebuchet MS"/>
                <a:ea typeface="Trebuchet MS"/>
                <a:cs typeface="Trebuchet MS"/>
                <a:sym typeface="Trebuchet MS"/>
              </a:rPr>
              <a:t>Early anecdotal research done by me seems to show that these two drugs tend to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400"/>
              <a:buFont typeface="Trebuchet MS"/>
              <a:buNone/>
            </a:pPr>
            <a:r>
              <a:rPr lang="en-US" sz="1600" b="0" i="0" u="none" strike="noStrike" cap="none">
                <a:solidFill>
                  <a:srgbClr val="FFFFFF"/>
                </a:solidFill>
                <a:latin typeface="Trebuchet MS"/>
                <a:ea typeface="Trebuchet MS"/>
                <a:cs typeface="Trebuchet MS"/>
                <a:sym typeface="Trebuchet MS"/>
              </a:rPr>
              <a:t>Shift the ratio of estrone to estradiol in the wrong direction (increasing estrone). The interaction between cobicistat and birth control/estrogens is already well known and documented extensively.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400"/>
              <a:buFont typeface="Trebuchet MS"/>
              <a:buNone/>
            </a:pPr>
            <a:endParaRPr sz="1600" b="0" i="0" u="none" strike="noStrike" cap="none">
              <a:solidFill>
                <a:srgbClr val="FFFFFF"/>
              </a:solidFill>
              <a:latin typeface="Trebuchet MS"/>
              <a:ea typeface="Trebuchet MS"/>
              <a:cs typeface="Trebuchet MS"/>
              <a:sym typeface="Trebuchet MS"/>
            </a:endParaRPr>
          </a:p>
          <a:p>
            <a:pPr marL="0" marR="0" lvl="0" indent="0" algn="l" rtl="0">
              <a:lnSpc>
                <a:spcPct val="100000"/>
              </a:lnSpc>
              <a:spcBef>
                <a:spcPts val="0"/>
              </a:spcBef>
              <a:spcAft>
                <a:spcPts val="0"/>
              </a:spcAft>
              <a:buClr>
                <a:schemeClr val="lt1"/>
              </a:buClr>
              <a:buSzPts val="400"/>
              <a:buFont typeface="Trebuchet MS"/>
              <a:buNone/>
            </a:pPr>
            <a:r>
              <a:rPr lang="en-US" sz="1600" b="0" i="0" u="none" strike="noStrike" cap="none">
                <a:solidFill>
                  <a:srgbClr val="FFFFFF"/>
                </a:solidFill>
                <a:latin typeface="Trebuchet MS"/>
                <a:ea typeface="Trebuchet MS"/>
                <a:cs typeface="Trebuchet MS"/>
                <a:sym typeface="Trebuchet MS"/>
              </a:rPr>
              <a:t>Regardless, if I do have an HIV patient taking a boosted regimen who is also MtF, I switch them from oral estradiol to injectable to avoid this issue.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400"/>
              <a:buFont typeface="Trebuchet MS"/>
              <a:buNone/>
            </a:pPr>
            <a:endParaRPr sz="1600" b="0" i="0" u="none" strike="noStrike" cap="none">
              <a:solidFill>
                <a:srgbClr val="FFFFFF"/>
              </a:solidFill>
              <a:latin typeface="Trebuchet MS"/>
              <a:ea typeface="Trebuchet MS"/>
              <a:cs typeface="Trebuchet MS"/>
              <a:sym typeface="Trebuchet MS"/>
            </a:endParaRPr>
          </a:p>
          <a:p>
            <a:pPr marL="0" marR="0" lvl="0" indent="0" algn="l" rtl="0">
              <a:lnSpc>
                <a:spcPct val="100000"/>
              </a:lnSpc>
              <a:spcBef>
                <a:spcPts val="0"/>
              </a:spcBef>
              <a:spcAft>
                <a:spcPts val="0"/>
              </a:spcAft>
              <a:buClr>
                <a:schemeClr val="lt1"/>
              </a:buClr>
              <a:buSzPts val="400"/>
              <a:buFont typeface="Trebuchet MS"/>
              <a:buNone/>
            </a:pPr>
            <a:endParaRPr sz="1600" b="0" i="0" u="none" strike="noStrike" cap="none">
              <a:solidFill>
                <a:srgbClr val="FFFFFF"/>
              </a:solidFill>
              <a:latin typeface="Trebuchet MS"/>
              <a:ea typeface="Trebuchet MS"/>
              <a:cs typeface="Trebuchet MS"/>
              <a:sym typeface="Trebuchet MS"/>
            </a:endParaRPr>
          </a:p>
          <a:p>
            <a:pPr marL="0" marR="0" lvl="0" indent="0" algn="l" rtl="0">
              <a:lnSpc>
                <a:spcPct val="100000"/>
              </a:lnSpc>
              <a:spcBef>
                <a:spcPts val="0"/>
              </a:spcBef>
              <a:spcAft>
                <a:spcPts val="0"/>
              </a:spcAft>
              <a:buClr>
                <a:schemeClr val="lt1"/>
              </a:buClr>
              <a:buSzPts val="1600"/>
              <a:buFont typeface="Trebuchet MS"/>
              <a:buNone/>
            </a:pPr>
            <a:endParaRPr sz="1600" b="0" i="0" u="none" strike="noStrike" cap="none">
              <a:solidFill>
                <a:srgbClr val="FFFFFF"/>
              </a:solidFill>
              <a:latin typeface="Trebuchet MS"/>
              <a:ea typeface="Trebuchet MS"/>
              <a:cs typeface="Trebuchet MS"/>
              <a:sym typeface="Trebuchet MS"/>
            </a:endParaRPr>
          </a:p>
          <a:p>
            <a:pPr marL="0" marR="0" lvl="0" indent="0" algn="l" rtl="0">
              <a:lnSpc>
                <a:spcPct val="100000"/>
              </a:lnSpc>
              <a:spcBef>
                <a:spcPts val="0"/>
              </a:spcBef>
              <a:spcAft>
                <a:spcPts val="0"/>
              </a:spcAft>
              <a:buClr>
                <a:schemeClr val="lt1"/>
              </a:buClr>
              <a:buSzPts val="350"/>
              <a:buFont typeface="Trebuchet MS"/>
              <a:buNone/>
            </a:pPr>
            <a:endParaRPr sz="1400" b="0" i="1" u="none" strike="noStrike" cap="none">
              <a:solidFill>
                <a:srgbClr val="FFFFFF"/>
              </a:solidFill>
              <a:latin typeface="Trebuchet MS"/>
              <a:ea typeface="Trebuchet MS"/>
              <a:cs typeface="Trebuchet MS"/>
              <a:sym typeface="Trebuchet MS"/>
            </a:endParaRPr>
          </a:p>
        </p:txBody>
      </p:sp>
      <p:pic>
        <p:nvPicPr>
          <p:cNvPr id="533" name="Google Shape;533;p39"/>
          <p:cNvPicPr preferRelativeResize="0"/>
          <p:nvPr/>
        </p:nvPicPr>
        <p:blipFill rotWithShape="1">
          <a:blip r:embed="rId3">
            <a:alphaModFix/>
          </a:blip>
          <a:srcRect l="7330" t="13111" r="9776" b="7332"/>
          <a:stretch/>
        </p:blipFill>
        <p:spPr>
          <a:xfrm rot="-10116565">
            <a:off x="7090912" y="1046883"/>
            <a:ext cx="1128630" cy="1083386"/>
          </a:xfrm>
          <a:prstGeom prst="ellipse">
            <a:avLst/>
          </a:prstGeom>
          <a:noFill/>
          <a:ln>
            <a:noFill/>
          </a:ln>
        </p:spPr>
      </p:pic>
      <p:sp>
        <p:nvSpPr>
          <p:cNvPr id="534" name="Google Shape;534;p39"/>
          <p:cNvSpPr/>
          <p:nvPr/>
        </p:nvSpPr>
        <p:spPr>
          <a:xfrm>
            <a:off x="7643514" y="593496"/>
            <a:ext cx="423514"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350"/>
              <a:buFont typeface="Arial"/>
              <a:buNone/>
            </a:pPr>
            <a:endParaRPr sz="1400" b="0" i="0" u="none" strike="noStrike" cap="none">
              <a:solidFill>
                <a:srgbClr val="000000"/>
              </a:solidFill>
              <a:latin typeface="Arial"/>
              <a:ea typeface="Arial"/>
              <a:cs typeface="Arial"/>
              <a:sym typeface="Arial"/>
            </a:endParaRPr>
          </a:p>
        </p:txBody>
      </p:sp>
      <p:pic>
        <p:nvPicPr>
          <p:cNvPr id="535" name="Google Shape;535;p39" descr="Image result for cobicistat"/>
          <p:cNvPicPr preferRelativeResize="0"/>
          <p:nvPr/>
        </p:nvPicPr>
        <p:blipFill rotWithShape="1">
          <a:blip r:embed="rId4">
            <a:alphaModFix/>
          </a:blip>
          <a:srcRect/>
          <a:stretch/>
        </p:blipFill>
        <p:spPr>
          <a:xfrm>
            <a:off x="2267385" y="4435827"/>
            <a:ext cx="4609225" cy="2236425"/>
          </a:xfrm>
          <a:prstGeom prst="rect">
            <a:avLst/>
          </a:prstGeom>
          <a:noFill/>
          <a:ln>
            <a:noFill/>
          </a:ln>
        </p:spPr>
      </p:pic>
      <p:pic>
        <p:nvPicPr>
          <p:cNvPr id="536" name="Google Shape;536;p39"/>
          <p:cNvPicPr preferRelativeResize="0"/>
          <p:nvPr/>
        </p:nvPicPr>
        <p:blipFill>
          <a:blip r:embed="rId5">
            <a:alphaModFix/>
          </a:blip>
          <a:stretch>
            <a:fillRect/>
          </a:stretch>
        </p:blipFill>
        <p:spPr>
          <a:xfrm>
            <a:off x="1212925" y="230337"/>
            <a:ext cx="528650" cy="640724"/>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sp>
        <p:nvSpPr>
          <p:cNvPr id="541" name="Google Shape;541;p40"/>
          <p:cNvSpPr txBox="1"/>
          <p:nvPr/>
        </p:nvSpPr>
        <p:spPr>
          <a:xfrm>
            <a:off x="0" y="163249"/>
            <a:ext cx="9144000" cy="712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1100"/>
              <a:buFont typeface="Quattrocento Sans"/>
              <a:buNone/>
            </a:pPr>
            <a:r>
              <a:rPr lang="en-US" sz="4400" b="0" i="0" u="none" strike="noStrike" cap="none">
                <a:solidFill>
                  <a:schemeClr val="lt1"/>
                </a:solidFill>
                <a:latin typeface="Quattrocento Sans"/>
                <a:ea typeface="Quattrocento Sans"/>
                <a:cs typeface="Quattrocento Sans"/>
                <a:sym typeface="Quattrocento Sans"/>
              </a:rPr>
              <a:t>Estrone and HIV Drugs</a:t>
            </a:r>
            <a:endParaRPr sz="1400" b="0" i="0" u="none" strike="noStrike" cap="none">
              <a:solidFill>
                <a:srgbClr val="000000"/>
              </a:solidFill>
              <a:latin typeface="Arial"/>
              <a:ea typeface="Arial"/>
              <a:cs typeface="Arial"/>
              <a:sym typeface="Arial"/>
            </a:endParaRPr>
          </a:p>
        </p:txBody>
      </p:sp>
      <p:sp>
        <p:nvSpPr>
          <p:cNvPr id="542" name="Google Shape;542;p40"/>
          <p:cNvSpPr txBox="1"/>
          <p:nvPr/>
        </p:nvSpPr>
        <p:spPr>
          <a:xfrm>
            <a:off x="431800" y="1841500"/>
            <a:ext cx="185700" cy="831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400"/>
              <a:buFont typeface="Arial"/>
              <a:buNone/>
            </a:pPr>
            <a:endParaRPr sz="2400" b="1"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chemeClr val="lt1"/>
              </a:solidFill>
              <a:latin typeface="Arial"/>
              <a:ea typeface="Arial"/>
              <a:cs typeface="Arial"/>
              <a:sym typeface="Arial"/>
            </a:endParaRPr>
          </a:p>
        </p:txBody>
      </p:sp>
      <p:sp>
        <p:nvSpPr>
          <p:cNvPr id="543" name="Google Shape;543;p40"/>
          <p:cNvSpPr txBox="1"/>
          <p:nvPr/>
        </p:nvSpPr>
        <p:spPr>
          <a:xfrm>
            <a:off x="457200" y="1271575"/>
            <a:ext cx="8175600" cy="2934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400"/>
              <a:buFont typeface="Trebuchet MS"/>
              <a:buNone/>
            </a:pPr>
            <a:r>
              <a:rPr lang="en-US" sz="1800" i="0" u="none" strike="noStrike" cap="none">
                <a:solidFill>
                  <a:srgbClr val="FFFFFF"/>
                </a:solidFill>
                <a:latin typeface="Trebuchet MS"/>
                <a:ea typeface="Trebuchet MS"/>
                <a:cs typeface="Trebuchet MS"/>
                <a:sym typeface="Trebuchet MS"/>
              </a:rPr>
              <a:t>Gilead has recently updated their package Iinformation </a:t>
            </a:r>
            <a:endParaRPr sz="1800" i="0" u="none" strike="noStrike" cap="none">
              <a:solidFill>
                <a:srgbClr val="FFFFFF"/>
              </a:solidFill>
              <a:latin typeface="Trebuchet MS"/>
              <a:ea typeface="Trebuchet MS"/>
              <a:cs typeface="Trebuchet MS"/>
              <a:sym typeface="Trebuchet MS"/>
            </a:endParaRPr>
          </a:p>
          <a:p>
            <a:pPr marL="0" marR="0" lvl="0" indent="0" algn="l" rtl="0">
              <a:lnSpc>
                <a:spcPct val="100000"/>
              </a:lnSpc>
              <a:spcBef>
                <a:spcPts val="0"/>
              </a:spcBef>
              <a:spcAft>
                <a:spcPts val="0"/>
              </a:spcAft>
              <a:buClr>
                <a:schemeClr val="lt1"/>
              </a:buClr>
              <a:buSzPts val="2400"/>
              <a:buFont typeface="Trebuchet MS"/>
              <a:buNone/>
            </a:pPr>
            <a:r>
              <a:rPr lang="en-US" sz="1800" i="0" u="none" strike="noStrike" cap="none">
                <a:solidFill>
                  <a:srgbClr val="FFFFFF"/>
                </a:solidFill>
                <a:latin typeface="Trebuchet MS"/>
                <a:ea typeface="Trebuchet MS"/>
                <a:cs typeface="Trebuchet MS"/>
                <a:sym typeface="Trebuchet MS"/>
              </a:rPr>
              <a:t>in regards to how cobicistat Interacts with estrogen metabolism. </a:t>
            </a:r>
            <a:endParaRPr sz="1800"/>
          </a:p>
          <a:p>
            <a:pPr marL="0" marR="0" lvl="0" indent="0" algn="l" rtl="0">
              <a:lnSpc>
                <a:spcPct val="100000"/>
              </a:lnSpc>
              <a:spcBef>
                <a:spcPts val="0"/>
              </a:spcBef>
              <a:spcAft>
                <a:spcPts val="0"/>
              </a:spcAft>
              <a:buClr>
                <a:schemeClr val="lt1"/>
              </a:buClr>
              <a:buSzPts val="2400"/>
              <a:buFont typeface="Trebuchet MS"/>
              <a:buNone/>
            </a:pPr>
            <a:endParaRPr sz="1800">
              <a:solidFill>
                <a:srgbClr val="FFFFFF"/>
              </a:solidFill>
              <a:latin typeface="Trebuchet MS"/>
              <a:ea typeface="Trebuchet MS"/>
              <a:cs typeface="Trebuchet MS"/>
              <a:sym typeface="Trebuchet MS"/>
            </a:endParaRPr>
          </a:p>
          <a:p>
            <a:pPr marL="0" marR="0" lvl="0" indent="0" algn="l" rtl="0">
              <a:lnSpc>
                <a:spcPct val="100000"/>
              </a:lnSpc>
              <a:spcBef>
                <a:spcPts val="0"/>
              </a:spcBef>
              <a:spcAft>
                <a:spcPts val="0"/>
              </a:spcAft>
              <a:buClr>
                <a:schemeClr val="lt1"/>
              </a:buClr>
              <a:buSzPts val="2400"/>
              <a:buFont typeface="Trebuchet MS"/>
              <a:buNone/>
            </a:pPr>
            <a:r>
              <a:rPr lang="en-US" sz="1800" i="0" u="none" strike="noStrike" cap="none">
                <a:solidFill>
                  <a:srgbClr val="FFFFFF"/>
                </a:solidFill>
                <a:latin typeface="Trebuchet MS"/>
                <a:ea typeface="Trebuchet MS"/>
                <a:cs typeface="Trebuchet MS"/>
                <a:sym typeface="Trebuchet MS"/>
              </a:rPr>
              <a:t>While the interaction has previously been remarked on for birth control, this is the first time anyone has reported a transgender HRT side effect to them. Reportedly it is to be included in their next update. </a:t>
            </a:r>
            <a:endParaRPr sz="1800" i="0" u="none" strike="noStrike" cap="none">
              <a:solidFill>
                <a:srgbClr val="FFFFFF"/>
              </a:solidFill>
              <a:latin typeface="Trebuchet MS"/>
              <a:ea typeface="Trebuchet MS"/>
              <a:cs typeface="Trebuchet MS"/>
              <a:sym typeface="Trebuchet MS"/>
            </a:endParaRPr>
          </a:p>
          <a:p>
            <a:pPr marL="0" marR="0" lvl="0" indent="0" algn="l" rtl="0">
              <a:lnSpc>
                <a:spcPct val="100000"/>
              </a:lnSpc>
              <a:spcBef>
                <a:spcPts val="0"/>
              </a:spcBef>
              <a:spcAft>
                <a:spcPts val="0"/>
              </a:spcAft>
              <a:buClr>
                <a:schemeClr val="lt1"/>
              </a:buClr>
              <a:buSzPts val="2400"/>
              <a:buFont typeface="Trebuchet MS"/>
              <a:buNone/>
            </a:pPr>
            <a:endParaRPr sz="1800" i="0" u="none" strike="noStrike" cap="none">
              <a:solidFill>
                <a:srgbClr val="FFFFFF"/>
              </a:solidFill>
              <a:latin typeface="Trebuchet MS"/>
              <a:ea typeface="Trebuchet MS"/>
              <a:cs typeface="Trebuchet MS"/>
              <a:sym typeface="Trebuchet MS"/>
            </a:endParaRPr>
          </a:p>
          <a:p>
            <a:pPr marL="0" marR="0" lvl="0" indent="0" algn="l" rtl="0">
              <a:lnSpc>
                <a:spcPct val="100000"/>
              </a:lnSpc>
              <a:spcBef>
                <a:spcPts val="0"/>
              </a:spcBef>
              <a:spcAft>
                <a:spcPts val="0"/>
              </a:spcAft>
              <a:buClr>
                <a:schemeClr val="lt1"/>
              </a:buClr>
              <a:buSzPts val="1800"/>
              <a:buFont typeface="Trebuchet MS"/>
              <a:buNone/>
            </a:pPr>
            <a:endParaRPr sz="1800" i="0" u="none" strike="noStrike" cap="none">
              <a:solidFill>
                <a:srgbClr val="FFFFFF"/>
              </a:solidFill>
              <a:latin typeface="Trebuchet MS"/>
              <a:ea typeface="Trebuchet MS"/>
              <a:cs typeface="Trebuchet MS"/>
              <a:sym typeface="Trebuchet MS"/>
            </a:endParaRPr>
          </a:p>
          <a:p>
            <a:pPr marL="0" marR="0" lvl="0" indent="0" algn="l" rtl="0">
              <a:lnSpc>
                <a:spcPct val="100000"/>
              </a:lnSpc>
              <a:spcBef>
                <a:spcPts val="0"/>
              </a:spcBef>
              <a:spcAft>
                <a:spcPts val="0"/>
              </a:spcAft>
              <a:buClr>
                <a:schemeClr val="lt1"/>
              </a:buClr>
              <a:buSzPts val="400"/>
              <a:buFont typeface="Trebuchet MS"/>
              <a:buNone/>
            </a:pPr>
            <a:endParaRPr sz="1600" b="0" i="0" u="none" strike="noStrike" cap="none">
              <a:solidFill>
                <a:srgbClr val="FFFFFF"/>
              </a:solidFill>
              <a:latin typeface="Trebuchet MS"/>
              <a:ea typeface="Trebuchet MS"/>
              <a:cs typeface="Trebuchet MS"/>
              <a:sym typeface="Trebuchet MS"/>
            </a:endParaRPr>
          </a:p>
          <a:p>
            <a:pPr marL="0" marR="0" lvl="0" indent="0" algn="l" rtl="0">
              <a:lnSpc>
                <a:spcPct val="100000"/>
              </a:lnSpc>
              <a:spcBef>
                <a:spcPts val="0"/>
              </a:spcBef>
              <a:spcAft>
                <a:spcPts val="0"/>
              </a:spcAft>
              <a:buClr>
                <a:schemeClr val="lt1"/>
              </a:buClr>
              <a:buSzPts val="400"/>
              <a:buFont typeface="Trebuchet MS"/>
              <a:buNone/>
            </a:pPr>
            <a:endParaRPr sz="1600" b="0" i="0" u="none" strike="noStrike" cap="none">
              <a:solidFill>
                <a:srgbClr val="FFFFFF"/>
              </a:solidFill>
              <a:latin typeface="Trebuchet MS"/>
              <a:ea typeface="Trebuchet MS"/>
              <a:cs typeface="Trebuchet MS"/>
              <a:sym typeface="Trebuchet MS"/>
            </a:endParaRPr>
          </a:p>
          <a:p>
            <a:pPr marL="0" marR="0" lvl="0" indent="0" algn="l" rtl="0">
              <a:lnSpc>
                <a:spcPct val="100000"/>
              </a:lnSpc>
              <a:spcBef>
                <a:spcPts val="0"/>
              </a:spcBef>
              <a:spcAft>
                <a:spcPts val="0"/>
              </a:spcAft>
              <a:buClr>
                <a:schemeClr val="lt1"/>
              </a:buClr>
              <a:buSzPts val="1600"/>
              <a:buFont typeface="Trebuchet MS"/>
              <a:buNone/>
            </a:pPr>
            <a:endParaRPr sz="1600" b="0" i="0" u="none" strike="noStrike" cap="none">
              <a:solidFill>
                <a:srgbClr val="FFFFFF"/>
              </a:solidFill>
              <a:latin typeface="Trebuchet MS"/>
              <a:ea typeface="Trebuchet MS"/>
              <a:cs typeface="Trebuchet MS"/>
              <a:sym typeface="Trebuchet MS"/>
            </a:endParaRPr>
          </a:p>
          <a:p>
            <a:pPr marL="0" marR="0" lvl="0" indent="0" algn="l" rtl="0">
              <a:lnSpc>
                <a:spcPct val="100000"/>
              </a:lnSpc>
              <a:spcBef>
                <a:spcPts val="0"/>
              </a:spcBef>
              <a:spcAft>
                <a:spcPts val="0"/>
              </a:spcAft>
              <a:buClr>
                <a:schemeClr val="lt1"/>
              </a:buClr>
              <a:buSzPts val="350"/>
              <a:buFont typeface="Trebuchet MS"/>
              <a:buNone/>
            </a:pPr>
            <a:endParaRPr sz="1400" b="0" i="1" u="none" strike="noStrike" cap="none">
              <a:solidFill>
                <a:srgbClr val="FFFFFF"/>
              </a:solidFill>
              <a:latin typeface="Trebuchet MS"/>
              <a:ea typeface="Trebuchet MS"/>
              <a:cs typeface="Trebuchet MS"/>
              <a:sym typeface="Trebuchet MS"/>
            </a:endParaRPr>
          </a:p>
        </p:txBody>
      </p:sp>
      <p:pic>
        <p:nvPicPr>
          <p:cNvPr id="544" name="Google Shape;544;p40"/>
          <p:cNvPicPr preferRelativeResize="0"/>
          <p:nvPr/>
        </p:nvPicPr>
        <p:blipFill rotWithShape="1">
          <a:blip r:embed="rId3">
            <a:alphaModFix/>
          </a:blip>
          <a:srcRect l="7330" t="13111" r="9776" b="7332"/>
          <a:stretch/>
        </p:blipFill>
        <p:spPr>
          <a:xfrm rot="-10116565">
            <a:off x="7358287" y="980983"/>
            <a:ext cx="1128630" cy="1083386"/>
          </a:xfrm>
          <a:prstGeom prst="ellipse">
            <a:avLst/>
          </a:prstGeom>
          <a:noFill/>
          <a:ln>
            <a:noFill/>
          </a:ln>
        </p:spPr>
      </p:pic>
      <p:pic>
        <p:nvPicPr>
          <p:cNvPr id="545" name="Google Shape;545;p40" descr="Image result for cobicistat"/>
          <p:cNvPicPr preferRelativeResize="0"/>
          <p:nvPr/>
        </p:nvPicPr>
        <p:blipFill rotWithShape="1">
          <a:blip r:embed="rId4">
            <a:alphaModFix/>
          </a:blip>
          <a:srcRect/>
          <a:stretch/>
        </p:blipFill>
        <p:spPr>
          <a:xfrm>
            <a:off x="1942714" y="3424725"/>
            <a:ext cx="5258575" cy="2661750"/>
          </a:xfrm>
          <a:prstGeom prst="rect">
            <a:avLst/>
          </a:prstGeom>
          <a:noFill/>
          <a:ln>
            <a:noFill/>
          </a:ln>
        </p:spPr>
      </p:pic>
      <p:pic>
        <p:nvPicPr>
          <p:cNvPr id="546" name="Google Shape;546;p40"/>
          <p:cNvPicPr preferRelativeResize="0"/>
          <p:nvPr/>
        </p:nvPicPr>
        <p:blipFill>
          <a:blip r:embed="rId5">
            <a:alphaModFix/>
          </a:blip>
          <a:stretch>
            <a:fillRect/>
          </a:stretch>
        </p:blipFill>
        <p:spPr>
          <a:xfrm>
            <a:off x="1012900" y="285724"/>
            <a:ext cx="528650" cy="640724"/>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sp>
        <p:nvSpPr>
          <p:cNvPr id="515" name="Google Shape;515;g645832a77d_0_76"/>
          <p:cNvSpPr txBox="1"/>
          <p:nvPr/>
        </p:nvSpPr>
        <p:spPr>
          <a:xfrm>
            <a:off x="0" y="163250"/>
            <a:ext cx="9144000" cy="831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1250"/>
              <a:buFont typeface="Quattrocento Sans"/>
              <a:buNone/>
            </a:pPr>
            <a:r>
              <a:rPr lang="en-US" sz="5000" dirty="0" smtClean="0">
                <a:solidFill>
                  <a:schemeClr val="lt1"/>
                </a:solidFill>
                <a:latin typeface="Quattrocento Sans"/>
                <a:sym typeface="Quattrocento Sans"/>
              </a:rPr>
              <a:t>“</a:t>
            </a:r>
            <a:r>
              <a:rPr lang="en-US" sz="5000" dirty="0" err="1" smtClean="0">
                <a:solidFill>
                  <a:schemeClr val="lt1"/>
                </a:solidFill>
                <a:latin typeface="Quattrocento Sans"/>
                <a:sym typeface="Quattrocento Sans"/>
              </a:rPr>
              <a:t>Unstalling</a:t>
            </a:r>
            <a:r>
              <a:rPr lang="en-US" sz="5000" dirty="0" smtClean="0">
                <a:solidFill>
                  <a:schemeClr val="lt1"/>
                </a:solidFill>
                <a:latin typeface="Quattrocento Sans"/>
                <a:sym typeface="Quattrocento Sans"/>
              </a:rPr>
              <a:t>” Patients</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lt1"/>
              </a:buClr>
              <a:buSzPts val="1250"/>
              <a:buFont typeface="Quattrocento Sans"/>
              <a:buNone/>
            </a:pPr>
            <a:r>
              <a:rPr lang="en-US" sz="5000" b="0" i="0" u="none" strike="noStrike" cap="none" dirty="0">
                <a:solidFill>
                  <a:schemeClr val="lt1"/>
                </a:solidFill>
                <a:latin typeface="Quattrocento Sans"/>
                <a:ea typeface="Quattrocento Sans"/>
                <a:cs typeface="Quattrocento Sans"/>
                <a:sym typeface="Quattrocento Sans"/>
              </a:rPr>
              <a:t> </a:t>
            </a:r>
            <a:endParaRPr sz="1400" b="0" i="0" u="none" strike="noStrike" cap="none" dirty="0">
              <a:solidFill>
                <a:srgbClr val="000000"/>
              </a:solidFill>
              <a:latin typeface="Arial"/>
              <a:ea typeface="Arial"/>
              <a:cs typeface="Arial"/>
              <a:sym typeface="Arial"/>
            </a:endParaRPr>
          </a:p>
        </p:txBody>
      </p:sp>
      <p:sp>
        <p:nvSpPr>
          <p:cNvPr id="516" name="Google Shape;516;g645832a77d_0_76"/>
          <p:cNvSpPr txBox="1"/>
          <p:nvPr/>
        </p:nvSpPr>
        <p:spPr>
          <a:xfrm>
            <a:off x="431800" y="1841500"/>
            <a:ext cx="185700" cy="831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400"/>
              <a:buFont typeface="Arial"/>
              <a:buNone/>
            </a:pPr>
            <a:endParaRPr sz="2400" b="1"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chemeClr val="lt1"/>
              </a:solidFill>
              <a:latin typeface="Arial"/>
              <a:ea typeface="Arial"/>
              <a:cs typeface="Arial"/>
              <a:sym typeface="Arial"/>
            </a:endParaRPr>
          </a:p>
        </p:txBody>
      </p:sp>
      <p:sp>
        <p:nvSpPr>
          <p:cNvPr id="517" name="Google Shape;517;g645832a77d_0_76"/>
          <p:cNvSpPr txBox="1"/>
          <p:nvPr/>
        </p:nvSpPr>
        <p:spPr>
          <a:xfrm>
            <a:off x="431800" y="1225277"/>
            <a:ext cx="8229600" cy="4938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600"/>
              <a:buFont typeface="Trebuchet MS"/>
              <a:buNone/>
            </a:pPr>
            <a:r>
              <a:rPr lang="en-US" sz="1200" dirty="0">
                <a:solidFill>
                  <a:srgbClr val="FFFFFF"/>
                </a:solidFill>
                <a:latin typeface="Trebuchet MS"/>
                <a:ea typeface="Trebuchet MS"/>
                <a:cs typeface="Trebuchet MS"/>
                <a:sym typeface="Trebuchet MS"/>
              </a:rPr>
              <a:t>I am also exploring a phenomenon I noted in which patients who have reached maximal development on injectable estrogen (who have ratios that are dominated by estradiol) about 50% of the time will re-initiate development with the addition of only 2mg of oral estradiol at bedtime. </a:t>
            </a:r>
            <a:endParaRPr sz="1200" dirty="0">
              <a:solidFill>
                <a:srgbClr val="FFFFFF"/>
              </a:solidFill>
              <a:latin typeface="Trebuchet MS"/>
              <a:ea typeface="Trebuchet MS"/>
              <a:cs typeface="Trebuchet MS"/>
              <a:sym typeface="Trebuchet MS"/>
            </a:endParaRPr>
          </a:p>
          <a:p>
            <a:pPr marL="0" marR="0" lvl="0" indent="0" algn="l" rtl="0">
              <a:lnSpc>
                <a:spcPct val="100000"/>
              </a:lnSpc>
              <a:spcBef>
                <a:spcPts val="0"/>
              </a:spcBef>
              <a:spcAft>
                <a:spcPts val="0"/>
              </a:spcAft>
              <a:buClr>
                <a:schemeClr val="lt1"/>
              </a:buClr>
              <a:buSzPts val="1600"/>
              <a:buFont typeface="Trebuchet MS"/>
              <a:buNone/>
            </a:pPr>
            <a:endParaRPr sz="1200" dirty="0">
              <a:solidFill>
                <a:srgbClr val="FFFFFF"/>
              </a:solidFill>
              <a:latin typeface="Trebuchet MS"/>
              <a:ea typeface="Trebuchet MS"/>
              <a:cs typeface="Trebuchet MS"/>
              <a:sym typeface="Trebuchet MS"/>
            </a:endParaRPr>
          </a:p>
          <a:p>
            <a:pPr marL="0" lvl="0" indent="0" algn="l" rtl="0">
              <a:spcBef>
                <a:spcPts val="0"/>
              </a:spcBef>
              <a:spcAft>
                <a:spcPts val="0"/>
              </a:spcAft>
              <a:buClr>
                <a:schemeClr val="lt1"/>
              </a:buClr>
              <a:buSzPts val="400"/>
              <a:buFont typeface="Trebuchet MS"/>
              <a:buNone/>
            </a:pPr>
            <a:r>
              <a:rPr lang="en-US" sz="1200" b="1" dirty="0">
                <a:solidFill>
                  <a:schemeClr val="lt1"/>
                </a:solidFill>
                <a:latin typeface="Trebuchet MS"/>
                <a:ea typeface="Trebuchet MS"/>
                <a:cs typeface="Trebuchet MS"/>
                <a:sym typeface="Trebuchet MS"/>
              </a:rPr>
              <a:t>This effect seems to occur more often in those who started with a poor </a:t>
            </a:r>
            <a:r>
              <a:rPr lang="en-US" sz="1200" b="1" dirty="0" err="1">
                <a:solidFill>
                  <a:schemeClr val="lt1"/>
                </a:solidFill>
                <a:latin typeface="Trebuchet MS"/>
                <a:ea typeface="Trebuchet MS"/>
                <a:cs typeface="Trebuchet MS"/>
                <a:sym typeface="Trebuchet MS"/>
              </a:rPr>
              <a:t>estrone</a:t>
            </a:r>
            <a:r>
              <a:rPr lang="en-US" sz="1200" b="1" dirty="0">
                <a:solidFill>
                  <a:schemeClr val="lt1"/>
                </a:solidFill>
                <a:latin typeface="Trebuchet MS"/>
                <a:ea typeface="Trebuchet MS"/>
                <a:cs typeface="Trebuchet MS"/>
                <a:sym typeface="Trebuchet MS"/>
              </a:rPr>
              <a:t>/estradiol ratio</a:t>
            </a:r>
            <a:r>
              <a:rPr lang="en-US" sz="1200" b="1" dirty="0" smtClean="0">
                <a:solidFill>
                  <a:schemeClr val="lt1"/>
                </a:solidFill>
                <a:latin typeface="Trebuchet MS"/>
                <a:ea typeface="Trebuchet MS"/>
                <a:cs typeface="Trebuchet MS"/>
                <a:sym typeface="Trebuchet MS"/>
              </a:rPr>
              <a:t>. </a:t>
            </a:r>
          </a:p>
          <a:p>
            <a:pPr marL="0" lvl="0" indent="0" algn="l" rtl="0">
              <a:spcBef>
                <a:spcPts val="0"/>
              </a:spcBef>
              <a:spcAft>
                <a:spcPts val="0"/>
              </a:spcAft>
              <a:buClr>
                <a:schemeClr val="lt1"/>
              </a:buClr>
              <a:buSzPts val="400"/>
              <a:buFont typeface="Trebuchet MS"/>
              <a:buNone/>
            </a:pPr>
            <a:endParaRPr lang="en-US" sz="1200" b="1" dirty="0">
              <a:solidFill>
                <a:schemeClr val="lt1"/>
              </a:solidFill>
              <a:latin typeface="Trebuchet MS"/>
              <a:ea typeface="Trebuchet MS"/>
              <a:cs typeface="Trebuchet MS"/>
              <a:sym typeface="Trebuchet MS"/>
            </a:endParaRPr>
          </a:p>
          <a:p>
            <a:pPr>
              <a:buClr>
                <a:schemeClr val="lt1"/>
              </a:buClr>
              <a:buSzPts val="400"/>
            </a:pPr>
            <a:r>
              <a:rPr lang="en-US" sz="1200" dirty="0">
                <a:solidFill>
                  <a:srgbClr val="FFFFFF"/>
                </a:solidFill>
                <a:latin typeface="Trebuchet MS"/>
                <a:ea typeface="Trebuchet MS"/>
                <a:cs typeface="Trebuchet MS"/>
                <a:sym typeface="Trebuchet MS"/>
              </a:rPr>
              <a:t>I have noted that in patients on long term injection therapy who have stalled in progression, those that have an </a:t>
            </a:r>
            <a:r>
              <a:rPr lang="en-US" sz="1200" dirty="0" err="1">
                <a:solidFill>
                  <a:srgbClr val="FFFFFF"/>
                </a:solidFill>
                <a:latin typeface="Trebuchet MS"/>
                <a:ea typeface="Trebuchet MS"/>
                <a:cs typeface="Trebuchet MS"/>
                <a:sym typeface="Trebuchet MS"/>
              </a:rPr>
              <a:t>Estrone</a:t>
            </a:r>
            <a:r>
              <a:rPr lang="en-US" sz="1200" dirty="0">
                <a:solidFill>
                  <a:srgbClr val="FFFFFF"/>
                </a:solidFill>
                <a:latin typeface="Trebuchet MS"/>
                <a:ea typeface="Trebuchet MS"/>
                <a:cs typeface="Trebuchet MS"/>
                <a:sym typeface="Trebuchet MS"/>
              </a:rPr>
              <a:t> Sulfate (E1S) level less than 5000pg/ml seem to report increases in progression and breast tenderness when this E2 oral dose (swallowed) is taken, and those over 5000pg/ml seem to not. </a:t>
            </a:r>
          </a:p>
          <a:p>
            <a:pPr marL="0" lvl="0" indent="0" algn="l" rtl="0">
              <a:spcBef>
                <a:spcPts val="0"/>
              </a:spcBef>
              <a:spcAft>
                <a:spcPts val="0"/>
              </a:spcAft>
              <a:buClr>
                <a:schemeClr val="lt1"/>
              </a:buClr>
              <a:buSzPts val="400"/>
              <a:buFont typeface="Trebuchet MS"/>
              <a:buNone/>
            </a:pPr>
            <a:endParaRPr sz="1200" b="1" dirty="0">
              <a:solidFill>
                <a:schemeClr val="lt1"/>
              </a:solidFill>
              <a:latin typeface="Trebuchet MS"/>
              <a:ea typeface="Trebuchet MS"/>
              <a:cs typeface="Trebuchet MS"/>
              <a:sym typeface="Trebuchet MS"/>
            </a:endParaRPr>
          </a:p>
          <a:p>
            <a:pPr marL="0" marR="0" lvl="0" indent="0" algn="l" rtl="0">
              <a:lnSpc>
                <a:spcPct val="100000"/>
              </a:lnSpc>
              <a:spcBef>
                <a:spcPts val="0"/>
              </a:spcBef>
              <a:spcAft>
                <a:spcPts val="0"/>
              </a:spcAft>
              <a:buClr>
                <a:schemeClr val="lt1"/>
              </a:buClr>
              <a:buSzPts val="1600"/>
              <a:buFont typeface="Trebuchet MS"/>
              <a:buNone/>
            </a:pPr>
            <a:r>
              <a:rPr lang="en-US" sz="1200" dirty="0">
                <a:solidFill>
                  <a:srgbClr val="FFFFFF"/>
                </a:solidFill>
                <a:latin typeface="Trebuchet MS"/>
                <a:ea typeface="Trebuchet MS"/>
                <a:cs typeface="Trebuchet MS"/>
                <a:sym typeface="Trebuchet MS"/>
              </a:rPr>
              <a:t>Half of patients respond, half do not. Some of my possible explanations involve </a:t>
            </a:r>
            <a:r>
              <a:rPr lang="en-US" sz="1200" dirty="0" err="1">
                <a:solidFill>
                  <a:srgbClr val="FFFFFF"/>
                </a:solidFill>
                <a:latin typeface="Trebuchet MS"/>
                <a:ea typeface="Trebuchet MS"/>
                <a:cs typeface="Trebuchet MS"/>
                <a:sym typeface="Trebuchet MS"/>
              </a:rPr>
              <a:t>Estrone</a:t>
            </a:r>
            <a:r>
              <a:rPr lang="en-US" sz="1200" dirty="0">
                <a:solidFill>
                  <a:srgbClr val="FFFFFF"/>
                </a:solidFill>
                <a:latin typeface="Trebuchet MS"/>
                <a:ea typeface="Trebuchet MS"/>
                <a:cs typeface="Trebuchet MS"/>
                <a:sym typeface="Trebuchet MS"/>
              </a:rPr>
              <a:t> </a:t>
            </a:r>
            <a:r>
              <a:rPr lang="en-US" sz="1200" dirty="0" err="1">
                <a:solidFill>
                  <a:srgbClr val="FFFFFF"/>
                </a:solidFill>
                <a:latin typeface="Trebuchet MS"/>
                <a:ea typeface="Trebuchet MS"/>
                <a:cs typeface="Trebuchet MS"/>
                <a:sym typeface="Trebuchet MS"/>
              </a:rPr>
              <a:t>Sulfatase</a:t>
            </a:r>
            <a:r>
              <a:rPr lang="en-US" sz="1200" dirty="0">
                <a:solidFill>
                  <a:srgbClr val="FFFFFF"/>
                </a:solidFill>
                <a:latin typeface="Trebuchet MS"/>
                <a:ea typeface="Trebuchet MS"/>
                <a:cs typeface="Trebuchet MS"/>
                <a:sym typeface="Trebuchet MS"/>
              </a:rPr>
              <a:t> activity in peripheral cells (a </a:t>
            </a:r>
            <a:r>
              <a:rPr lang="en-US" sz="1200" dirty="0" err="1">
                <a:solidFill>
                  <a:srgbClr val="FFFFFF"/>
                </a:solidFill>
                <a:latin typeface="Trebuchet MS"/>
                <a:ea typeface="Trebuchet MS"/>
                <a:cs typeface="Trebuchet MS"/>
                <a:sym typeface="Trebuchet MS"/>
              </a:rPr>
              <a:t>repleted</a:t>
            </a:r>
            <a:r>
              <a:rPr lang="en-US" sz="1200" dirty="0">
                <a:solidFill>
                  <a:srgbClr val="FFFFFF"/>
                </a:solidFill>
                <a:latin typeface="Trebuchet MS"/>
                <a:ea typeface="Trebuchet MS"/>
                <a:cs typeface="Trebuchet MS"/>
                <a:sym typeface="Trebuchet MS"/>
              </a:rPr>
              <a:t> </a:t>
            </a:r>
            <a:r>
              <a:rPr lang="en-US" sz="1200" dirty="0" err="1">
                <a:solidFill>
                  <a:srgbClr val="FFFFFF"/>
                </a:solidFill>
                <a:latin typeface="Trebuchet MS"/>
                <a:ea typeface="Trebuchet MS"/>
                <a:cs typeface="Trebuchet MS"/>
                <a:sym typeface="Trebuchet MS"/>
              </a:rPr>
              <a:t>estrone</a:t>
            </a:r>
            <a:r>
              <a:rPr lang="en-US" sz="1200" dirty="0">
                <a:solidFill>
                  <a:srgbClr val="FFFFFF"/>
                </a:solidFill>
                <a:latin typeface="Trebuchet MS"/>
                <a:ea typeface="Trebuchet MS"/>
                <a:cs typeface="Trebuchet MS"/>
                <a:sym typeface="Trebuchet MS"/>
              </a:rPr>
              <a:t> reservoir) or possibly the dimerization of E1-E2 activating receptor sites), or even </a:t>
            </a:r>
            <a:r>
              <a:rPr lang="en-US" sz="1200" dirty="0" err="1">
                <a:solidFill>
                  <a:srgbClr val="FFFFFF"/>
                </a:solidFill>
                <a:latin typeface="Trebuchet MS"/>
                <a:ea typeface="Trebuchet MS"/>
                <a:cs typeface="Trebuchet MS"/>
                <a:sym typeface="Trebuchet MS"/>
              </a:rPr>
              <a:t>upregulation</a:t>
            </a:r>
            <a:r>
              <a:rPr lang="en-US" sz="1200" dirty="0">
                <a:solidFill>
                  <a:srgbClr val="FFFFFF"/>
                </a:solidFill>
                <a:latin typeface="Trebuchet MS"/>
                <a:ea typeface="Trebuchet MS"/>
                <a:cs typeface="Trebuchet MS"/>
                <a:sym typeface="Trebuchet MS"/>
              </a:rPr>
              <a:t> of </a:t>
            </a:r>
            <a:r>
              <a:rPr lang="en-US" sz="1200" dirty="0" err="1">
                <a:solidFill>
                  <a:srgbClr val="FFFFFF"/>
                </a:solidFill>
                <a:latin typeface="Trebuchet MS"/>
                <a:ea typeface="Trebuchet MS"/>
                <a:cs typeface="Trebuchet MS"/>
                <a:sym typeface="Trebuchet MS"/>
              </a:rPr>
              <a:t>ERa</a:t>
            </a:r>
            <a:r>
              <a:rPr lang="en-US" sz="1200" dirty="0">
                <a:solidFill>
                  <a:srgbClr val="FFFFFF"/>
                </a:solidFill>
                <a:latin typeface="Trebuchet MS"/>
                <a:ea typeface="Trebuchet MS"/>
                <a:cs typeface="Trebuchet MS"/>
                <a:sym typeface="Trebuchet MS"/>
              </a:rPr>
              <a:t> (Estrogen Receptor alpha) expression in nuclear membranes secondary to the presence of </a:t>
            </a:r>
            <a:r>
              <a:rPr lang="en-US" sz="1200" dirty="0" err="1">
                <a:solidFill>
                  <a:srgbClr val="FFFFFF"/>
                </a:solidFill>
                <a:latin typeface="Trebuchet MS"/>
                <a:ea typeface="Trebuchet MS"/>
                <a:cs typeface="Trebuchet MS"/>
                <a:sym typeface="Trebuchet MS"/>
              </a:rPr>
              <a:t>estrone</a:t>
            </a:r>
            <a:r>
              <a:rPr lang="en-US" sz="1200" dirty="0">
                <a:solidFill>
                  <a:srgbClr val="FFFFFF"/>
                </a:solidFill>
                <a:latin typeface="Trebuchet MS"/>
                <a:ea typeface="Trebuchet MS"/>
                <a:cs typeface="Trebuchet MS"/>
                <a:sym typeface="Trebuchet MS"/>
              </a:rPr>
              <a:t> increasing sensitivity to the currently present estradiol. </a:t>
            </a:r>
            <a:r>
              <a:rPr lang="en-US" sz="1200" dirty="0" smtClean="0">
                <a:solidFill>
                  <a:srgbClr val="FFFFFF"/>
                </a:solidFill>
                <a:latin typeface="Trebuchet MS"/>
                <a:ea typeface="Trebuchet MS"/>
                <a:cs typeface="Trebuchet MS"/>
                <a:sym typeface="Trebuchet MS"/>
              </a:rPr>
              <a:t>Its also possible that E1S transactivation of the receptor is part of the picture. Or maybe a mix of all of these. </a:t>
            </a:r>
            <a:endParaRPr sz="1200" dirty="0">
              <a:solidFill>
                <a:srgbClr val="FFFFFF"/>
              </a:solidFill>
              <a:latin typeface="Trebuchet MS"/>
              <a:ea typeface="Trebuchet MS"/>
              <a:cs typeface="Trebuchet MS"/>
              <a:sym typeface="Trebuchet MS"/>
            </a:endParaRPr>
          </a:p>
          <a:p>
            <a:pPr marL="0" marR="0" lvl="0" indent="0" algn="l" rtl="0">
              <a:lnSpc>
                <a:spcPct val="100000"/>
              </a:lnSpc>
              <a:spcBef>
                <a:spcPts val="0"/>
              </a:spcBef>
              <a:spcAft>
                <a:spcPts val="0"/>
              </a:spcAft>
              <a:buClr>
                <a:schemeClr val="lt1"/>
              </a:buClr>
              <a:buSzPts val="1600"/>
              <a:buFont typeface="Trebuchet MS"/>
              <a:buNone/>
            </a:pPr>
            <a:endParaRPr sz="1200" dirty="0">
              <a:solidFill>
                <a:srgbClr val="FFFFFF"/>
              </a:solidFill>
              <a:latin typeface="Trebuchet MS"/>
              <a:ea typeface="Trebuchet MS"/>
              <a:cs typeface="Trebuchet MS"/>
              <a:sym typeface="Trebuchet MS"/>
            </a:endParaRPr>
          </a:p>
          <a:p>
            <a:pPr marL="0" marR="0" lvl="0" indent="0" algn="l" rtl="0">
              <a:lnSpc>
                <a:spcPct val="100000"/>
              </a:lnSpc>
              <a:spcBef>
                <a:spcPts val="0"/>
              </a:spcBef>
              <a:spcAft>
                <a:spcPts val="0"/>
              </a:spcAft>
              <a:buClr>
                <a:schemeClr val="lt1"/>
              </a:buClr>
              <a:buSzPts val="1600"/>
              <a:buFont typeface="Trebuchet MS"/>
              <a:buNone/>
            </a:pPr>
            <a:r>
              <a:rPr lang="en-US" sz="1200" dirty="0">
                <a:solidFill>
                  <a:srgbClr val="FFFFFF"/>
                </a:solidFill>
                <a:latin typeface="Trebuchet MS"/>
                <a:ea typeface="Trebuchet MS"/>
                <a:cs typeface="Trebuchet MS"/>
                <a:sym typeface="Trebuchet MS"/>
              </a:rPr>
              <a:t>Honestly, I don’t know the real mechanism for this. I just know that in half of </a:t>
            </a:r>
            <a:r>
              <a:rPr lang="en-US" sz="1200" dirty="0" smtClean="0">
                <a:solidFill>
                  <a:srgbClr val="FFFFFF"/>
                </a:solidFill>
                <a:latin typeface="Trebuchet MS"/>
                <a:ea typeface="Trebuchet MS"/>
                <a:cs typeface="Trebuchet MS"/>
                <a:sym typeface="Trebuchet MS"/>
              </a:rPr>
              <a:t>people, seemingly those with an E1S under 5000pg/ml, </a:t>
            </a:r>
            <a:r>
              <a:rPr lang="en-US" sz="1200" dirty="0">
                <a:solidFill>
                  <a:srgbClr val="FFFFFF"/>
                </a:solidFill>
                <a:latin typeface="Trebuchet MS"/>
                <a:ea typeface="Trebuchet MS"/>
                <a:cs typeface="Trebuchet MS"/>
                <a:sym typeface="Trebuchet MS"/>
              </a:rPr>
              <a:t>it seems to really work. </a:t>
            </a:r>
            <a:endParaRPr lang="en-US" sz="1200" dirty="0" smtClean="0">
              <a:solidFill>
                <a:srgbClr val="FFFFFF"/>
              </a:solidFill>
              <a:latin typeface="Trebuchet MS"/>
              <a:ea typeface="Trebuchet MS"/>
              <a:cs typeface="Trebuchet MS"/>
              <a:sym typeface="Trebuchet MS"/>
            </a:endParaRPr>
          </a:p>
          <a:p>
            <a:pPr marL="0" marR="0" lvl="0" indent="0" algn="l" rtl="0">
              <a:lnSpc>
                <a:spcPct val="100000"/>
              </a:lnSpc>
              <a:spcBef>
                <a:spcPts val="0"/>
              </a:spcBef>
              <a:spcAft>
                <a:spcPts val="0"/>
              </a:spcAft>
              <a:buClr>
                <a:schemeClr val="lt1"/>
              </a:buClr>
              <a:buSzPts val="1600"/>
              <a:buFont typeface="Trebuchet MS"/>
              <a:buNone/>
            </a:pPr>
            <a:endParaRPr lang="en-US" sz="1200" dirty="0">
              <a:solidFill>
                <a:srgbClr val="FFFFFF"/>
              </a:solidFill>
              <a:latin typeface="Trebuchet MS"/>
              <a:ea typeface="Trebuchet MS"/>
              <a:cs typeface="Trebuchet MS"/>
              <a:sym typeface="Trebuchet MS"/>
            </a:endParaRPr>
          </a:p>
          <a:p>
            <a:pPr marL="0" marR="0" lvl="0" indent="0" algn="l" rtl="0">
              <a:lnSpc>
                <a:spcPct val="100000"/>
              </a:lnSpc>
              <a:spcBef>
                <a:spcPts val="0"/>
              </a:spcBef>
              <a:spcAft>
                <a:spcPts val="0"/>
              </a:spcAft>
              <a:buClr>
                <a:schemeClr val="lt1"/>
              </a:buClr>
              <a:buSzPts val="1600"/>
              <a:buFont typeface="Trebuchet MS"/>
              <a:buNone/>
            </a:pPr>
            <a:r>
              <a:rPr lang="en-US" sz="1200" dirty="0" smtClean="0">
                <a:solidFill>
                  <a:srgbClr val="FFFFFF"/>
                </a:solidFill>
                <a:latin typeface="Trebuchet MS"/>
                <a:ea typeface="Trebuchet MS"/>
                <a:cs typeface="Trebuchet MS"/>
                <a:sym typeface="Trebuchet MS"/>
              </a:rPr>
              <a:t>I have also noted that in some patients, a “two weeks on” “two weeks off” methodology of the administration of this oral dose seems to be more effective. </a:t>
            </a:r>
          </a:p>
          <a:p>
            <a:pPr marL="0" marR="0" lvl="0" indent="0" algn="l" rtl="0">
              <a:lnSpc>
                <a:spcPct val="100000"/>
              </a:lnSpc>
              <a:spcBef>
                <a:spcPts val="0"/>
              </a:spcBef>
              <a:spcAft>
                <a:spcPts val="0"/>
              </a:spcAft>
              <a:buClr>
                <a:schemeClr val="lt1"/>
              </a:buClr>
              <a:buSzPts val="1600"/>
              <a:buFont typeface="Trebuchet MS"/>
              <a:buNone/>
            </a:pPr>
            <a:endParaRPr lang="en-US" sz="1200" dirty="0" smtClean="0">
              <a:solidFill>
                <a:srgbClr val="FFFFFF"/>
              </a:solidFill>
              <a:latin typeface="Trebuchet MS"/>
              <a:ea typeface="Trebuchet MS"/>
              <a:cs typeface="Trebuchet MS"/>
              <a:sym typeface="Trebuchet MS"/>
            </a:endParaRPr>
          </a:p>
          <a:p>
            <a:pPr>
              <a:buClr>
                <a:schemeClr val="lt1"/>
              </a:buClr>
              <a:buSzPts val="1600"/>
            </a:pPr>
            <a:r>
              <a:rPr lang="en-US" sz="1200" dirty="0" err="1">
                <a:solidFill>
                  <a:schemeClr val="bg1"/>
                </a:solidFill>
              </a:rPr>
              <a:t>Estrone</a:t>
            </a:r>
            <a:r>
              <a:rPr lang="en-US" sz="1200" dirty="0">
                <a:solidFill>
                  <a:schemeClr val="bg1"/>
                </a:solidFill>
              </a:rPr>
              <a:t> sulfate and </a:t>
            </a:r>
            <a:r>
              <a:rPr lang="en-US" sz="1200" dirty="0" err="1">
                <a:solidFill>
                  <a:schemeClr val="bg1"/>
                </a:solidFill>
              </a:rPr>
              <a:t>dehydroepiandrosterone</a:t>
            </a:r>
            <a:r>
              <a:rPr lang="en-US" sz="1200" dirty="0">
                <a:solidFill>
                  <a:schemeClr val="bg1"/>
                </a:solidFill>
              </a:rPr>
              <a:t> sulfate: Transactivation of the estrogen and androgen receptor</a:t>
            </a:r>
          </a:p>
          <a:p>
            <a:pPr lvl="0">
              <a:buClr>
                <a:schemeClr val="lt1"/>
              </a:buClr>
              <a:buSzPts val="1600"/>
            </a:pPr>
            <a:r>
              <a:rPr lang="en-US" sz="1200" dirty="0">
                <a:solidFill>
                  <a:schemeClr val="bg1"/>
                </a:solidFill>
                <a:hlinkClick r:id="rId3" tooltip="Persistent link using digital object identifier"/>
              </a:rPr>
              <a:t>https://</a:t>
            </a:r>
            <a:r>
              <a:rPr lang="en-US" sz="1200" dirty="0" smtClean="0">
                <a:solidFill>
                  <a:schemeClr val="bg1"/>
                </a:solidFill>
                <a:hlinkClick r:id="rId3" tooltip="Persistent link using digital object identifier"/>
              </a:rPr>
              <a:t>doi.org/10.1016/j.steroids.2015.11.009</a:t>
            </a:r>
            <a:endParaRPr lang="en-US" sz="1200" dirty="0" smtClean="0">
              <a:solidFill>
                <a:schemeClr val="bg1"/>
              </a:solidFill>
            </a:endParaRPr>
          </a:p>
          <a:p>
            <a:pPr lvl="0">
              <a:buClr>
                <a:schemeClr val="lt1"/>
              </a:buClr>
              <a:buSzPts val="1600"/>
            </a:pPr>
            <a:endParaRPr lang="en-US" sz="1200" dirty="0" smtClean="0">
              <a:solidFill>
                <a:schemeClr val="bg1"/>
              </a:solidFill>
              <a:latin typeface="Trebuchet MS"/>
              <a:ea typeface="Trebuchet MS"/>
              <a:cs typeface="Trebuchet MS"/>
              <a:sym typeface="Trebuchet MS"/>
            </a:endParaRPr>
          </a:p>
          <a:p>
            <a:r>
              <a:rPr lang="en-US" sz="1200" b="1" dirty="0">
                <a:solidFill>
                  <a:schemeClr val="bg1"/>
                </a:solidFill>
              </a:rPr>
              <a:t>New Developments in </a:t>
            </a:r>
            <a:r>
              <a:rPr lang="en-US" sz="1200" b="1" dirty="0" err="1">
                <a:solidFill>
                  <a:schemeClr val="bg1"/>
                </a:solidFill>
              </a:rPr>
              <a:t>Intracrinology</a:t>
            </a:r>
            <a:r>
              <a:rPr lang="en-US" sz="1200" b="1" dirty="0">
                <a:solidFill>
                  <a:schemeClr val="bg1"/>
                </a:solidFill>
              </a:rPr>
              <a:t> of Human Breast </a:t>
            </a:r>
            <a:r>
              <a:rPr lang="en-US" sz="1200" b="1" dirty="0" smtClean="0">
                <a:solidFill>
                  <a:schemeClr val="bg1"/>
                </a:solidFill>
              </a:rPr>
              <a:t>Cancer: Estrogen </a:t>
            </a:r>
            <a:r>
              <a:rPr lang="en-US" sz="1200" b="1" dirty="0" err="1">
                <a:solidFill>
                  <a:schemeClr val="bg1"/>
                </a:solidFill>
              </a:rPr>
              <a:t>Sulfatase</a:t>
            </a:r>
            <a:r>
              <a:rPr lang="en-US" sz="1200" b="1" dirty="0">
                <a:solidFill>
                  <a:schemeClr val="bg1"/>
                </a:solidFill>
              </a:rPr>
              <a:t> and </a:t>
            </a:r>
            <a:r>
              <a:rPr lang="en-US" sz="1200" b="1" dirty="0" err="1">
                <a:solidFill>
                  <a:schemeClr val="bg1"/>
                </a:solidFill>
              </a:rPr>
              <a:t>Sulfotransferase</a:t>
            </a:r>
            <a:endParaRPr lang="en-US" sz="1200" b="1" dirty="0">
              <a:solidFill>
                <a:schemeClr val="bg1"/>
              </a:solidFill>
            </a:endParaRPr>
          </a:p>
          <a:p>
            <a:pPr lvl="0">
              <a:buClr>
                <a:schemeClr val="lt1"/>
              </a:buClr>
              <a:buSzPts val="1600"/>
            </a:pPr>
            <a:r>
              <a:rPr lang="en-US" sz="1200" dirty="0" smtClean="0">
                <a:solidFill>
                  <a:schemeClr val="bg1"/>
                </a:solidFill>
                <a:latin typeface="Trebuchet MS"/>
                <a:ea typeface="Trebuchet MS"/>
                <a:cs typeface="Trebuchet MS"/>
                <a:sym typeface="Trebuchet MS"/>
              </a:rPr>
              <a:t>https</a:t>
            </a:r>
            <a:r>
              <a:rPr lang="en-US" sz="1200" dirty="0">
                <a:solidFill>
                  <a:schemeClr val="bg1"/>
                </a:solidFill>
                <a:latin typeface="Trebuchet MS"/>
                <a:ea typeface="Trebuchet MS"/>
                <a:cs typeface="Trebuchet MS"/>
                <a:sym typeface="Trebuchet MS"/>
              </a:rPr>
              <a:t>://nyaspubs.onlinelibrary.wiley.com/doi/abs/10.1111/j.1749-6632.2008.03683.x</a:t>
            </a:r>
            <a:endParaRPr lang="en-US" sz="1200" dirty="0">
              <a:solidFill>
                <a:schemeClr val="bg1"/>
              </a:solidFill>
              <a:latin typeface="Trebuchet MS"/>
              <a:ea typeface="Trebuchet MS"/>
              <a:cs typeface="Trebuchet MS"/>
              <a:sym typeface="Trebuchet MS"/>
            </a:endParaRPr>
          </a:p>
        </p:txBody>
      </p:sp>
      <p:pic>
        <p:nvPicPr>
          <p:cNvPr id="518" name="Google Shape;518;g645832a77d_0_76"/>
          <p:cNvPicPr preferRelativeResize="0"/>
          <p:nvPr/>
        </p:nvPicPr>
        <p:blipFill>
          <a:blip r:embed="rId4">
            <a:alphaModFix/>
          </a:blip>
          <a:stretch>
            <a:fillRect/>
          </a:stretch>
        </p:blipFill>
        <p:spPr>
          <a:xfrm>
            <a:off x="1012900" y="285724"/>
            <a:ext cx="528650" cy="640724"/>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50"/>
        <p:cNvGrpSpPr/>
        <p:nvPr/>
      </p:nvGrpSpPr>
      <p:grpSpPr>
        <a:xfrm>
          <a:off x="0" y="0"/>
          <a:ext cx="0" cy="0"/>
          <a:chOff x="0" y="0"/>
          <a:chExt cx="0" cy="0"/>
        </a:xfrm>
      </p:grpSpPr>
      <p:sp>
        <p:nvSpPr>
          <p:cNvPr id="551" name="Google Shape;551;g645832a77d_0_82"/>
          <p:cNvSpPr txBox="1"/>
          <p:nvPr/>
        </p:nvSpPr>
        <p:spPr>
          <a:xfrm>
            <a:off x="75" y="352816"/>
            <a:ext cx="9144000" cy="646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800"/>
              <a:buFont typeface="Quattrocento Sans"/>
              <a:buNone/>
            </a:pPr>
            <a:r>
              <a:rPr lang="en-US" sz="3200" b="1" i="0" u="none" strike="noStrike" cap="none" dirty="0">
                <a:solidFill>
                  <a:schemeClr val="lt1"/>
                </a:solidFill>
                <a:latin typeface="Quattrocento Sans"/>
                <a:ea typeface="Quattrocento Sans"/>
                <a:cs typeface="Quattrocento Sans"/>
                <a:sym typeface="Quattrocento Sans"/>
              </a:rPr>
              <a:t>My Neurodevelopmental </a:t>
            </a:r>
            <a:r>
              <a:rPr lang="en-US" sz="3200" b="1" i="0" u="none" strike="noStrike" cap="none" dirty="0" err="1">
                <a:solidFill>
                  <a:schemeClr val="lt1"/>
                </a:solidFill>
                <a:latin typeface="Quattrocento Sans"/>
                <a:ea typeface="Quattrocento Sans"/>
                <a:cs typeface="Quattrocento Sans"/>
                <a:sym typeface="Quattrocento Sans"/>
              </a:rPr>
              <a:t>Estrone</a:t>
            </a:r>
            <a:r>
              <a:rPr lang="en-US" sz="3200" b="1" i="0" u="none" strike="noStrike" cap="none" dirty="0">
                <a:solidFill>
                  <a:schemeClr val="lt1"/>
                </a:solidFill>
                <a:latin typeface="Quattrocento Sans"/>
                <a:ea typeface="Quattrocento Sans"/>
                <a:cs typeface="Quattrocento Sans"/>
                <a:sym typeface="Quattrocento Sans"/>
              </a:rPr>
              <a:t> </a:t>
            </a:r>
            <a:r>
              <a:rPr lang="en-US" sz="3200" b="1" i="0" u="none" strike="noStrike" cap="none" dirty="0" smtClean="0">
                <a:solidFill>
                  <a:schemeClr val="lt1"/>
                </a:solidFill>
                <a:latin typeface="Quattrocento Sans"/>
                <a:ea typeface="Quattrocento Sans"/>
                <a:cs typeface="Quattrocento Sans"/>
                <a:sym typeface="Quattrocento Sans"/>
              </a:rPr>
              <a:t>Theory 1</a:t>
            </a:r>
            <a:endParaRPr sz="3200" b="1" i="0" u="none" strike="noStrike" cap="none" dirty="0">
              <a:solidFill>
                <a:schemeClr val="lt1"/>
              </a:solidFill>
              <a:latin typeface="Quattrocento Sans"/>
              <a:ea typeface="Quattrocento Sans"/>
              <a:cs typeface="Quattrocento Sans"/>
              <a:sym typeface="Quattrocento Sans"/>
            </a:endParaRPr>
          </a:p>
          <a:p>
            <a:pPr marL="0" marR="0" lvl="0" indent="0" algn="ctr" rtl="0">
              <a:lnSpc>
                <a:spcPct val="100000"/>
              </a:lnSpc>
              <a:spcBef>
                <a:spcPts val="0"/>
              </a:spcBef>
              <a:spcAft>
                <a:spcPts val="0"/>
              </a:spcAft>
              <a:buClr>
                <a:schemeClr val="lt1"/>
              </a:buClr>
              <a:buSzPts val="800"/>
              <a:buFont typeface="Quattrocento Sans"/>
              <a:buNone/>
            </a:pPr>
            <a:r>
              <a:rPr lang="en-US" sz="1200" b="1" i="0" u="none" strike="noStrike" cap="none" dirty="0">
                <a:solidFill>
                  <a:schemeClr val="lt1"/>
                </a:solidFill>
                <a:latin typeface="Quattrocento Sans"/>
                <a:ea typeface="Quattrocento Sans"/>
                <a:cs typeface="Quattrocento Sans"/>
                <a:sym typeface="Quattrocento Sans"/>
              </a:rPr>
              <a:t> </a:t>
            </a:r>
            <a:endParaRPr sz="1200" b="1" i="0" u="none" strike="noStrike" cap="none" dirty="0">
              <a:solidFill>
                <a:srgbClr val="000000"/>
              </a:solidFill>
              <a:sym typeface="Arial"/>
            </a:endParaRPr>
          </a:p>
        </p:txBody>
      </p:sp>
      <p:sp>
        <p:nvSpPr>
          <p:cNvPr id="552" name="Google Shape;552;g645832a77d_0_82"/>
          <p:cNvSpPr txBox="1"/>
          <p:nvPr/>
        </p:nvSpPr>
        <p:spPr>
          <a:xfrm>
            <a:off x="431800" y="2031491"/>
            <a:ext cx="185700" cy="831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400"/>
              <a:buFont typeface="Arial"/>
              <a:buNone/>
            </a:pPr>
            <a:endParaRPr sz="1200" b="1"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1200" b="1" i="0" u="none" strike="noStrike" cap="none">
              <a:solidFill>
                <a:schemeClr val="lt1"/>
              </a:solidFill>
              <a:latin typeface="Arial"/>
              <a:ea typeface="Arial"/>
              <a:cs typeface="Arial"/>
              <a:sym typeface="Arial"/>
            </a:endParaRPr>
          </a:p>
        </p:txBody>
      </p:sp>
      <p:sp>
        <p:nvSpPr>
          <p:cNvPr id="553" name="Google Shape;553;g645832a77d_0_82"/>
          <p:cNvSpPr txBox="1"/>
          <p:nvPr/>
        </p:nvSpPr>
        <p:spPr>
          <a:xfrm>
            <a:off x="457275" y="999016"/>
            <a:ext cx="8229600" cy="2431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600"/>
              <a:buFont typeface="Arial"/>
              <a:buNone/>
            </a:pPr>
            <a:r>
              <a:rPr lang="en-US" sz="1200" b="1" i="0" u="none" strike="noStrike" cap="none" dirty="0">
                <a:solidFill>
                  <a:schemeClr val="lt1"/>
                </a:solidFill>
              </a:rPr>
              <a:t>My Theory: Absorption of Mom’s estradiol in utero and its rapid conversion to </a:t>
            </a:r>
            <a:r>
              <a:rPr lang="en-US" sz="1200" b="1" i="0" u="none" strike="noStrike" cap="none" dirty="0" err="1">
                <a:solidFill>
                  <a:schemeClr val="lt1"/>
                </a:solidFill>
              </a:rPr>
              <a:t>estrone</a:t>
            </a:r>
            <a:r>
              <a:rPr lang="en-US" sz="1200" b="1" i="0" u="none" strike="noStrike" cap="none" dirty="0">
                <a:solidFill>
                  <a:schemeClr val="lt1"/>
                </a:solidFill>
              </a:rPr>
              <a:t> results in the buildup of an </a:t>
            </a:r>
            <a:r>
              <a:rPr lang="en-US" sz="1200" b="1" i="0" u="none" strike="noStrike" cap="none" dirty="0" err="1">
                <a:solidFill>
                  <a:schemeClr val="lt1"/>
                </a:solidFill>
              </a:rPr>
              <a:t>estrone</a:t>
            </a:r>
            <a:r>
              <a:rPr lang="en-US" sz="1200" b="1" i="0" u="none" strike="noStrike" cap="none" dirty="0">
                <a:solidFill>
                  <a:schemeClr val="lt1"/>
                </a:solidFill>
              </a:rPr>
              <a:t> reservoir which </a:t>
            </a:r>
            <a:r>
              <a:rPr lang="en-US" sz="1200" b="1" i="0" u="none" strike="noStrike" cap="none" dirty="0" smtClean="0">
                <a:solidFill>
                  <a:schemeClr val="lt1"/>
                </a:solidFill>
              </a:rPr>
              <a:t>thereby </a:t>
            </a:r>
            <a:r>
              <a:rPr lang="en-US" sz="1200" b="1" i="0" u="none" strike="noStrike" cap="none" dirty="0" err="1" smtClean="0">
                <a:solidFill>
                  <a:schemeClr val="lt1"/>
                </a:solidFill>
              </a:rPr>
              <a:t>diectly</a:t>
            </a:r>
            <a:r>
              <a:rPr lang="en-US" sz="1200" b="1" i="0" u="none" strike="noStrike" cap="none" dirty="0" smtClean="0">
                <a:solidFill>
                  <a:schemeClr val="lt1"/>
                </a:solidFill>
              </a:rPr>
              <a:t> </a:t>
            </a:r>
            <a:r>
              <a:rPr lang="en-US" sz="1200" b="1" i="0" u="none" strike="noStrike" cap="none" dirty="0">
                <a:solidFill>
                  <a:schemeClr val="lt1"/>
                </a:solidFill>
              </a:rPr>
              <a:t>exerts effect on the developing neural </a:t>
            </a:r>
            <a:r>
              <a:rPr lang="en-US" sz="1200" b="1" i="0" u="none" strike="noStrike" cap="none" dirty="0" smtClean="0">
                <a:solidFill>
                  <a:schemeClr val="lt1"/>
                </a:solidFill>
              </a:rPr>
              <a:t>architecture (through feminization) </a:t>
            </a:r>
            <a:r>
              <a:rPr lang="en-US" sz="1200" b="1" i="0" u="none" strike="noStrike" cap="none" dirty="0">
                <a:solidFill>
                  <a:schemeClr val="lt1"/>
                </a:solidFill>
              </a:rPr>
              <a:t>despite normal serum estradiol </a:t>
            </a:r>
            <a:r>
              <a:rPr lang="en-US" sz="1200" b="1" i="0" u="none" strike="noStrike" cap="none" dirty="0" smtClean="0">
                <a:solidFill>
                  <a:schemeClr val="lt1"/>
                </a:solidFill>
              </a:rPr>
              <a:t>levels. </a:t>
            </a:r>
            <a:r>
              <a:rPr lang="en-US" sz="1200" b="1" i="0" u="none" strike="noStrike" cap="none" dirty="0">
                <a:solidFill>
                  <a:schemeClr val="lt1"/>
                </a:solidFill>
              </a:rPr>
              <a:t>I believe this happens due to 17B-Hydroxysteroid-Dehydrogenase 2 polymorphisms resulting in a shunting of E2 to E1. </a:t>
            </a:r>
            <a:endParaRPr sz="1200" b="1" i="0" u="none" strike="noStrike" cap="none" dirty="0">
              <a:solidFill>
                <a:srgbClr val="000000"/>
              </a:solidFill>
            </a:endParaRPr>
          </a:p>
          <a:p>
            <a:pPr marL="0" marR="0" lvl="0" indent="0" algn="l" rtl="0">
              <a:lnSpc>
                <a:spcPct val="100000"/>
              </a:lnSpc>
              <a:spcBef>
                <a:spcPts val="0"/>
              </a:spcBef>
              <a:spcAft>
                <a:spcPts val="0"/>
              </a:spcAft>
              <a:buClr>
                <a:srgbClr val="000000"/>
              </a:buClr>
              <a:buSzPts val="1600"/>
              <a:buFont typeface="Arial"/>
              <a:buNone/>
            </a:pPr>
            <a:endParaRPr sz="1200" b="1" i="0" u="none" strike="noStrike" cap="none" dirty="0">
              <a:solidFill>
                <a:schemeClr val="lt1"/>
              </a:solidFill>
            </a:endParaRPr>
          </a:p>
          <a:p>
            <a:pPr marL="0" marR="0" lvl="0" indent="0" algn="l" rtl="0">
              <a:lnSpc>
                <a:spcPct val="100000"/>
              </a:lnSpc>
              <a:spcBef>
                <a:spcPts val="0"/>
              </a:spcBef>
              <a:spcAft>
                <a:spcPts val="0"/>
              </a:spcAft>
              <a:buClr>
                <a:schemeClr val="lt1"/>
              </a:buClr>
              <a:buSzPts val="1600"/>
              <a:buFont typeface="Arial"/>
              <a:buNone/>
            </a:pPr>
            <a:r>
              <a:rPr lang="en-US" sz="1200" b="1" i="0" u="none" strike="noStrike" cap="none" dirty="0">
                <a:solidFill>
                  <a:schemeClr val="lt1"/>
                </a:solidFill>
              </a:rPr>
              <a:t>If a </a:t>
            </a:r>
            <a:r>
              <a:rPr lang="en-US" sz="1200" b="1" i="0" u="none" strike="noStrike" cap="none" dirty="0" err="1">
                <a:solidFill>
                  <a:schemeClr val="lt1"/>
                </a:solidFill>
              </a:rPr>
              <a:t>transwoman</a:t>
            </a:r>
            <a:r>
              <a:rPr lang="en-US" sz="1200" b="1" i="0" u="none" strike="noStrike" cap="none" dirty="0">
                <a:solidFill>
                  <a:schemeClr val="lt1"/>
                </a:solidFill>
              </a:rPr>
              <a:t> as an adult has an estradiol of 100pg/ml and </a:t>
            </a:r>
            <a:r>
              <a:rPr lang="en-US" sz="1200" b="1" i="0" u="none" strike="noStrike" cap="none" dirty="0" err="1">
                <a:solidFill>
                  <a:schemeClr val="lt1"/>
                </a:solidFill>
              </a:rPr>
              <a:t>estrone</a:t>
            </a:r>
            <a:r>
              <a:rPr lang="en-US" sz="1200" b="1" i="0" u="none" strike="noStrike" cap="none" dirty="0">
                <a:solidFill>
                  <a:schemeClr val="lt1"/>
                </a:solidFill>
              </a:rPr>
              <a:t> of 2500pg/ml, clearly even normal pregnancy levels of E2 </a:t>
            </a:r>
            <a:r>
              <a:rPr lang="en-US" sz="1200" b="1" i="0" u="none" strike="noStrike" cap="none" dirty="0" smtClean="0">
                <a:solidFill>
                  <a:schemeClr val="lt1"/>
                </a:solidFill>
              </a:rPr>
              <a:t>(which can reach 25000pg/ml) could </a:t>
            </a:r>
            <a:r>
              <a:rPr lang="en-US" sz="1200" b="1" i="0" u="none" strike="noStrike" cap="none" dirty="0">
                <a:solidFill>
                  <a:schemeClr val="lt1"/>
                </a:solidFill>
              </a:rPr>
              <a:t>produce very high levels of E1</a:t>
            </a:r>
            <a:endParaRPr sz="1200" b="1" i="0" u="none" strike="noStrike" cap="none" dirty="0">
              <a:solidFill>
                <a:srgbClr val="000000"/>
              </a:solidFill>
            </a:endParaRPr>
          </a:p>
          <a:p>
            <a:pPr marL="0" marR="0" lvl="0" indent="0" algn="l" rtl="0">
              <a:lnSpc>
                <a:spcPct val="100000"/>
              </a:lnSpc>
              <a:spcBef>
                <a:spcPts val="0"/>
              </a:spcBef>
              <a:spcAft>
                <a:spcPts val="0"/>
              </a:spcAft>
              <a:buClr>
                <a:schemeClr val="lt1"/>
              </a:buClr>
              <a:buSzPts val="1600"/>
              <a:buFont typeface="Arial"/>
              <a:buNone/>
            </a:pPr>
            <a:endParaRPr sz="1200" b="1" i="0" u="none" strike="noStrike" cap="none" dirty="0">
              <a:solidFill>
                <a:srgbClr val="000000"/>
              </a:solidFill>
              <a:sym typeface="Arial"/>
            </a:endParaRPr>
          </a:p>
          <a:p>
            <a:pPr marL="0" marR="0" lvl="0" indent="0" algn="l" rtl="0">
              <a:lnSpc>
                <a:spcPct val="100000"/>
              </a:lnSpc>
              <a:spcBef>
                <a:spcPts val="0"/>
              </a:spcBef>
              <a:spcAft>
                <a:spcPts val="0"/>
              </a:spcAft>
              <a:buClr>
                <a:srgbClr val="000000"/>
              </a:buClr>
              <a:buSzPts val="1200"/>
              <a:buFont typeface="Arial"/>
              <a:buNone/>
            </a:pPr>
            <a:endParaRPr sz="1200" b="1" i="0" u="none" strike="noStrike" cap="none" dirty="0">
              <a:solidFill>
                <a:schemeClr val="lt1"/>
              </a:solidFill>
              <a:sym typeface="Arial"/>
            </a:endParaRPr>
          </a:p>
          <a:p>
            <a:pPr marL="0" marR="0" lvl="0" indent="0" algn="l" rtl="0">
              <a:lnSpc>
                <a:spcPct val="100000"/>
              </a:lnSpc>
              <a:spcBef>
                <a:spcPts val="0"/>
              </a:spcBef>
              <a:spcAft>
                <a:spcPts val="0"/>
              </a:spcAft>
              <a:buClr>
                <a:schemeClr val="lt1"/>
              </a:buClr>
              <a:buSzPts val="1400"/>
              <a:buFont typeface="Trebuchet MS"/>
              <a:buNone/>
            </a:pPr>
            <a:endParaRPr sz="1200" b="1" i="0" u="none" strike="noStrike" cap="none" dirty="0">
              <a:solidFill>
                <a:schemeClr val="lt1"/>
              </a:solidFill>
              <a:latin typeface="Trebuchet MS"/>
              <a:ea typeface="Trebuchet MS"/>
              <a:cs typeface="Trebuchet MS"/>
              <a:sym typeface="Trebuchet MS"/>
            </a:endParaRPr>
          </a:p>
        </p:txBody>
      </p:sp>
      <p:sp>
        <p:nvSpPr>
          <p:cNvPr id="555" name="Google Shape;555;g645832a77d_0_82"/>
          <p:cNvSpPr txBox="1"/>
          <p:nvPr/>
        </p:nvSpPr>
        <p:spPr>
          <a:xfrm>
            <a:off x="457275" y="2681528"/>
            <a:ext cx="4017600" cy="3479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b="1" dirty="0">
                <a:solidFill>
                  <a:schemeClr val="lt1"/>
                </a:solidFill>
              </a:rPr>
              <a:t>This would also be consistent with “normal” hormones in the developing child despite the verbal expression of gender dysphoria, which is typically found.</a:t>
            </a:r>
            <a:endParaRPr sz="1200" b="1" dirty="0">
              <a:solidFill>
                <a:schemeClr val="lt1"/>
              </a:solidFill>
            </a:endParaRPr>
          </a:p>
          <a:p>
            <a:pPr marL="0" lvl="0" indent="0" algn="l" rtl="0">
              <a:spcBef>
                <a:spcPts val="0"/>
              </a:spcBef>
              <a:spcAft>
                <a:spcPts val="0"/>
              </a:spcAft>
              <a:buClr>
                <a:schemeClr val="lt1"/>
              </a:buClr>
              <a:buSzPts val="1600"/>
              <a:buFont typeface="Arial"/>
              <a:buNone/>
            </a:pPr>
            <a:r>
              <a:rPr lang="en-US" sz="1200" b="1" dirty="0">
                <a:solidFill>
                  <a:schemeClr val="lt1"/>
                </a:solidFill>
              </a:rPr>
              <a:t>The bizarrely high </a:t>
            </a:r>
            <a:r>
              <a:rPr lang="en-US" sz="1200" b="1" dirty="0" err="1">
                <a:solidFill>
                  <a:schemeClr val="lt1"/>
                </a:solidFill>
              </a:rPr>
              <a:t>estrone</a:t>
            </a:r>
            <a:r>
              <a:rPr lang="en-US" sz="1200" b="1" dirty="0">
                <a:solidFill>
                  <a:schemeClr val="lt1"/>
                </a:solidFill>
              </a:rPr>
              <a:t> levels would not be clearly exhibited again until a supply of circulating estradiol was again provided. However, due to the exposure of the fetus’ brain to these very high levels of </a:t>
            </a:r>
            <a:r>
              <a:rPr lang="en-US" sz="1200" b="1" dirty="0" smtClean="0">
                <a:solidFill>
                  <a:schemeClr val="lt1"/>
                </a:solidFill>
              </a:rPr>
              <a:t>estrogen during pregnancy OR the lack of Androgenic effect mediated by high SHBG, </a:t>
            </a:r>
            <a:r>
              <a:rPr lang="en-US" sz="1200" b="1" dirty="0">
                <a:solidFill>
                  <a:schemeClr val="lt1"/>
                </a:solidFill>
              </a:rPr>
              <a:t>the neural architecture is effectively laid down “pink” instead of “blue” and these changes seem to be irreversible. </a:t>
            </a:r>
            <a:endParaRPr lang="en-US" sz="1200" b="1" dirty="0" smtClean="0">
              <a:solidFill>
                <a:schemeClr val="lt1"/>
              </a:solidFill>
            </a:endParaRPr>
          </a:p>
          <a:p>
            <a:pPr marL="0" lvl="0" indent="0" algn="l" rtl="0">
              <a:spcBef>
                <a:spcPts val="0"/>
              </a:spcBef>
              <a:spcAft>
                <a:spcPts val="0"/>
              </a:spcAft>
              <a:buClr>
                <a:schemeClr val="lt1"/>
              </a:buClr>
              <a:buSzPts val="1600"/>
              <a:buFont typeface="Arial"/>
              <a:buNone/>
            </a:pPr>
            <a:endParaRPr lang="en-US" sz="1200" b="1" dirty="0">
              <a:solidFill>
                <a:schemeClr val="lt1"/>
              </a:solidFill>
            </a:endParaRPr>
          </a:p>
          <a:p>
            <a:pPr marL="0" lvl="0" indent="0" algn="l" rtl="0">
              <a:spcBef>
                <a:spcPts val="0"/>
              </a:spcBef>
              <a:spcAft>
                <a:spcPts val="0"/>
              </a:spcAft>
              <a:buClr>
                <a:schemeClr val="lt1"/>
              </a:buClr>
              <a:buSzPts val="1600"/>
              <a:buFont typeface="Arial"/>
              <a:buNone/>
            </a:pPr>
            <a:r>
              <a:rPr lang="en-US" sz="1200" b="1" dirty="0" smtClean="0">
                <a:solidFill>
                  <a:schemeClr val="lt1"/>
                </a:solidFill>
              </a:rPr>
              <a:t>Or, as is sometimes theorized due to the condition CAIS, the default configuration of human brains is “pink” and this must be “painted over” by testosterone to differentiate to “blue”.</a:t>
            </a:r>
          </a:p>
          <a:p>
            <a:pPr marL="0" lvl="0" indent="0" algn="l" rtl="0">
              <a:spcBef>
                <a:spcPts val="0"/>
              </a:spcBef>
              <a:spcAft>
                <a:spcPts val="0"/>
              </a:spcAft>
              <a:buClr>
                <a:schemeClr val="lt1"/>
              </a:buClr>
              <a:buSzPts val="1600"/>
              <a:buFont typeface="Arial"/>
              <a:buNone/>
            </a:pPr>
            <a:endParaRPr lang="en-US" sz="1200" b="1" dirty="0">
              <a:solidFill>
                <a:schemeClr val="lt1"/>
              </a:solidFill>
            </a:endParaRPr>
          </a:p>
        </p:txBody>
      </p:sp>
      <p:pic>
        <p:nvPicPr>
          <p:cNvPr id="3074" name="Picture 2" descr="Image result for pregnancy hormone levels estro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4937" y="2968905"/>
            <a:ext cx="3800475" cy="3342010"/>
          </a:xfrm>
          <a:prstGeom prst="rect">
            <a:avLst/>
          </a:prstGeom>
          <a:noFill/>
          <a:extLst>
            <a:ext uri="{909E8E84-426E-40DD-AFC4-6F175D3DCCD1}">
              <a14:hiddenFill xmlns:a14="http://schemas.microsoft.com/office/drawing/2010/main">
                <a:solidFill>
                  <a:srgbClr val="FFFFFF"/>
                </a:solidFill>
              </a14:hiddenFill>
            </a:ext>
          </a:extLst>
        </p:spPr>
      </p:pic>
      <p:pic>
        <p:nvPicPr>
          <p:cNvPr id="8" name="Google Shape;577;p42"/>
          <p:cNvPicPr preferRelativeResize="0"/>
          <p:nvPr/>
        </p:nvPicPr>
        <p:blipFill>
          <a:blip r:embed="rId4">
            <a:alphaModFix/>
          </a:blip>
          <a:stretch>
            <a:fillRect/>
          </a:stretch>
        </p:blipFill>
        <p:spPr>
          <a:xfrm>
            <a:off x="8608231" y="437421"/>
            <a:ext cx="294750" cy="357225"/>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sp>
        <p:nvSpPr>
          <p:cNvPr id="560" name="Google Shape;560;g645832a77d_0_89"/>
          <p:cNvSpPr txBox="1"/>
          <p:nvPr/>
        </p:nvSpPr>
        <p:spPr>
          <a:xfrm>
            <a:off x="0" y="179800"/>
            <a:ext cx="9144000" cy="646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800"/>
              <a:buFont typeface="Quattrocento Sans"/>
              <a:buNone/>
            </a:pPr>
            <a:r>
              <a:rPr lang="en-US" sz="3200">
                <a:solidFill>
                  <a:schemeClr val="lt1"/>
                </a:solidFill>
                <a:latin typeface="Quattrocento Sans"/>
                <a:ea typeface="Quattrocento Sans"/>
                <a:cs typeface="Quattrocento Sans"/>
                <a:sym typeface="Quattrocento Sans"/>
              </a:rPr>
              <a:t>“</a:t>
            </a:r>
            <a:r>
              <a:rPr lang="en-US" sz="3200" b="0" i="0" u="none" strike="noStrike" cap="none">
                <a:solidFill>
                  <a:schemeClr val="lt1"/>
                </a:solidFill>
                <a:latin typeface="Quattrocento Sans"/>
                <a:ea typeface="Quattrocento Sans"/>
                <a:cs typeface="Quattrocento Sans"/>
                <a:sym typeface="Quattrocento Sans"/>
              </a:rPr>
              <a:t>My</a:t>
            </a:r>
            <a:r>
              <a:rPr lang="en-US" sz="3200">
                <a:solidFill>
                  <a:schemeClr val="lt1"/>
                </a:solidFill>
                <a:latin typeface="Quattrocento Sans"/>
                <a:ea typeface="Quattrocento Sans"/>
                <a:cs typeface="Quattrocento Sans"/>
                <a:sym typeface="Quattrocento Sans"/>
              </a:rPr>
              <a:t>”</a:t>
            </a:r>
            <a:r>
              <a:rPr lang="en-US" sz="3200" b="0" i="0" u="none" strike="noStrike" cap="none">
                <a:solidFill>
                  <a:schemeClr val="lt1"/>
                </a:solidFill>
                <a:latin typeface="Quattrocento Sans"/>
                <a:ea typeface="Quattrocento Sans"/>
                <a:cs typeface="Quattrocento Sans"/>
                <a:sym typeface="Quattrocento Sans"/>
              </a:rPr>
              <a:t> Other Neurodevelopmental Estrone Theory</a:t>
            </a:r>
            <a:endParaRPr sz="3200" b="0" i="0" u="none" strike="noStrike" cap="none">
              <a:solidFill>
                <a:schemeClr val="lt1"/>
              </a:solidFill>
              <a:latin typeface="Quattrocento Sans"/>
              <a:ea typeface="Quattrocento Sans"/>
              <a:cs typeface="Quattrocento Sans"/>
              <a:sym typeface="Quattrocento Sans"/>
            </a:endParaRPr>
          </a:p>
          <a:p>
            <a:pPr marL="0" marR="0" lvl="0" indent="0" algn="ctr" rtl="0">
              <a:lnSpc>
                <a:spcPct val="100000"/>
              </a:lnSpc>
              <a:spcBef>
                <a:spcPts val="0"/>
              </a:spcBef>
              <a:spcAft>
                <a:spcPts val="0"/>
              </a:spcAft>
              <a:buClr>
                <a:schemeClr val="lt1"/>
              </a:buClr>
              <a:buSzPts val="800"/>
              <a:buFont typeface="Quattrocento Sans"/>
              <a:buNone/>
            </a:pPr>
            <a:r>
              <a:rPr lang="en-US" sz="3200" b="0" i="0" u="none" strike="noStrike" cap="none">
                <a:solidFill>
                  <a:schemeClr val="lt1"/>
                </a:solidFill>
                <a:latin typeface="Quattrocento Sans"/>
                <a:ea typeface="Quattrocento Sans"/>
                <a:cs typeface="Quattrocento Sans"/>
                <a:sym typeface="Quattrocento Sans"/>
              </a:rPr>
              <a:t> </a:t>
            </a:r>
            <a:endParaRPr sz="1400" b="0" i="0" u="none" strike="noStrike" cap="none">
              <a:solidFill>
                <a:srgbClr val="000000"/>
              </a:solidFill>
              <a:latin typeface="Arial"/>
              <a:ea typeface="Arial"/>
              <a:cs typeface="Arial"/>
              <a:sym typeface="Arial"/>
            </a:endParaRPr>
          </a:p>
        </p:txBody>
      </p:sp>
      <p:sp>
        <p:nvSpPr>
          <p:cNvPr id="561" name="Google Shape;561;g645832a77d_0_89"/>
          <p:cNvSpPr txBox="1"/>
          <p:nvPr/>
        </p:nvSpPr>
        <p:spPr>
          <a:xfrm>
            <a:off x="431800" y="1841500"/>
            <a:ext cx="185700" cy="831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400"/>
              <a:buFont typeface="Arial"/>
              <a:buNone/>
            </a:pPr>
            <a:endParaRPr sz="2400" b="1"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chemeClr val="lt1"/>
              </a:solidFill>
              <a:latin typeface="Arial"/>
              <a:ea typeface="Arial"/>
              <a:cs typeface="Arial"/>
              <a:sym typeface="Arial"/>
            </a:endParaRPr>
          </a:p>
        </p:txBody>
      </p:sp>
      <p:sp>
        <p:nvSpPr>
          <p:cNvPr id="562" name="Google Shape;562;g645832a77d_0_89"/>
          <p:cNvSpPr txBox="1"/>
          <p:nvPr/>
        </p:nvSpPr>
        <p:spPr>
          <a:xfrm>
            <a:off x="457200" y="1058408"/>
            <a:ext cx="8229600" cy="5437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600"/>
              <a:buFont typeface="Arial"/>
              <a:buNone/>
            </a:pPr>
            <a:r>
              <a:rPr lang="en-US" i="0" u="none" strike="noStrike" cap="none" dirty="0">
                <a:solidFill>
                  <a:schemeClr val="lt1"/>
                </a:solidFill>
                <a:latin typeface="Trebuchet MS"/>
                <a:ea typeface="Trebuchet MS"/>
                <a:cs typeface="Trebuchet MS"/>
                <a:sym typeface="Trebuchet MS"/>
              </a:rPr>
              <a:t>My Theory: Absorption of Mom’s estradiol in utero and its rapid conversion to </a:t>
            </a:r>
            <a:r>
              <a:rPr lang="en-US" i="0" u="none" strike="noStrike" cap="none" dirty="0" err="1">
                <a:solidFill>
                  <a:schemeClr val="lt1"/>
                </a:solidFill>
                <a:latin typeface="Trebuchet MS"/>
                <a:ea typeface="Trebuchet MS"/>
                <a:cs typeface="Trebuchet MS"/>
                <a:sym typeface="Trebuchet MS"/>
              </a:rPr>
              <a:t>estrone</a:t>
            </a:r>
            <a:r>
              <a:rPr lang="en-US" i="0" u="none" strike="noStrike" cap="none" dirty="0">
                <a:solidFill>
                  <a:schemeClr val="lt1"/>
                </a:solidFill>
                <a:latin typeface="Trebuchet MS"/>
                <a:ea typeface="Trebuchet MS"/>
                <a:cs typeface="Trebuchet MS"/>
                <a:sym typeface="Trebuchet MS"/>
              </a:rPr>
              <a:t> results in the buildup of an </a:t>
            </a:r>
            <a:r>
              <a:rPr lang="en-US" i="0" u="none" strike="noStrike" cap="none" dirty="0" err="1">
                <a:solidFill>
                  <a:schemeClr val="lt1"/>
                </a:solidFill>
                <a:latin typeface="Trebuchet MS"/>
                <a:ea typeface="Trebuchet MS"/>
                <a:cs typeface="Trebuchet MS"/>
                <a:sym typeface="Trebuchet MS"/>
              </a:rPr>
              <a:t>estrone</a:t>
            </a:r>
            <a:r>
              <a:rPr lang="en-US" i="0" u="none" strike="noStrike" cap="none" dirty="0">
                <a:solidFill>
                  <a:schemeClr val="lt1"/>
                </a:solidFill>
                <a:latin typeface="Trebuchet MS"/>
                <a:ea typeface="Trebuchet MS"/>
                <a:cs typeface="Trebuchet MS"/>
                <a:sym typeface="Trebuchet MS"/>
              </a:rPr>
              <a:t> reservoir which thereby exerts effect on the developing neural architecture </a:t>
            </a:r>
            <a:r>
              <a:rPr lang="en-US" dirty="0">
                <a:solidFill>
                  <a:schemeClr val="lt1"/>
                </a:solidFill>
                <a:latin typeface="Trebuchet MS"/>
                <a:ea typeface="Trebuchet MS"/>
                <a:cs typeface="Trebuchet MS"/>
                <a:sym typeface="Trebuchet MS"/>
              </a:rPr>
              <a:t>indirectly by increasing sex hormone binding globulin levels to such a threshold that all available testosterone is bound and not free.  (Same mechanism as DES exposure) </a:t>
            </a:r>
            <a:endParaRPr i="0" u="none" strike="noStrike" cap="none" dirty="0">
              <a:solidFill>
                <a:srgbClr val="000000"/>
              </a:solidFill>
              <a:latin typeface="Trebuchet MS"/>
              <a:ea typeface="Trebuchet MS"/>
              <a:cs typeface="Trebuchet MS"/>
              <a:sym typeface="Trebuchet MS"/>
            </a:endParaRPr>
          </a:p>
          <a:p>
            <a:pPr marL="0" marR="0" lvl="0" indent="0" algn="l" rtl="0">
              <a:lnSpc>
                <a:spcPct val="100000"/>
              </a:lnSpc>
              <a:spcBef>
                <a:spcPts val="0"/>
              </a:spcBef>
              <a:spcAft>
                <a:spcPts val="0"/>
              </a:spcAft>
              <a:buClr>
                <a:srgbClr val="000000"/>
              </a:buClr>
              <a:buSzPts val="1600"/>
              <a:buFont typeface="Arial"/>
              <a:buNone/>
            </a:pPr>
            <a:endParaRPr dirty="0">
              <a:solidFill>
                <a:schemeClr val="lt1"/>
              </a:solidFill>
              <a:latin typeface="Trebuchet MS"/>
              <a:ea typeface="Trebuchet MS"/>
              <a:cs typeface="Trebuchet MS"/>
              <a:sym typeface="Trebuchet MS"/>
            </a:endParaRPr>
          </a:p>
          <a:p>
            <a:pPr marL="0" marR="0" lvl="0" indent="0" algn="l" rtl="0">
              <a:lnSpc>
                <a:spcPct val="100000"/>
              </a:lnSpc>
              <a:spcBef>
                <a:spcPts val="0"/>
              </a:spcBef>
              <a:spcAft>
                <a:spcPts val="0"/>
              </a:spcAft>
              <a:buClr>
                <a:srgbClr val="000000"/>
              </a:buClr>
              <a:buSzPts val="1600"/>
              <a:buFont typeface="Arial"/>
              <a:buNone/>
            </a:pPr>
            <a:r>
              <a:rPr lang="en-US" dirty="0">
                <a:solidFill>
                  <a:schemeClr val="lt1"/>
                </a:solidFill>
                <a:latin typeface="Trebuchet MS"/>
                <a:ea typeface="Trebuchet MS"/>
                <a:cs typeface="Trebuchet MS"/>
                <a:sym typeface="Trebuchet MS"/>
              </a:rPr>
              <a:t>As a result, the brain would assume the “default” configuration of female as it never underwent the normal masculinization of the neural architecture. </a:t>
            </a:r>
            <a:endParaRPr dirty="0">
              <a:solidFill>
                <a:schemeClr val="lt1"/>
              </a:solidFill>
              <a:latin typeface="Trebuchet MS"/>
              <a:ea typeface="Trebuchet MS"/>
              <a:cs typeface="Trebuchet MS"/>
              <a:sym typeface="Trebuchet MS"/>
            </a:endParaRPr>
          </a:p>
          <a:p>
            <a:pPr marL="0" marR="0" lvl="0" indent="0" algn="l" rtl="0">
              <a:lnSpc>
                <a:spcPct val="100000"/>
              </a:lnSpc>
              <a:spcBef>
                <a:spcPts val="0"/>
              </a:spcBef>
              <a:spcAft>
                <a:spcPts val="0"/>
              </a:spcAft>
              <a:buClr>
                <a:srgbClr val="000000"/>
              </a:buClr>
              <a:buSzPts val="1600"/>
              <a:buFont typeface="Arial"/>
              <a:buNone/>
            </a:pPr>
            <a:endParaRPr dirty="0">
              <a:solidFill>
                <a:schemeClr val="lt1"/>
              </a:solidFill>
              <a:latin typeface="Trebuchet MS"/>
              <a:ea typeface="Trebuchet MS"/>
              <a:cs typeface="Trebuchet MS"/>
              <a:sym typeface="Trebuchet MS"/>
            </a:endParaRPr>
          </a:p>
          <a:p>
            <a:pPr marL="0" marR="0" lvl="0" indent="0" algn="l" rtl="0">
              <a:lnSpc>
                <a:spcPct val="100000"/>
              </a:lnSpc>
              <a:spcBef>
                <a:spcPts val="0"/>
              </a:spcBef>
              <a:spcAft>
                <a:spcPts val="0"/>
              </a:spcAft>
              <a:buClr>
                <a:schemeClr val="lt1"/>
              </a:buClr>
              <a:buSzPts val="1600"/>
              <a:buFont typeface="Arial"/>
              <a:buNone/>
            </a:pPr>
            <a:r>
              <a:rPr lang="en-US" i="0" u="none" strike="noStrike" cap="none" dirty="0">
                <a:solidFill>
                  <a:schemeClr val="lt1"/>
                </a:solidFill>
                <a:latin typeface="Trebuchet MS"/>
                <a:ea typeface="Trebuchet MS"/>
                <a:cs typeface="Trebuchet MS"/>
                <a:sym typeface="Trebuchet MS"/>
              </a:rPr>
              <a:t>This would also be consistent with “normal” hormones in the developing child despite the verbal expression of gender dysphoria, which is typically found. The bizarrely high </a:t>
            </a:r>
            <a:r>
              <a:rPr lang="en-US" i="0" u="none" strike="noStrike" cap="none" dirty="0" err="1">
                <a:solidFill>
                  <a:schemeClr val="lt1"/>
                </a:solidFill>
                <a:latin typeface="Trebuchet MS"/>
                <a:ea typeface="Trebuchet MS"/>
                <a:cs typeface="Trebuchet MS"/>
                <a:sym typeface="Trebuchet MS"/>
              </a:rPr>
              <a:t>estrone</a:t>
            </a:r>
            <a:r>
              <a:rPr lang="en-US" i="0" u="none" strike="noStrike" cap="none" dirty="0">
                <a:solidFill>
                  <a:schemeClr val="lt1"/>
                </a:solidFill>
                <a:latin typeface="Trebuchet MS"/>
                <a:ea typeface="Trebuchet MS"/>
                <a:cs typeface="Trebuchet MS"/>
                <a:sym typeface="Trebuchet MS"/>
              </a:rPr>
              <a:t> levels would not be clearly exhibited again until a supply of circulating estradiol was again provided. However, due to the exposure of the fetus’ brain to these very high levels of </a:t>
            </a:r>
            <a:r>
              <a:rPr lang="en-US" i="0" u="none" strike="noStrike" cap="none" dirty="0" err="1">
                <a:solidFill>
                  <a:schemeClr val="lt1"/>
                </a:solidFill>
                <a:latin typeface="Trebuchet MS"/>
                <a:ea typeface="Trebuchet MS"/>
                <a:cs typeface="Trebuchet MS"/>
                <a:sym typeface="Trebuchet MS"/>
              </a:rPr>
              <a:t>estrone</a:t>
            </a:r>
            <a:r>
              <a:rPr lang="en-US" i="0" u="none" strike="noStrike" cap="none" dirty="0">
                <a:solidFill>
                  <a:schemeClr val="lt1"/>
                </a:solidFill>
                <a:latin typeface="Trebuchet MS"/>
                <a:ea typeface="Trebuchet MS"/>
                <a:cs typeface="Trebuchet MS"/>
                <a:sym typeface="Trebuchet MS"/>
              </a:rPr>
              <a:t> during pregnancy, the neural architecture is effectively laid down “pink” instead of “blue” and these changes seem to be irreversible. </a:t>
            </a:r>
            <a:endParaRPr i="0" u="none" strike="noStrike" cap="none" dirty="0">
              <a:solidFill>
                <a:srgbClr val="000000"/>
              </a:solidFill>
              <a:latin typeface="Trebuchet MS"/>
              <a:ea typeface="Trebuchet MS"/>
              <a:cs typeface="Trebuchet MS"/>
              <a:sym typeface="Trebuchet MS"/>
            </a:endParaRPr>
          </a:p>
          <a:p>
            <a:pPr marL="0" marR="0" lvl="0" indent="0" algn="l" rtl="0">
              <a:lnSpc>
                <a:spcPct val="100000"/>
              </a:lnSpc>
              <a:spcBef>
                <a:spcPts val="0"/>
              </a:spcBef>
              <a:spcAft>
                <a:spcPts val="0"/>
              </a:spcAft>
              <a:buClr>
                <a:srgbClr val="000000"/>
              </a:buClr>
              <a:buSzPts val="1200"/>
              <a:buFont typeface="Arial"/>
              <a:buNone/>
            </a:pPr>
            <a:endParaRPr dirty="0">
              <a:solidFill>
                <a:schemeClr val="lt1"/>
              </a:solidFill>
              <a:latin typeface="Trebuchet MS"/>
              <a:ea typeface="Trebuchet MS"/>
              <a:cs typeface="Trebuchet MS"/>
              <a:sym typeface="Trebuchet MS"/>
            </a:endParaRPr>
          </a:p>
          <a:p>
            <a:pPr marL="0" marR="0" lvl="0" indent="0" algn="l" rtl="0">
              <a:lnSpc>
                <a:spcPct val="100000"/>
              </a:lnSpc>
              <a:spcBef>
                <a:spcPts val="0"/>
              </a:spcBef>
              <a:spcAft>
                <a:spcPts val="0"/>
              </a:spcAft>
              <a:buClr>
                <a:srgbClr val="000000"/>
              </a:buClr>
              <a:buSzPts val="1200"/>
              <a:buFont typeface="Arial"/>
              <a:buNone/>
            </a:pPr>
            <a:r>
              <a:rPr lang="en-US" dirty="0">
                <a:solidFill>
                  <a:schemeClr val="lt1"/>
                </a:solidFill>
                <a:latin typeface="Trebuchet MS"/>
                <a:ea typeface="Trebuchet MS"/>
                <a:cs typeface="Trebuchet MS"/>
                <a:sym typeface="Trebuchet MS"/>
              </a:rPr>
              <a:t>I can’t claim this idea as </a:t>
            </a:r>
            <a:r>
              <a:rPr lang="en-US" dirty="0" smtClean="0">
                <a:solidFill>
                  <a:schemeClr val="lt1"/>
                </a:solidFill>
                <a:latin typeface="Trebuchet MS"/>
                <a:ea typeface="Trebuchet MS"/>
                <a:cs typeface="Trebuchet MS"/>
                <a:sym typeface="Trebuchet MS"/>
              </a:rPr>
              <a:t>entirely </a:t>
            </a:r>
            <a:r>
              <a:rPr lang="en-US" dirty="0">
                <a:solidFill>
                  <a:schemeClr val="lt1"/>
                </a:solidFill>
                <a:latin typeface="Trebuchet MS"/>
                <a:ea typeface="Trebuchet MS"/>
                <a:cs typeface="Trebuchet MS"/>
                <a:sym typeface="Trebuchet MS"/>
              </a:rPr>
              <a:t>my own. </a:t>
            </a:r>
            <a:endParaRPr lang="en-US" dirty="0" smtClean="0">
              <a:solidFill>
                <a:schemeClr val="lt1"/>
              </a:solidFill>
              <a:latin typeface="Trebuchet MS"/>
              <a:ea typeface="Trebuchet MS"/>
              <a:cs typeface="Trebuchet MS"/>
              <a:sym typeface="Trebuchet MS"/>
            </a:endParaRPr>
          </a:p>
          <a:p>
            <a:pPr marL="0" marR="0" lvl="0" indent="0" algn="l" rtl="0">
              <a:lnSpc>
                <a:spcPct val="100000"/>
              </a:lnSpc>
              <a:spcBef>
                <a:spcPts val="0"/>
              </a:spcBef>
              <a:spcAft>
                <a:spcPts val="0"/>
              </a:spcAft>
              <a:buClr>
                <a:srgbClr val="000000"/>
              </a:buClr>
              <a:buSzPts val="1200"/>
              <a:buFont typeface="Arial"/>
              <a:buNone/>
            </a:pPr>
            <a:r>
              <a:rPr lang="en-US" dirty="0" smtClean="0">
                <a:solidFill>
                  <a:schemeClr val="lt1"/>
                </a:solidFill>
                <a:latin typeface="Trebuchet MS"/>
                <a:ea typeface="Trebuchet MS"/>
                <a:cs typeface="Trebuchet MS"/>
                <a:sym typeface="Trebuchet MS"/>
              </a:rPr>
              <a:t>A </a:t>
            </a:r>
            <a:r>
              <a:rPr lang="en-US" dirty="0">
                <a:solidFill>
                  <a:schemeClr val="lt1"/>
                </a:solidFill>
                <a:latin typeface="Trebuchet MS"/>
                <a:ea typeface="Trebuchet MS"/>
                <a:cs typeface="Trebuchet MS"/>
                <a:sym typeface="Trebuchet MS"/>
              </a:rPr>
              <a:t>very brilliant transgender woman who </a:t>
            </a:r>
            <a:endParaRPr lang="en-US" dirty="0" smtClean="0">
              <a:solidFill>
                <a:schemeClr val="lt1"/>
              </a:solidFill>
              <a:latin typeface="Trebuchet MS"/>
              <a:ea typeface="Trebuchet MS"/>
              <a:cs typeface="Trebuchet MS"/>
              <a:sym typeface="Trebuchet MS"/>
            </a:endParaRPr>
          </a:p>
          <a:p>
            <a:pPr marL="0" marR="0" lvl="0" indent="0" algn="l" rtl="0">
              <a:lnSpc>
                <a:spcPct val="100000"/>
              </a:lnSpc>
              <a:spcBef>
                <a:spcPts val="0"/>
              </a:spcBef>
              <a:spcAft>
                <a:spcPts val="0"/>
              </a:spcAft>
              <a:buClr>
                <a:srgbClr val="000000"/>
              </a:buClr>
              <a:buSzPts val="1200"/>
              <a:buFont typeface="Arial"/>
              <a:buNone/>
            </a:pPr>
            <a:r>
              <a:rPr lang="en-US" dirty="0" smtClean="0">
                <a:solidFill>
                  <a:schemeClr val="lt1"/>
                </a:solidFill>
                <a:latin typeface="Trebuchet MS"/>
                <a:ea typeface="Trebuchet MS"/>
                <a:cs typeface="Trebuchet MS"/>
                <a:sym typeface="Trebuchet MS"/>
              </a:rPr>
              <a:t>comments </a:t>
            </a:r>
            <a:r>
              <a:rPr lang="en-US" dirty="0">
                <a:solidFill>
                  <a:schemeClr val="lt1"/>
                </a:solidFill>
                <a:latin typeface="Trebuchet MS"/>
                <a:ea typeface="Trebuchet MS"/>
                <a:cs typeface="Trebuchet MS"/>
                <a:sym typeface="Trebuchet MS"/>
              </a:rPr>
              <a:t>on </a:t>
            </a:r>
            <a:r>
              <a:rPr lang="en-US" dirty="0" err="1">
                <a:solidFill>
                  <a:schemeClr val="lt1"/>
                </a:solidFill>
                <a:latin typeface="Trebuchet MS"/>
                <a:ea typeface="Trebuchet MS"/>
                <a:cs typeface="Trebuchet MS"/>
                <a:sym typeface="Trebuchet MS"/>
              </a:rPr>
              <a:t>Reddit</a:t>
            </a:r>
            <a:r>
              <a:rPr lang="en-US" dirty="0">
                <a:solidFill>
                  <a:schemeClr val="lt1"/>
                </a:solidFill>
                <a:latin typeface="Trebuchet MS"/>
                <a:ea typeface="Trebuchet MS"/>
                <a:cs typeface="Trebuchet MS"/>
                <a:sym typeface="Trebuchet MS"/>
              </a:rPr>
              <a:t> shared it with me </a:t>
            </a:r>
            <a:r>
              <a:rPr lang="en-US" dirty="0" smtClean="0">
                <a:solidFill>
                  <a:schemeClr val="lt1"/>
                </a:solidFill>
                <a:latin typeface="Trebuchet MS"/>
                <a:ea typeface="Trebuchet MS"/>
                <a:cs typeface="Trebuchet MS"/>
                <a:sym typeface="Trebuchet MS"/>
              </a:rPr>
              <a:t>in</a:t>
            </a:r>
          </a:p>
          <a:p>
            <a:pPr marL="0" marR="0" lvl="0" indent="0" algn="l" rtl="0">
              <a:lnSpc>
                <a:spcPct val="100000"/>
              </a:lnSpc>
              <a:spcBef>
                <a:spcPts val="0"/>
              </a:spcBef>
              <a:spcAft>
                <a:spcPts val="0"/>
              </a:spcAft>
              <a:buClr>
                <a:srgbClr val="000000"/>
              </a:buClr>
              <a:buSzPts val="1200"/>
              <a:buFont typeface="Arial"/>
              <a:buNone/>
            </a:pPr>
            <a:r>
              <a:rPr lang="en-US" dirty="0" smtClean="0">
                <a:solidFill>
                  <a:schemeClr val="lt1"/>
                </a:solidFill>
                <a:latin typeface="Trebuchet MS"/>
                <a:ea typeface="Trebuchet MS"/>
                <a:cs typeface="Trebuchet MS"/>
                <a:sym typeface="Trebuchet MS"/>
              </a:rPr>
              <a:t>a </a:t>
            </a:r>
            <a:r>
              <a:rPr lang="en-US" dirty="0">
                <a:solidFill>
                  <a:schemeClr val="lt1"/>
                </a:solidFill>
                <a:latin typeface="Trebuchet MS"/>
                <a:ea typeface="Trebuchet MS"/>
                <a:cs typeface="Trebuchet MS"/>
                <a:sym typeface="Trebuchet MS"/>
              </a:rPr>
              <a:t>similar construction in regards to DES exposure </a:t>
            </a:r>
            <a:endParaRPr lang="en-US" dirty="0" smtClean="0">
              <a:solidFill>
                <a:schemeClr val="lt1"/>
              </a:solidFill>
              <a:latin typeface="Trebuchet MS"/>
              <a:ea typeface="Trebuchet MS"/>
              <a:cs typeface="Trebuchet MS"/>
              <a:sym typeface="Trebuchet MS"/>
            </a:endParaRPr>
          </a:p>
          <a:p>
            <a:pPr marL="0" marR="0" lvl="0" indent="0" algn="l" rtl="0">
              <a:lnSpc>
                <a:spcPct val="100000"/>
              </a:lnSpc>
              <a:spcBef>
                <a:spcPts val="0"/>
              </a:spcBef>
              <a:spcAft>
                <a:spcPts val="0"/>
              </a:spcAft>
              <a:buClr>
                <a:srgbClr val="000000"/>
              </a:buClr>
              <a:buSzPts val="1200"/>
              <a:buFont typeface="Arial"/>
              <a:buNone/>
            </a:pPr>
            <a:r>
              <a:rPr lang="en-US" dirty="0" smtClean="0">
                <a:solidFill>
                  <a:schemeClr val="lt1"/>
                </a:solidFill>
                <a:latin typeface="Trebuchet MS"/>
                <a:ea typeface="Trebuchet MS"/>
                <a:cs typeface="Trebuchet MS"/>
                <a:sym typeface="Trebuchet MS"/>
              </a:rPr>
              <a:t>I </a:t>
            </a:r>
            <a:r>
              <a:rPr lang="en-US" dirty="0">
                <a:solidFill>
                  <a:schemeClr val="lt1"/>
                </a:solidFill>
                <a:latin typeface="Trebuchet MS"/>
                <a:ea typeface="Trebuchet MS"/>
                <a:cs typeface="Trebuchet MS"/>
                <a:sym typeface="Trebuchet MS"/>
              </a:rPr>
              <a:t>thought it was truly genius and </a:t>
            </a:r>
            <a:r>
              <a:rPr lang="en-US" dirty="0" smtClean="0">
                <a:solidFill>
                  <a:schemeClr val="lt1"/>
                </a:solidFill>
                <a:latin typeface="Trebuchet MS"/>
                <a:ea typeface="Trebuchet MS"/>
                <a:cs typeface="Trebuchet MS"/>
                <a:sym typeface="Trebuchet MS"/>
              </a:rPr>
              <a:t>applicable to my</a:t>
            </a:r>
          </a:p>
          <a:p>
            <a:pPr marL="0" marR="0" lvl="0" indent="0" algn="l" rtl="0">
              <a:lnSpc>
                <a:spcPct val="100000"/>
              </a:lnSpc>
              <a:spcBef>
                <a:spcPts val="0"/>
              </a:spcBef>
              <a:spcAft>
                <a:spcPts val="0"/>
              </a:spcAft>
              <a:buClr>
                <a:srgbClr val="000000"/>
              </a:buClr>
              <a:buSzPts val="1200"/>
              <a:buFont typeface="Arial"/>
              <a:buNone/>
            </a:pPr>
            <a:r>
              <a:rPr lang="en-US" dirty="0" err="1" smtClean="0">
                <a:solidFill>
                  <a:schemeClr val="lt1"/>
                </a:solidFill>
                <a:latin typeface="Trebuchet MS"/>
                <a:ea typeface="Trebuchet MS"/>
                <a:cs typeface="Trebuchet MS"/>
                <a:sym typeface="Trebuchet MS"/>
              </a:rPr>
              <a:t>Estrone</a:t>
            </a:r>
            <a:r>
              <a:rPr lang="en-US" dirty="0" smtClean="0">
                <a:solidFill>
                  <a:schemeClr val="lt1"/>
                </a:solidFill>
                <a:latin typeface="Trebuchet MS"/>
                <a:ea typeface="Trebuchet MS"/>
                <a:cs typeface="Trebuchet MS"/>
                <a:sym typeface="Trebuchet MS"/>
              </a:rPr>
              <a:t> mutation patients and have </a:t>
            </a:r>
            <a:r>
              <a:rPr lang="en-US" dirty="0">
                <a:solidFill>
                  <a:schemeClr val="lt1"/>
                </a:solidFill>
                <a:latin typeface="Trebuchet MS"/>
                <a:ea typeface="Trebuchet MS"/>
                <a:cs typeface="Trebuchet MS"/>
                <a:sym typeface="Trebuchet MS"/>
              </a:rPr>
              <a:t>adopted the </a:t>
            </a:r>
            <a:endParaRPr lang="en-US" dirty="0" smtClean="0">
              <a:solidFill>
                <a:schemeClr val="lt1"/>
              </a:solidFill>
              <a:latin typeface="Trebuchet MS"/>
              <a:ea typeface="Trebuchet MS"/>
              <a:cs typeface="Trebuchet MS"/>
              <a:sym typeface="Trebuchet MS"/>
            </a:endParaRPr>
          </a:p>
          <a:p>
            <a:pPr marL="0" marR="0" lvl="0" indent="0" algn="l" rtl="0">
              <a:lnSpc>
                <a:spcPct val="100000"/>
              </a:lnSpc>
              <a:spcBef>
                <a:spcPts val="0"/>
              </a:spcBef>
              <a:spcAft>
                <a:spcPts val="0"/>
              </a:spcAft>
              <a:buClr>
                <a:srgbClr val="000000"/>
              </a:buClr>
              <a:buSzPts val="1200"/>
              <a:buFont typeface="Arial"/>
              <a:buNone/>
            </a:pPr>
            <a:r>
              <a:rPr lang="en-US" dirty="0">
                <a:solidFill>
                  <a:schemeClr val="lt1"/>
                </a:solidFill>
                <a:latin typeface="Trebuchet MS"/>
                <a:ea typeface="Trebuchet MS"/>
                <a:cs typeface="Trebuchet MS"/>
                <a:sym typeface="Trebuchet MS"/>
              </a:rPr>
              <a:t>m</a:t>
            </a:r>
            <a:r>
              <a:rPr lang="en-US" dirty="0" smtClean="0">
                <a:solidFill>
                  <a:schemeClr val="lt1"/>
                </a:solidFill>
                <a:latin typeface="Trebuchet MS"/>
                <a:ea typeface="Trebuchet MS"/>
                <a:cs typeface="Trebuchet MS"/>
                <a:sym typeface="Trebuchet MS"/>
              </a:rPr>
              <a:t>echanism </a:t>
            </a:r>
            <a:r>
              <a:rPr lang="en-US" dirty="0">
                <a:solidFill>
                  <a:schemeClr val="lt1"/>
                </a:solidFill>
                <a:latin typeface="Trebuchet MS"/>
                <a:ea typeface="Trebuchet MS"/>
                <a:cs typeface="Trebuchet MS"/>
                <a:sym typeface="Trebuchet MS"/>
              </a:rPr>
              <a:t>as part of my set of possible </a:t>
            </a:r>
            <a:endParaRPr lang="en-US" dirty="0" smtClean="0">
              <a:solidFill>
                <a:schemeClr val="lt1"/>
              </a:solidFill>
              <a:latin typeface="Trebuchet MS"/>
              <a:ea typeface="Trebuchet MS"/>
              <a:cs typeface="Trebuchet MS"/>
              <a:sym typeface="Trebuchet MS"/>
            </a:endParaRPr>
          </a:p>
          <a:p>
            <a:pPr marL="0" marR="0" lvl="0" indent="0" algn="l" rtl="0">
              <a:lnSpc>
                <a:spcPct val="100000"/>
              </a:lnSpc>
              <a:spcBef>
                <a:spcPts val="0"/>
              </a:spcBef>
              <a:spcAft>
                <a:spcPts val="0"/>
              </a:spcAft>
              <a:buClr>
                <a:srgbClr val="000000"/>
              </a:buClr>
              <a:buSzPts val="1200"/>
              <a:buFont typeface="Arial"/>
              <a:buNone/>
            </a:pPr>
            <a:r>
              <a:rPr lang="en-US" dirty="0" smtClean="0">
                <a:solidFill>
                  <a:schemeClr val="lt1"/>
                </a:solidFill>
                <a:latin typeface="Trebuchet MS"/>
                <a:ea typeface="Trebuchet MS"/>
                <a:cs typeface="Trebuchet MS"/>
                <a:sym typeface="Trebuchet MS"/>
              </a:rPr>
              <a:t>explanations </a:t>
            </a:r>
            <a:r>
              <a:rPr lang="en-US" dirty="0">
                <a:solidFill>
                  <a:schemeClr val="lt1"/>
                </a:solidFill>
                <a:latin typeface="Trebuchet MS"/>
                <a:ea typeface="Trebuchet MS"/>
                <a:cs typeface="Trebuchet MS"/>
                <a:sym typeface="Trebuchet MS"/>
              </a:rPr>
              <a:t>for this phenomenon.</a:t>
            </a:r>
            <a:endParaRPr i="0" u="none" strike="noStrike" cap="none" dirty="0">
              <a:solidFill>
                <a:schemeClr val="lt1"/>
              </a:solidFill>
              <a:latin typeface="Trebuchet MS"/>
              <a:ea typeface="Trebuchet MS"/>
              <a:cs typeface="Trebuchet MS"/>
              <a:sym typeface="Trebuchet MS"/>
            </a:endParaRPr>
          </a:p>
        </p:txBody>
      </p:sp>
      <p:pic>
        <p:nvPicPr>
          <p:cNvPr id="5" name="Picture 2" descr="Image result for pregnancy hormone levels estro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1838" y="4108088"/>
            <a:ext cx="2491853" cy="2191252"/>
          </a:xfrm>
          <a:prstGeom prst="rect">
            <a:avLst/>
          </a:prstGeom>
          <a:noFill/>
          <a:extLst>
            <a:ext uri="{909E8E84-426E-40DD-AFC4-6F175D3DCCD1}">
              <a14:hiddenFill xmlns:a14="http://schemas.microsoft.com/office/drawing/2010/main">
                <a:solidFill>
                  <a:srgbClr val="FFFFFF"/>
                </a:solidFill>
              </a14:hiddenFill>
            </a:ext>
          </a:extLst>
        </p:spPr>
      </p:pic>
      <p:pic>
        <p:nvPicPr>
          <p:cNvPr id="6" name="Google Shape;577;p42"/>
          <p:cNvPicPr preferRelativeResize="0"/>
          <p:nvPr/>
        </p:nvPicPr>
        <p:blipFill>
          <a:blip r:embed="rId4">
            <a:alphaModFix/>
          </a:blip>
          <a:stretch>
            <a:fillRect/>
          </a:stretch>
        </p:blipFill>
        <p:spPr>
          <a:xfrm>
            <a:off x="524650" y="6138683"/>
            <a:ext cx="294750" cy="357225"/>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sp>
        <p:nvSpPr>
          <p:cNvPr id="574" name="Google Shape;574;p42"/>
          <p:cNvSpPr txBox="1"/>
          <p:nvPr/>
        </p:nvSpPr>
        <p:spPr>
          <a:xfrm>
            <a:off x="0" y="162818"/>
            <a:ext cx="9144000" cy="646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1250"/>
              <a:buFont typeface="Quattrocento Sans"/>
              <a:buNone/>
            </a:pPr>
            <a:r>
              <a:rPr lang="en-US" sz="5000" b="0" i="0" u="none" strike="noStrike" cap="none">
                <a:solidFill>
                  <a:schemeClr val="lt1"/>
                </a:solidFill>
                <a:latin typeface="Quattrocento Sans"/>
                <a:ea typeface="Quattrocento Sans"/>
                <a:cs typeface="Quattrocento Sans"/>
                <a:sym typeface="Quattrocento Sans"/>
              </a:rPr>
              <a:t>Blockers </a:t>
            </a:r>
            <a:endParaRPr sz="1400" b="0" i="0" u="none" strike="noStrike" cap="none">
              <a:solidFill>
                <a:srgbClr val="000000"/>
              </a:solidFill>
              <a:latin typeface="Arial"/>
              <a:ea typeface="Arial"/>
              <a:cs typeface="Arial"/>
              <a:sym typeface="Arial"/>
            </a:endParaRPr>
          </a:p>
        </p:txBody>
      </p:sp>
      <p:sp>
        <p:nvSpPr>
          <p:cNvPr id="575" name="Google Shape;575;p42"/>
          <p:cNvSpPr txBox="1"/>
          <p:nvPr/>
        </p:nvSpPr>
        <p:spPr>
          <a:xfrm>
            <a:off x="431800" y="1841500"/>
            <a:ext cx="185736" cy="8318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400"/>
              <a:buFont typeface="Arial"/>
              <a:buNone/>
            </a:pPr>
            <a:endParaRPr sz="2400" b="1"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chemeClr val="lt1"/>
              </a:solidFill>
              <a:latin typeface="Arial"/>
              <a:ea typeface="Arial"/>
              <a:cs typeface="Arial"/>
              <a:sym typeface="Arial"/>
            </a:endParaRPr>
          </a:p>
        </p:txBody>
      </p:sp>
      <p:sp>
        <p:nvSpPr>
          <p:cNvPr id="576" name="Google Shape;576;p42"/>
          <p:cNvSpPr txBox="1"/>
          <p:nvPr/>
        </p:nvSpPr>
        <p:spPr>
          <a:xfrm>
            <a:off x="457200" y="1042975"/>
            <a:ext cx="8229600" cy="5507100"/>
          </a:xfrm>
          <a:prstGeom prst="rect">
            <a:avLst/>
          </a:prstGeom>
          <a:noFill/>
          <a:ln>
            <a:noFill/>
          </a:ln>
        </p:spPr>
        <p:txBody>
          <a:bodyPr spcFirstLastPara="1" wrap="square" lIns="91425" tIns="45700" rIns="91425" bIns="45700" anchor="t" anchorCtr="0">
            <a:noAutofit/>
          </a:bodyPr>
          <a:lstStyle/>
          <a:p>
            <a:pPr marL="342900" marR="0" lvl="0" indent="-330200" algn="l" rtl="0">
              <a:lnSpc>
                <a:spcPct val="100000"/>
              </a:lnSpc>
              <a:spcBef>
                <a:spcPts val="0"/>
              </a:spcBef>
              <a:spcAft>
                <a:spcPts val="0"/>
              </a:spcAft>
              <a:buClr>
                <a:srgbClr val="2CBDD9"/>
              </a:buClr>
              <a:buSzPts val="1500"/>
              <a:buFont typeface="Trebuchet MS"/>
              <a:buChar char="&gt;"/>
            </a:pPr>
            <a:r>
              <a:rPr lang="en-US" sz="1500" b="0" i="0" u="none" strike="noStrike" cap="none" dirty="0">
                <a:solidFill>
                  <a:schemeClr val="lt1"/>
                </a:solidFill>
                <a:latin typeface="Trebuchet MS"/>
                <a:ea typeface="Trebuchet MS"/>
                <a:cs typeface="Trebuchet MS"/>
                <a:sym typeface="Trebuchet MS"/>
              </a:rPr>
              <a:t>Blockers – In a </a:t>
            </a:r>
            <a:r>
              <a:rPr lang="en-US" sz="1500" b="0" i="0" u="none" strike="noStrike" cap="none" dirty="0" err="1">
                <a:solidFill>
                  <a:schemeClr val="lt1"/>
                </a:solidFill>
                <a:latin typeface="Trebuchet MS"/>
                <a:ea typeface="Trebuchet MS"/>
                <a:cs typeface="Trebuchet MS"/>
                <a:sym typeface="Trebuchet MS"/>
              </a:rPr>
              <a:t>transwoman</a:t>
            </a:r>
            <a:r>
              <a:rPr lang="en-US" sz="1500" b="0" i="0" u="none" strike="noStrike" cap="none" dirty="0">
                <a:solidFill>
                  <a:schemeClr val="lt1"/>
                </a:solidFill>
                <a:latin typeface="Trebuchet MS"/>
                <a:ea typeface="Trebuchet MS"/>
                <a:cs typeface="Trebuchet MS"/>
                <a:sym typeface="Trebuchet MS"/>
              </a:rPr>
              <a:t> who has not had an orchiectomy performed (testicle removal) it is occasionally necessary to block the effects of testosterone with medications other than estradiol/progesterone to achieve the desired feminization. </a:t>
            </a:r>
            <a:r>
              <a:rPr lang="en-US" sz="1500" b="0" i="0" u="none" strike="noStrike" cap="none" dirty="0">
                <a:solidFill>
                  <a:schemeClr val="accent1"/>
                </a:solidFill>
                <a:latin typeface="Trebuchet MS"/>
                <a:ea typeface="Trebuchet MS"/>
                <a:cs typeface="Trebuchet MS"/>
                <a:sym typeface="Trebuchet MS"/>
              </a:rPr>
              <a:t>Utilizing the Powers method, the patient is eventually able to be on nothing but female </a:t>
            </a:r>
            <a:r>
              <a:rPr lang="en-US" sz="1500" b="0" i="0" u="none" strike="noStrike" cap="none" dirty="0" err="1">
                <a:solidFill>
                  <a:schemeClr val="accent1"/>
                </a:solidFill>
                <a:latin typeface="Trebuchet MS"/>
                <a:ea typeface="Trebuchet MS"/>
                <a:cs typeface="Trebuchet MS"/>
                <a:sym typeface="Trebuchet MS"/>
              </a:rPr>
              <a:t>bioidentical</a:t>
            </a:r>
            <a:r>
              <a:rPr lang="en-US" sz="1500" b="0" i="0" u="none" strike="noStrike" cap="none" dirty="0">
                <a:solidFill>
                  <a:schemeClr val="accent1"/>
                </a:solidFill>
                <a:latin typeface="Trebuchet MS"/>
                <a:ea typeface="Trebuchet MS"/>
                <a:cs typeface="Trebuchet MS"/>
                <a:sym typeface="Trebuchet MS"/>
              </a:rPr>
              <a:t> hormones without any blockers and not having had an orchiectomy performed</a:t>
            </a:r>
            <a:r>
              <a:rPr lang="en-US" sz="1500" dirty="0">
                <a:solidFill>
                  <a:schemeClr val="accent1"/>
                </a:solidFill>
                <a:latin typeface="Trebuchet MS"/>
                <a:ea typeface="Trebuchet MS"/>
                <a:cs typeface="Trebuchet MS"/>
                <a:sym typeface="Trebuchet MS"/>
              </a:rPr>
              <a:t>. I need hormone blockers for exactly 0% of my transgender women on injectable estrogen and progesterone. </a:t>
            </a:r>
            <a:endParaRPr sz="1500" b="0" i="0" u="none" strike="noStrike" cap="none" dirty="0">
              <a:solidFill>
                <a:schemeClr val="accent1"/>
              </a:solidFill>
              <a:latin typeface="Arial"/>
              <a:ea typeface="Arial"/>
              <a:cs typeface="Arial"/>
              <a:sym typeface="Arial"/>
            </a:endParaRPr>
          </a:p>
          <a:p>
            <a:pPr marL="342900" marR="0" lvl="0" indent="-234950" algn="l" rtl="0">
              <a:lnSpc>
                <a:spcPct val="100000"/>
              </a:lnSpc>
              <a:spcBef>
                <a:spcPts val="0"/>
              </a:spcBef>
              <a:spcAft>
                <a:spcPts val="0"/>
              </a:spcAft>
              <a:buClr>
                <a:srgbClr val="2CBDD9"/>
              </a:buClr>
              <a:buSzPts val="1600"/>
              <a:buFont typeface="Trebuchet MS"/>
              <a:buNone/>
            </a:pPr>
            <a:endParaRPr sz="1500" b="0" i="0" u="none" strike="noStrike" cap="none" dirty="0">
              <a:solidFill>
                <a:schemeClr val="lt1"/>
              </a:solidFill>
              <a:latin typeface="Trebuchet MS"/>
              <a:ea typeface="Trebuchet MS"/>
              <a:cs typeface="Trebuchet MS"/>
              <a:sym typeface="Trebuchet MS"/>
            </a:endParaRPr>
          </a:p>
          <a:p>
            <a:pPr marL="342900" marR="0" lvl="0" indent="-330200" algn="l" rtl="0">
              <a:lnSpc>
                <a:spcPct val="100000"/>
              </a:lnSpc>
              <a:spcBef>
                <a:spcPts val="0"/>
              </a:spcBef>
              <a:spcAft>
                <a:spcPts val="0"/>
              </a:spcAft>
              <a:buClr>
                <a:srgbClr val="2CBDD9"/>
              </a:buClr>
              <a:buSzPts val="1500"/>
              <a:buFont typeface="Trebuchet MS"/>
              <a:buChar char="&gt;"/>
            </a:pPr>
            <a:r>
              <a:rPr lang="en-US" sz="1500" b="0" i="0" u="none" strike="noStrike" cap="none" dirty="0">
                <a:solidFill>
                  <a:schemeClr val="lt1"/>
                </a:solidFill>
                <a:latin typeface="Trebuchet MS"/>
                <a:ea typeface="Trebuchet MS"/>
                <a:cs typeface="Trebuchet MS"/>
                <a:sym typeface="Trebuchet MS"/>
              </a:rPr>
              <a:t>Some patients are able to achieve sufficient reductions in androgens over time with the usage of E2 alone. A greater percentage can do this with the combination of E2 and Progesterone, which has some GNRH effect) To be clear, </a:t>
            </a:r>
            <a:r>
              <a:rPr lang="en-US" sz="1500" b="0" i="1" u="none" strike="noStrike" cap="none" dirty="0">
                <a:solidFill>
                  <a:schemeClr val="lt1"/>
                </a:solidFill>
                <a:latin typeface="Trebuchet MS"/>
                <a:ea typeface="Trebuchet MS"/>
                <a:cs typeface="Trebuchet MS"/>
                <a:sym typeface="Trebuchet MS"/>
              </a:rPr>
              <a:t>Estrogen itself has anti-</a:t>
            </a:r>
            <a:r>
              <a:rPr lang="en-US" sz="1500" b="0" i="1" u="none" strike="noStrike" cap="none" dirty="0" err="1">
                <a:solidFill>
                  <a:schemeClr val="lt1"/>
                </a:solidFill>
                <a:latin typeface="Trebuchet MS"/>
                <a:ea typeface="Trebuchet MS"/>
                <a:cs typeface="Trebuchet MS"/>
                <a:sym typeface="Trebuchet MS"/>
              </a:rPr>
              <a:t>gonadotrophin</a:t>
            </a:r>
            <a:r>
              <a:rPr lang="en-US" sz="1500" b="0" i="1" u="none" strike="noStrike" cap="none" dirty="0">
                <a:solidFill>
                  <a:schemeClr val="lt1"/>
                </a:solidFill>
                <a:latin typeface="Trebuchet MS"/>
                <a:ea typeface="Trebuchet MS"/>
                <a:cs typeface="Trebuchet MS"/>
                <a:sym typeface="Trebuchet MS"/>
              </a:rPr>
              <a:t> effects</a:t>
            </a:r>
            <a:r>
              <a:rPr lang="en-US" sz="1500" b="0" i="0" u="none" strike="noStrike" cap="none" dirty="0">
                <a:solidFill>
                  <a:schemeClr val="lt1"/>
                </a:solidFill>
                <a:latin typeface="Trebuchet MS"/>
                <a:ea typeface="Trebuchet MS"/>
                <a:cs typeface="Trebuchet MS"/>
                <a:sym typeface="Trebuchet MS"/>
              </a:rPr>
              <a:t>. </a:t>
            </a:r>
            <a:endParaRPr sz="1500" b="0" i="0" u="none" strike="noStrike" cap="none" dirty="0">
              <a:solidFill>
                <a:srgbClr val="000000"/>
              </a:solidFill>
              <a:latin typeface="Arial"/>
              <a:ea typeface="Arial"/>
              <a:cs typeface="Arial"/>
              <a:sym typeface="Arial"/>
            </a:endParaRPr>
          </a:p>
          <a:p>
            <a:pPr marL="342900" marR="0" lvl="0" indent="-234950" algn="l" rtl="0">
              <a:lnSpc>
                <a:spcPct val="100000"/>
              </a:lnSpc>
              <a:spcBef>
                <a:spcPts val="0"/>
              </a:spcBef>
              <a:spcAft>
                <a:spcPts val="0"/>
              </a:spcAft>
              <a:buClr>
                <a:srgbClr val="2CBDD9"/>
              </a:buClr>
              <a:buSzPts val="1600"/>
              <a:buFont typeface="Trebuchet MS"/>
              <a:buNone/>
            </a:pPr>
            <a:endParaRPr sz="1500" b="0" i="0" u="none" strike="noStrike" cap="none" dirty="0">
              <a:solidFill>
                <a:schemeClr val="lt1"/>
              </a:solidFill>
              <a:latin typeface="Trebuchet MS"/>
              <a:ea typeface="Trebuchet MS"/>
              <a:cs typeface="Trebuchet MS"/>
              <a:sym typeface="Trebuchet MS"/>
            </a:endParaRPr>
          </a:p>
          <a:p>
            <a:pPr marL="342900" marR="0" lvl="0" indent="-330200" algn="l" rtl="0">
              <a:lnSpc>
                <a:spcPct val="100000"/>
              </a:lnSpc>
              <a:spcBef>
                <a:spcPts val="0"/>
              </a:spcBef>
              <a:spcAft>
                <a:spcPts val="0"/>
              </a:spcAft>
              <a:buClr>
                <a:srgbClr val="2CBDD9"/>
              </a:buClr>
              <a:buSzPts val="1500"/>
              <a:buFont typeface="Trebuchet MS"/>
              <a:buChar char="&gt;"/>
            </a:pPr>
            <a:r>
              <a:rPr lang="en-US" sz="1500" b="0" i="0" u="none" strike="noStrike" cap="none" dirty="0">
                <a:solidFill>
                  <a:schemeClr val="lt1"/>
                </a:solidFill>
                <a:latin typeface="Trebuchet MS"/>
                <a:ea typeface="Trebuchet MS"/>
                <a:cs typeface="Trebuchet MS"/>
                <a:sym typeface="Trebuchet MS"/>
              </a:rPr>
              <a:t>Most of my patients are completely controlled on the usage of only injectable estradiol and progesterone. I have</a:t>
            </a:r>
            <a:r>
              <a:rPr lang="en-US" sz="1500" dirty="0">
                <a:solidFill>
                  <a:schemeClr val="lt1"/>
                </a:solidFill>
                <a:latin typeface="Trebuchet MS"/>
                <a:ea typeface="Trebuchet MS"/>
                <a:cs typeface="Trebuchet MS"/>
                <a:sym typeface="Trebuchet MS"/>
              </a:rPr>
              <a:t> sometimes been able to get a</a:t>
            </a:r>
            <a:r>
              <a:rPr lang="en-US" sz="1500" b="0" i="0" u="none" strike="noStrike" cap="none" dirty="0">
                <a:solidFill>
                  <a:schemeClr val="lt1"/>
                </a:solidFill>
                <a:latin typeface="Trebuchet MS"/>
                <a:ea typeface="Trebuchet MS"/>
                <a:cs typeface="Trebuchet MS"/>
                <a:sym typeface="Trebuchet MS"/>
              </a:rPr>
              <a:t> patient totally off blockers using oral estrogen and progesterone to control their testosterone. Injectable estrogen paired with (typically rectal QHS administered) </a:t>
            </a:r>
            <a:r>
              <a:rPr lang="en-US" sz="1500" b="0" i="0" u="none" strike="noStrike" cap="none" dirty="0" err="1">
                <a:solidFill>
                  <a:schemeClr val="lt1"/>
                </a:solidFill>
                <a:latin typeface="Trebuchet MS"/>
                <a:ea typeface="Trebuchet MS"/>
                <a:cs typeface="Trebuchet MS"/>
                <a:sym typeface="Trebuchet MS"/>
              </a:rPr>
              <a:t>bioidentical</a:t>
            </a:r>
            <a:r>
              <a:rPr lang="en-US" sz="1500" b="0" i="0" u="none" strike="noStrike" cap="none" dirty="0">
                <a:solidFill>
                  <a:schemeClr val="lt1"/>
                </a:solidFill>
                <a:latin typeface="Trebuchet MS"/>
                <a:ea typeface="Trebuchet MS"/>
                <a:cs typeface="Trebuchet MS"/>
                <a:sym typeface="Trebuchet MS"/>
              </a:rPr>
              <a:t> progesterone </a:t>
            </a:r>
            <a:r>
              <a:rPr lang="en-US" sz="1500" b="0" i="0" u="none" strike="noStrike" cap="none" dirty="0" smtClean="0">
                <a:solidFill>
                  <a:schemeClr val="lt1"/>
                </a:solidFill>
                <a:latin typeface="Trebuchet MS"/>
                <a:ea typeface="Trebuchet MS"/>
                <a:cs typeface="Trebuchet MS"/>
                <a:sym typeface="Trebuchet MS"/>
              </a:rPr>
              <a:t>will easily suppress </a:t>
            </a:r>
            <a:r>
              <a:rPr lang="en-US" sz="1500" b="0" i="0" u="none" strike="noStrike" cap="none" dirty="0">
                <a:solidFill>
                  <a:schemeClr val="lt1"/>
                </a:solidFill>
                <a:latin typeface="Trebuchet MS"/>
                <a:ea typeface="Trebuchet MS"/>
                <a:cs typeface="Trebuchet MS"/>
                <a:sym typeface="Trebuchet MS"/>
              </a:rPr>
              <a:t>LH and FSH to zero. </a:t>
            </a:r>
            <a:endParaRPr sz="1500" b="0" i="0" u="none" strike="noStrike" cap="none" dirty="0">
              <a:solidFill>
                <a:schemeClr val="lt1"/>
              </a:solidFill>
              <a:latin typeface="Trebuchet MS"/>
              <a:ea typeface="Trebuchet MS"/>
              <a:cs typeface="Trebuchet MS"/>
              <a:sym typeface="Trebuchet MS"/>
            </a:endParaRPr>
          </a:p>
          <a:p>
            <a:pPr marL="342900" marR="0" lvl="0" indent="-234950" algn="l" rtl="0">
              <a:lnSpc>
                <a:spcPct val="100000"/>
              </a:lnSpc>
              <a:spcBef>
                <a:spcPts val="0"/>
              </a:spcBef>
              <a:spcAft>
                <a:spcPts val="0"/>
              </a:spcAft>
              <a:buClr>
                <a:srgbClr val="2CBDD9"/>
              </a:buClr>
              <a:buSzPts val="1600"/>
              <a:buFont typeface="Trebuchet MS"/>
              <a:buNone/>
            </a:pPr>
            <a:endParaRPr sz="1500" b="0" i="0" u="none" strike="noStrike" cap="none" dirty="0">
              <a:solidFill>
                <a:schemeClr val="lt1"/>
              </a:solidFill>
              <a:latin typeface="Trebuchet MS"/>
              <a:ea typeface="Trebuchet MS"/>
              <a:cs typeface="Trebuchet MS"/>
              <a:sym typeface="Trebuchet MS"/>
            </a:endParaRPr>
          </a:p>
          <a:p>
            <a:pPr marL="342900" marR="0" lvl="0" indent="-330200" algn="l" rtl="0">
              <a:lnSpc>
                <a:spcPct val="100000"/>
              </a:lnSpc>
              <a:spcBef>
                <a:spcPts val="0"/>
              </a:spcBef>
              <a:spcAft>
                <a:spcPts val="0"/>
              </a:spcAft>
              <a:buClr>
                <a:srgbClr val="2CBDD9"/>
              </a:buClr>
              <a:buSzPts val="1500"/>
              <a:buFont typeface="Trebuchet MS"/>
              <a:buChar char="&gt;"/>
            </a:pPr>
            <a:r>
              <a:rPr lang="en-US" sz="1500" b="0" i="0" u="none" strike="noStrike" cap="none" dirty="0">
                <a:solidFill>
                  <a:schemeClr val="lt1"/>
                </a:solidFill>
                <a:latin typeface="Trebuchet MS"/>
                <a:ea typeface="Trebuchet MS"/>
                <a:cs typeface="Trebuchet MS"/>
                <a:sym typeface="Trebuchet MS"/>
              </a:rPr>
              <a:t>I find that the</a:t>
            </a:r>
            <a:r>
              <a:rPr lang="en-US" sz="1500" dirty="0">
                <a:solidFill>
                  <a:schemeClr val="lt1"/>
                </a:solidFill>
                <a:latin typeface="Trebuchet MS"/>
                <a:ea typeface="Trebuchet MS"/>
                <a:cs typeface="Trebuchet MS"/>
                <a:sym typeface="Trebuchet MS"/>
              </a:rPr>
              <a:t> </a:t>
            </a:r>
            <a:r>
              <a:rPr lang="en-US" sz="1500" dirty="0" err="1">
                <a:solidFill>
                  <a:schemeClr val="lt1"/>
                </a:solidFill>
                <a:latin typeface="Trebuchet MS"/>
                <a:ea typeface="Trebuchet MS"/>
                <a:cs typeface="Trebuchet MS"/>
                <a:sym typeface="Trebuchet MS"/>
              </a:rPr>
              <a:t>antigonadotrophin</a:t>
            </a:r>
            <a:r>
              <a:rPr lang="en-US" sz="1500" b="0" i="0" u="none" strike="noStrike" cap="none" dirty="0">
                <a:solidFill>
                  <a:schemeClr val="lt1"/>
                </a:solidFill>
                <a:latin typeface="Trebuchet MS"/>
                <a:ea typeface="Trebuchet MS"/>
                <a:cs typeface="Trebuchet MS"/>
                <a:sym typeface="Trebuchet MS"/>
              </a:rPr>
              <a:t> effects and LH/FSH suppression benefits of progesterone (</a:t>
            </a:r>
            <a:r>
              <a:rPr lang="en-US" sz="1500" b="0" i="0" u="none" strike="noStrike" cap="none" dirty="0" err="1">
                <a:solidFill>
                  <a:schemeClr val="lt1"/>
                </a:solidFill>
                <a:latin typeface="Trebuchet MS"/>
                <a:ea typeface="Trebuchet MS"/>
                <a:cs typeface="Trebuchet MS"/>
                <a:sym typeface="Trebuchet MS"/>
              </a:rPr>
              <a:t>bioidentical</a:t>
            </a:r>
            <a:r>
              <a:rPr lang="en-US" sz="1500" b="0" i="0" u="none" strike="noStrike" cap="none" dirty="0">
                <a:solidFill>
                  <a:schemeClr val="lt1"/>
                </a:solidFill>
                <a:latin typeface="Trebuchet MS"/>
                <a:ea typeface="Trebuchet MS"/>
                <a:cs typeface="Trebuchet MS"/>
                <a:sym typeface="Trebuchet MS"/>
              </a:rPr>
              <a:t> micronized) are maximized when the progesterone is used as a suppository. This helps offset its short half life by causing its slow absorption in the distal rectum where it also does not drain to portal circulation but rather to systemic circulation, avoiding first pass metabolism.</a:t>
            </a:r>
            <a:endParaRPr sz="1500" b="0" i="0" u="none" strike="noStrike" cap="none" dirty="0">
              <a:solidFill>
                <a:srgbClr val="000000"/>
              </a:solidFill>
              <a:latin typeface="Arial"/>
              <a:ea typeface="Arial"/>
              <a:cs typeface="Arial"/>
              <a:sym typeface="Arial"/>
            </a:endParaRPr>
          </a:p>
        </p:txBody>
      </p:sp>
      <p:pic>
        <p:nvPicPr>
          <p:cNvPr id="577" name="Google Shape;577;p42"/>
          <p:cNvPicPr preferRelativeResize="0"/>
          <p:nvPr/>
        </p:nvPicPr>
        <p:blipFill>
          <a:blip r:embed="rId3">
            <a:alphaModFix/>
          </a:blip>
          <a:stretch>
            <a:fillRect/>
          </a:stretch>
        </p:blipFill>
        <p:spPr>
          <a:xfrm>
            <a:off x="4713350" y="6329350"/>
            <a:ext cx="294750" cy="357225"/>
          </a:xfrm>
          <a:prstGeom prst="rect">
            <a:avLst/>
          </a:prstGeom>
          <a:noFill/>
          <a:ln>
            <a:noFill/>
          </a:ln>
        </p:spPr>
      </p:pic>
      <p:pic>
        <p:nvPicPr>
          <p:cNvPr id="6" name="Google Shape;577;p42"/>
          <p:cNvPicPr preferRelativeResize="0"/>
          <p:nvPr/>
        </p:nvPicPr>
        <p:blipFill>
          <a:blip r:embed="rId3">
            <a:alphaModFix/>
          </a:blip>
          <a:stretch>
            <a:fillRect/>
          </a:stretch>
        </p:blipFill>
        <p:spPr>
          <a:xfrm>
            <a:off x="3517299" y="5000190"/>
            <a:ext cx="294750" cy="357225"/>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sp>
        <p:nvSpPr>
          <p:cNvPr id="574" name="Google Shape;574;p42"/>
          <p:cNvSpPr txBox="1"/>
          <p:nvPr/>
        </p:nvSpPr>
        <p:spPr>
          <a:xfrm>
            <a:off x="0" y="162818"/>
            <a:ext cx="9144000" cy="646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1250"/>
              <a:buFont typeface="Quattrocento Sans"/>
              <a:buNone/>
            </a:pPr>
            <a:r>
              <a:rPr lang="en-US" sz="5000" dirty="0" smtClean="0">
                <a:solidFill>
                  <a:schemeClr val="lt1"/>
                </a:solidFill>
                <a:latin typeface="Quattrocento Sans"/>
                <a:ea typeface="Quattrocento Sans"/>
                <a:cs typeface="Quattrocento Sans"/>
                <a:sym typeface="Quattrocento Sans"/>
              </a:rPr>
              <a:t>Powers Method Flowchart</a:t>
            </a:r>
            <a:r>
              <a:rPr lang="en-US" sz="5000" b="0" i="0" u="none" strike="noStrike" cap="none" dirty="0" smtClean="0">
                <a:solidFill>
                  <a:schemeClr val="lt1"/>
                </a:solidFill>
                <a:latin typeface="Quattrocento Sans"/>
                <a:ea typeface="Quattrocento Sans"/>
                <a:cs typeface="Quattrocento Sans"/>
                <a:sym typeface="Quattrocento Sans"/>
              </a:rPr>
              <a:t> </a:t>
            </a:r>
            <a:endParaRPr sz="1400" b="0" i="0" u="none" strike="noStrike" cap="none" dirty="0">
              <a:solidFill>
                <a:srgbClr val="000000"/>
              </a:solidFill>
              <a:latin typeface="Arial"/>
              <a:ea typeface="Arial"/>
              <a:cs typeface="Arial"/>
              <a:sym typeface="Arial"/>
            </a:endParaRPr>
          </a:p>
        </p:txBody>
      </p:sp>
      <p:sp>
        <p:nvSpPr>
          <p:cNvPr id="575" name="Google Shape;575;p42"/>
          <p:cNvSpPr txBox="1"/>
          <p:nvPr/>
        </p:nvSpPr>
        <p:spPr>
          <a:xfrm>
            <a:off x="431800" y="1841500"/>
            <a:ext cx="185736" cy="8318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400"/>
              <a:buFont typeface="Arial"/>
              <a:buNone/>
            </a:pPr>
            <a:endParaRPr sz="2400" b="1"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chemeClr val="lt1"/>
              </a:solidFill>
              <a:latin typeface="Arial"/>
              <a:ea typeface="Arial"/>
              <a:cs typeface="Arial"/>
              <a:sym typeface="Arial"/>
            </a:endParaRPr>
          </a:p>
        </p:txBody>
      </p:sp>
      <p:sp>
        <p:nvSpPr>
          <p:cNvPr id="576" name="Google Shape;576;p42"/>
          <p:cNvSpPr txBox="1"/>
          <p:nvPr/>
        </p:nvSpPr>
        <p:spPr>
          <a:xfrm>
            <a:off x="457200" y="1042975"/>
            <a:ext cx="8229600" cy="5507100"/>
          </a:xfrm>
          <a:prstGeom prst="rect">
            <a:avLst/>
          </a:prstGeom>
          <a:noFill/>
          <a:ln>
            <a:noFill/>
          </a:ln>
        </p:spPr>
        <p:txBody>
          <a:bodyPr spcFirstLastPara="1" wrap="square" lIns="91425" tIns="45700" rIns="91425" bIns="45700" anchor="t" anchorCtr="0">
            <a:noAutofit/>
          </a:bodyPr>
          <a:lstStyle/>
          <a:p>
            <a:pPr marL="12700" marR="0" lvl="0" algn="l" rtl="0">
              <a:lnSpc>
                <a:spcPct val="100000"/>
              </a:lnSpc>
              <a:spcBef>
                <a:spcPts val="0"/>
              </a:spcBef>
              <a:spcAft>
                <a:spcPts val="0"/>
              </a:spcAft>
              <a:buClr>
                <a:srgbClr val="2CBDD9"/>
              </a:buClr>
              <a:buSzPts val="1500"/>
            </a:pPr>
            <a:r>
              <a:rPr lang="en-US" sz="1500" b="0" i="0" u="none" strike="noStrike" cap="none" dirty="0" smtClean="0">
                <a:solidFill>
                  <a:schemeClr val="bg1"/>
                </a:solidFill>
                <a:latin typeface="Arial"/>
                <a:ea typeface="Arial"/>
                <a:cs typeface="Arial"/>
                <a:sym typeface="Arial"/>
              </a:rPr>
              <a:t>This slide is held for version 6.1, which will include an updated flowchart for my methods to simplify it for exactly what to do at what stage for other clinicians. </a:t>
            </a:r>
            <a:endParaRPr sz="1500" b="0" i="0" u="none" strike="noStrike" cap="none" dirty="0">
              <a:solidFill>
                <a:schemeClr val="bg1"/>
              </a:solidFill>
              <a:latin typeface="Arial"/>
              <a:ea typeface="Arial"/>
              <a:cs typeface="Arial"/>
              <a:sym typeface="Arial"/>
            </a:endParaRPr>
          </a:p>
        </p:txBody>
      </p:sp>
      <p:pic>
        <p:nvPicPr>
          <p:cNvPr id="577" name="Google Shape;577;p42"/>
          <p:cNvPicPr preferRelativeResize="0"/>
          <p:nvPr/>
        </p:nvPicPr>
        <p:blipFill>
          <a:blip r:embed="rId3">
            <a:alphaModFix/>
          </a:blip>
          <a:stretch>
            <a:fillRect/>
          </a:stretch>
        </p:blipFill>
        <p:spPr>
          <a:xfrm>
            <a:off x="8608231" y="437421"/>
            <a:ext cx="294750" cy="357225"/>
          </a:xfrm>
          <a:prstGeom prst="rect">
            <a:avLst/>
          </a:prstGeom>
          <a:noFill/>
          <a:ln>
            <a:noFill/>
          </a:ln>
        </p:spPr>
      </p:pic>
    </p:spTree>
    <p:extLst>
      <p:ext uri="{BB962C8B-B14F-4D97-AF65-F5344CB8AC3E}">
        <p14:creationId xmlns:p14="http://schemas.microsoft.com/office/powerpoint/2010/main" val="14529765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6"/>
          <p:cNvSpPr txBox="1"/>
          <p:nvPr/>
        </p:nvSpPr>
        <p:spPr>
          <a:xfrm>
            <a:off x="0" y="160500"/>
            <a:ext cx="9144000" cy="15801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FFFFFF"/>
              </a:buClr>
              <a:buSzPts val="1250"/>
              <a:buFont typeface="Quattrocento Sans"/>
              <a:buNone/>
            </a:pPr>
            <a:r>
              <a:rPr lang="en-US" sz="5000" b="0" i="0" u="none" strike="noStrike" cap="none">
                <a:solidFill>
                  <a:srgbClr val="FFFFFF"/>
                </a:solidFill>
                <a:latin typeface="Quattrocento Sans"/>
                <a:ea typeface="Quattrocento Sans"/>
                <a:cs typeface="Quattrocento Sans"/>
                <a:sym typeface="Quattrocento Sans"/>
              </a:rPr>
              <a:t>How Do Transgender People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FFFFFF"/>
              </a:buClr>
              <a:buSzPts val="1250"/>
              <a:buFont typeface="Quattrocento Sans"/>
              <a:buNone/>
            </a:pPr>
            <a:r>
              <a:rPr lang="en-US" sz="5000" b="0" i="0" u="none" strike="noStrike" cap="none">
                <a:solidFill>
                  <a:srgbClr val="FFFFFF"/>
                </a:solidFill>
                <a:latin typeface="Quattrocento Sans"/>
                <a:ea typeface="Quattrocento Sans"/>
                <a:cs typeface="Quattrocento Sans"/>
                <a:sym typeface="Quattrocento Sans"/>
              </a:rPr>
              <a:t>View Hormone Providers? </a:t>
            </a:r>
            <a:endParaRPr sz="1400" b="0" i="0" u="none" strike="noStrike" cap="none">
              <a:solidFill>
                <a:srgbClr val="000000"/>
              </a:solidFill>
              <a:latin typeface="Arial"/>
              <a:ea typeface="Arial"/>
              <a:cs typeface="Arial"/>
              <a:sym typeface="Arial"/>
            </a:endParaRPr>
          </a:p>
        </p:txBody>
      </p:sp>
      <p:pic>
        <p:nvPicPr>
          <p:cNvPr id="188" name="Google Shape;188;p6"/>
          <p:cNvPicPr preferRelativeResize="0"/>
          <p:nvPr/>
        </p:nvPicPr>
        <p:blipFill>
          <a:blip r:embed="rId3">
            <a:alphaModFix/>
          </a:blip>
          <a:stretch>
            <a:fillRect/>
          </a:stretch>
        </p:blipFill>
        <p:spPr>
          <a:xfrm>
            <a:off x="850814" y="2198525"/>
            <a:ext cx="7442374" cy="4186350"/>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81"/>
        <p:cNvGrpSpPr/>
        <p:nvPr/>
      </p:nvGrpSpPr>
      <p:grpSpPr>
        <a:xfrm>
          <a:off x="0" y="0"/>
          <a:ext cx="0" cy="0"/>
          <a:chOff x="0" y="0"/>
          <a:chExt cx="0" cy="0"/>
        </a:xfrm>
      </p:grpSpPr>
      <p:sp>
        <p:nvSpPr>
          <p:cNvPr id="582" name="Google Shape;582;p43"/>
          <p:cNvSpPr txBox="1"/>
          <p:nvPr/>
        </p:nvSpPr>
        <p:spPr>
          <a:xfrm>
            <a:off x="0" y="179068"/>
            <a:ext cx="9144000" cy="646199"/>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1250"/>
              <a:buFont typeface="Quattrocento Sans"/>
              <a:buNone/>
            </a:pPr>
            <a:r>
              <a:rPr lang="en-US" sz="5000" b="0" i="0" u="none" strike="noStrike" cap="none">
                <a:solidFill>
                  <a:schemeClr val="lt1"/>
                </a:solidFill>
                <a:latin typeface="Quattrocento Sans"/>
                <a:ea typeface="Quattrocento Sans"/>
                <a:cs typeface="Quattrocento Sans"/>
                <a:sym typeface="Quattrocento Sans"/>
              </a:rPr>
              <a:t>Powers Method Patient Labs: </a:t>
            </a:r>
            <a:endParaRPr sz="1400" b="0" i="0" u="none" strike="noStrike" cap="none">
              <a:solidFill>
                <a:srgbClr val="000000"/>
              </a:solidFill>
              <a:latin typeface="Arial"/>
              <a:ea typeface="Arial"/>
              <a:cs typeface="Arial"/>
              <a:sym typeface="Arial"/>
            </a:endParaRPr>
          </a:p>
        </p:txBody>
      </p:sp>
      <p:sp>
        <p:nvSpPr>
          <p:cNvPr id="583" name="Google Shape;583;p43"/>
          <p:cNvSpPr txBox="1"/>
          <p:nvPr/>
        </p:nvSpPr>
        <p:spPr>
          <a:xfrm>
            <a:off x="431800" y="1841500"/>
            <a:ext cx="185736" cy="8318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400"/>
              <a:buFont typeface="Arial"/>
              <a:buNone/>
            </a:pPr>
            <a:endParaRPr sz="2400" b="1"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chemeClr val="lt1"/>
              </a:solidFill>
              <a:latin typeface="Arial"/>
              <a:ea typeface="Arial"/>
              <a:cs typeface="Arial"/>
              <a:sym typeface="Arial"/>
            </a:endParaRPr>
          </a:p>
        </p:txBody>
      </p:sp>
      <p:sp>
        <p:nvSpPr>
          <p:cNvPr id="584" name="Google Shape;584;p43"/>
          <p:cNvSpPr txBox="1"/>
          <p:nvPr/>
        </p:nvSpPr>
        <p:spPr>
          <a:xfrm>
            <a:off x="524668" y="732463"/>
            <a:ext cx="8121600" cy="5478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600"/>
              <a:buFont typeface="Trebuchet MS"/>
              <a:buNone/>
            </a:pPr>
            <a:endParaRPr sz="1600" b="0" i="0" u="none" strike="noStrike" cap="none">
              <a:solidFill>
                <a:srgbClr val="000000"/>
              </a:solidFill>
              <a:latin typeface="Arial"/>
              <a:ea typeface="Arial"/>
              <a:cs typeface="Arial"/>
              <a:sym typeface="Arial"/>
            </a:endParaRPr>
          </a:p>
        </p:txBody>
      </p:sp>
      <p:pic>
        <p:nvPicPr>
          <p:cNvPr id="585" name="Google Shape;585;p43"/>
          <p:cNvPicPr preferRelativeResize="0"/>
          <p:nvPr/>
        </p:nvPicPr>
        <p:blipFill rotWithShape="1">
          <a:blip r:embed="rId3">
            <a:alphaModFix/>
          </a:blip>
          <a:srcRect/>
          <a:stretch/>
        </p:blipFill>
        <p:spPr>
          <a:xfrm>
            <a:off x="1455792" y="2164827"/>
            <a:ext cx="5928856" cy="4092098"/>
          </a:xfrm>
          <a:prstGeom prst="rect">
            <a:avLst/>
          </a:prstGeom>
          <a:noFill/>
          <a:ln>
            <a:noFill/>
          </a:ln>
        </p:spPr>
      </p:pic>
      <p:sp>
        <p:nvSpPr>
          <p:cNvPr id="586" name="Google Shape;586;p43"/>
          <p:cNvSpPr txBox="1"/>
          <p:nvPr/>
        </p:nvSpPr>
        <p:spPr>
          <a:xfrm>
            <a:off x="569942" y="952125"/>
            <a:ext cx="8004000"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dirty="0">
                <a:solidFill>
                  <a:schemeClr val="accent1"/>
                </a:solidFill>
                <a:latin typeface="Arial"/>
                <a:ea typeface="Arial"/>
                <a:cs typeface="Arial"/>
                <a:sym typeface="Arial"/>
              </a:rPr>
              <a:t>With an estradiol level over 300 and a good progesterone level, LH and FSH fall to zero effectively </a:t>
            </a:r>
            <a:endParaRPr dirty="0"/>
          </a:p>
          <a:p>
            <a:pPr marL="0" marR="0" lvl="0" indent="0" algn="l" rtl="0">
              <a:lnSpc>
                <a:spcPct val="100000"/>
              </a:lnSpc>
              <a:spcBef>
                <a:spcPts val="0"/>
              </a:spcBef>
              <a:spcAft>
                <a:spcPts val="0"/>
              </a:spcAft>
              <a:buNone/>
            </a:pPr>
            <a:r>
              <a:rPr lang="en-US" sz="1400" b="0" i="0" u="none" strike="noStrike" cap="none" dirty="0">
                <a:solidFill>
                  <a:schemeClr val="accent1"/>
                </a:solidFill>
                <a:latin typeface="Arial"/>
                <a:ea typeface="Arial"/>
                <a:cs typeface="Arial"/>
                <a:sym typeface="Arial"/>
              </a:rPr>
              <a:t>Shutting down gonadal testosterone production completely. </a:t>
            </a:r>
            <a:r>
              <a:rPr lang="en-US" sz="1400" b="0" i="0" u="none" strike="noStrike" cap="none" dirty="0" smtClean="0">
                <a:solidFill>
                  <a:schemeClr val="accent1"/>
                </a:solidFill>
                <a:latin typeface="Arial"/>
                <a:ea typeface="Arial"/>
                <a:cs typeface="Arial"/>
                <a:sym typeface="Arial"/>
              </a:rPr>
              <a:t>Blockers are unnecessary in this patient forever as long as they continue HRT. An orchiectomy would be completely unnecessary unless the patient simply wanted it done. </a:t>
            </a:r>
            <a:endParaRPr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590"/>
        <p:cNvGrpSpPr/>
        <p:nvPr/>
      </p:nvGrpSpPr>
      <p:grpSpPr>
        <a:xfrm>
          <a:off x="0" y="0"/>
          <a:ext cx="0" cy="0"/>
          <a:chOff x="0" y="0"/>
          <a:chExt cx="0" cy="0"/>
        </a:xfrm>
      </p:grpSpPr>
      <p:sp>
        <p:nvSpPr>
          <p:cNvPr id="591" name="Google Shape;591;p44"/>
          <p:cNvSpPr txBox="1"/>
          <p:nvPr/>
        </p:nvSpPr>
        <p:spPr>
          <a:xfrm>
            <a:off x="0" y="162826"/>
            <a:ext cx="9144000" cy="728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1250"/>
              <a:buFont typeface="Quattrocento Sans"/>
              <a:buNone/>
            </a:pPr>
            <a:r>
              <a:rPr lang="en-US" sz="5000" b="0" i="0" u="none" strike="noStrike" cap="none">
                <a:solidFill>
                  <a:schemeClr val="lt1"/>
                </a:solidFill>
                <a:latin typeface="Quattrocento Sans"/>
                <a:ea typeface="Quattrocento Sans"/>
                <a:cs typeface="Quattrocento Sans"/>
                <a:sym typeface="Quattrocento Sans"/>
              </a:rPr>
              <a:t>Spironolactone </a:t>
            </a:r>
            <a:endParaRPr sz="1400" b="0" i="0" u="none" strike="noStrike" cap="none">
              <a:solidFill>
                <a:srgbClr val="000000"/>
              </a:solidFill>
              <a:latin typeface="Arial"/>
              <a:ea typeface="Arial"/>
              <a:cs typeface="Arial"/>
              <a:sym typeface="Arial"/>
            </a:endParaRPr>
          </a:p>
        </p:txBody>
      </p:sp>
      <p:sp>
        <p:nvSpPr>
          <p:cNvPr id="592" name="Google Shape;592;p44"/>
          <p:cNvSpPr txBox="1"/>
          <p:nvPr/>
        </p:nvSpPr>
        <p:spPr>
          <a:xfrm>
            <a:off x="431800" y="1841500"/>
            <a:ext cx="185736" cy="8318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400"/>
              <a:buFont typeface="Arial"/>
              <a:buNone/>
            </a:pPr>
            <a:endParaRPr sz="2400" b="1"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chemeClr val="lt1"/>
              </a:solidFill>
              <a:latin typeface="Arial"/>
              <a:ea typeface="Arial"/>
              <a:cs typeface="Arial"/>
              <a:sym typeface="Arial"/>
            </a:endParaRPr>
          </a:p>
        </p:txBody>
      </p:sp>
      <p:sp>
        <p:nvSpPr>
          <p:cNvPr id="593" name="Google Shape;593;p44"/>
          <p:cNvSpPr txBox="1"/>
          <p:nvPr/>
        </p:nvSpPr>
        <p:spPr>
          <a:xfrm>
            <a:off x="457200" y="1042975"/>
            <a:ext cx="8229600" cy="5328900"/>
          </a:xfrm>
          <a:prstGeom prst="rect">
            <a:avLst/>
          </a:prstGeom>
          <a:noFill/>
          <a:ln>
            <a:noFill/>
          </a:ln>
        </p:spPr>
        <p:txBody>
          <a:bodyPr spcFirstLastPara="1" wrap="square" lIns="91425" tIns="45700" rIns="91425" bIns="45700" anchor="t" anchorCtr="0">
            <a:noAutofit/>
          </a:bodyPr>
          <a:lstStyle/>
          <a:p>
            <a:pPr marL="342900" indent="-330200">
              <a:buClr>
                <a:schemeClr val="accent1">
                  <a:lumMod val="60000"/>
                  <a:lumOff val="40000"/>
                </a:schemeClr>
              </a:buClr>
              <a:buSzPts val="1500"/>
              <a:buFont typeface="Wingdings" pitchFamily="2" charset="2"/>
              <a:buChar char="§"/>
            </a:pPr>
            <a:r>
              <a:rPr lang="en-US" dirty="0">
                <a:solidFill>
                  <a:schemeClr val="lt1"/>
                </a:solidFill>
                <a:latin typeface="Trebuchet MS"/>
                <a:ea typeface="Trebuchet MS"/>
                <a:cs typeface="Trebuchet MS"/>
                <a:sym typeface="Trebuchet MS"/>
              </a:rPr>
              <a:t>In patients who choose to use blockers, or whom cannot achieve androgen reduction with E and P alone, the most typical and baseline drug is </a:t>
            </a:r>
            <a:r>
              <a:rPr lang="en-US" dirty="0" err="1">
                <a:solidFill>
                  <a:schemeClr val="lt1"/>
                </a:solidFill>
                <a:latin typeface="Trebuchet MS"/>
                <a:ea typeface="Trebuchet MS"/>
                <a:cs typeface="Trebuchet MS"/>
                <a:sym typeface="Trebuchet MS"/>
              </a:rPr>
              <a:t>aldactone</a:t>
            </a:r>
            <a:r>
              <a:rPr lang="en-US" dirty="0">
                <a:solidFill>
                  <a:schemeClr val="lt1"/>
                </a:solidFill>
                <a:latin typeface="Trebuchet MS"/>
                <a:ea typeface="Trebuchet MS"/>
                <a:cs typeface="Trebuchet MS"/>
                <a:sym typeface="Trebuchet MS"/>
              </a:rPr>
              <a:t> (spironolactone) which is a potassium sparing diuretic. It’s very important to monitor the patient for elevated potassium levels and renal function as these can be (extremely rare) but fatal side effects via arrhythmia. </a:t>
            </a:r>
            <a:endParaRPr lang="en-US" dirty="0"/>
          </a:p>
          <a:p>
            <a:pPr marL="342900" marR="0" lvl="0" indent="-330200" algn="l" rtl="0">
              <a:lnSpc>
                <a:spcPct val="100000"/>
              </a:lnSpc>
              <a:spcBef>
                <a:spcPts val="0"/>
              </a:spcBef>
              <a:spcAft>
                <a:spcPts val="0"/>
              </a:spcAft>
              <a:buClr>
                <a:schemeClr val="accent1">
                  <a:lumMod val="60000"/>
                  <a:lumOff val="40000"/>
                </a:schemeClr>
              </a:buClr>
              <a:buSzPts val="1500"/>
              <a:buFont typeface="Wingdings" pitchFamily="2" charset="2"/>
              <a:buChar char="§"/>
            </a:pPr>
            <a:r>
              <a:rPr lang="en-US" b="0" i="0" u="none" strike="noStrike" cap="none" dirty="0" smtClean="0">
                <a:solidFill>
                  <a:schemeClr val="lt1"/>
                </a:solidFill>
                <a:latin typeface="Trebuchet MS"/>
                <a:ea typeface="Trebuchet MS"/>
                <a:cs typeface="Trebuchet MS"/>
                <a:sym typeface="Trebuchet MS"/>
              </a:rPr>
              <a:t>I </a:t>
            </a:r>
            <a:r>
              <a:rPr lang="en-US" b="0" i="0" u="none" strike="noStrike" cap="none" dirty="0">
                <a:solidFill>
                  <a:schemeClr val="lt1"/>
                </a:solidFill>
                <a:latin typeface="Trebuchet MS"/>
                <a:ea typeface="Trebuchet MS"/>
                <a:cs typeface="Trebuchet MS"/>
                <a:sym typeface="Trebuchet MS"/>
              </a:rPr>
              <a:t>will no longer prescribe Spironolactone.  The evidence against it continues to get worse annually. </a:t>
            </a:r>
            <a:r>
              <a:rPr lang="en-US" dirty="0">
                <a:solidFill>
                  <a:schemeClr val="lt1"/>
                </a:solidFill>
                <a:latin typeface="Trebuchet MS"/>
                <a:ea typeface="Trebuchet MS"/>
                <a:cs typeface="Trebuchet MS"/>
                <a:sym typeface="Trebuchet MS"/>
              </a:rPr>
              <a:t>Patients hate taking it. Most feel miserable on it and have “</a:t>
            </a:r>
            <a:r>
              <a:rPr lang="en-US" dirty="0" err="1">
                <a:solidFill>
                  <a:schemeClr val="lt1"/>
                </a:solidFill>
                <a:latin typeface="Trebuchet MS"/>
                <a:ea typeface="Trebuchet MS"/>
                <a:cs typeface="Trebuchet MS"/>
                <a:sym typeface="Trebuchet MS"/>
              </a:rPr>
              <a:t>spiro</a:t>
            </a:r>
            <a:r>
              <a:rPr lang="en-US" dirty="0">
                <a:solidFill>
                  <a:schemeClr val="lt1"/>
                </a:solidFill>
                <a:latin typeface="Trebuchet MS"/>
                <a:ea typeface="Trebuchet MS"/>
                <a:cs typeface="Trebuchet MS"/>
                <a:sym typeface="Trebuchet MS"/>
              </a:rPr>
              <a:t> brain” that seems to resolve with its </a:t>
            </a:r>
            <a:r>
              <a:rPr lang="en-US" dirty="0" smtClean="0">
                <a:solidFill>
                  <a:schemeClr val="lt1"/>
                </a:solidFill>
                <a:latin typeface="Trebuchet MS"/>
                <a:ea typeface="Trebuchet MS"/>
                <a:cs typeface="Trebuchet MS"/>
                <a:sym typeface="Trebuchet MS"/>
              </a:rPr>
              <a:t>cessation. It works as both an androgen receptor blocker and additionally decreases T production. Its </a:t>
            </a:r>
            <a:r>
              <a:rPr lang="en-US" dirty="0">
                <a:solidFill>
                  <a:schemeClr val="lt1"/>
                </a:solidFill>
                <a:latin typeface="Trebuchet MS"/>
                <a:ea typeface="Trebuchet MS"/>
                <a:cs typeface="Trebuchet MS"/>
                <a:sym typeface="Trebuchet MS"/>
              </a:rPr>
              <a:t>known to cause tumors in mice, and the diuretic effect of it causes polyuria/</a:t>
            </a:r>
            <a:r>
              <a:rPr lang="en-US" dirty="0" err="1">
                <a:solidFill>
                  <a:schemeClr val="lt1"/>
                </a:solidFill>
                <a:latin typeface="Trebuchet MS"/>
                <a:ea typeface="Trebuchet MS"/>
                <a:cs typeface="Trebuchet MS"/>
                <a:sym typeface="Trebuchet MS"/>
              </a:rPr>
              <a:t>nocturia</a:t>
            </a:r>
            <a:r>
              <a:rPr lang="en-US" dirty="0">
                <a:solidFill>
                  <a:schemeClr val="lt1"/>
                </a:solidFill>
                <a:latin typeface="Trebuchet MS"/>
                <a:ea typeface="Trebuchet MS"/>
                <a:cs typeface="Trebuchet MS"/>
                <a:sym typeface="Trebuchet MS"/>
              </a:rPr>
              <a:t> which disrupts sleeping patterns. </a:t>
            </a:r>
            <a:endParaRPr dirty="0">
              <a:solidFill>
                <a:schemeClr val="lt1"/>
              </a:solidFill>
              <a:latin typeface="Trebuchet MS"/>
              <a:ea typeface="Trebuchet MS"/>
              <a:cs typeface="Trebuchet MS"/>
              <a:sym typeface="Trebuchet MS"/>
            </a:endParaRPr>
          </a:p>
          <a:p>
            <a:pPr marL="342900" marR="0" lvl="0" indent="-330200" algn="l" rtl="0">
              <a:lnSpc>
                <a:spcPct val="100000"/>
              </a:lnSpc>
              <a:spcBef>
                <a:spcPts val="0"/>
              </a:spcBef>
              <a:spcAft>
                <a:spcPts val="0"/>
              </a:spcAft>
              <a:buClr>
                <a:schemeClr val="accent1">
                  <a:lumMod val="60000"/>
                  <a:lumOff val="40000"/>
                </a:schemeClr>
              </a:buClr>
              <a:buSzPts val="1500"/>
              <a:buFont typeface="Wingdings" pitchFamily="2" charset="2"/>
              <a:buChar char="§"/>
            </a:pPr>
            <a:r>
              <a:rPr lang="en-US" b="0" i="0" u="none" strike="noStrike" cap="none" dirty="0">
                <a:solidFill>
                  <a:schemeClr val="lt1"/>
                </a:solidFill>
                <a:latin typeface="Trebuchet MS"/>
                <a:ea typeface="Trebuchet MS"/>
                <a:cs typeface="Trebuchet MS"/>
                <a:sym typeface="Trebuchet MS"/>
              </a:rPr>
              <a:t>It is however the blocker of choice of most doctors due to it being included in the core WPATH guidelines since the beginning</a:t>
            </a:r>
            <a:r>
              <a:rPr lang="en-US" dirty="0">
                <a:solidFill>
                  <a:schemeClr val="lt1"/>
                </a:solidFill>
                <a:latin typeface="Trebuchet MS"/>
                <a:ea typeface="Trebuchet MS"/>
                <a:cs typeface="Trebuchet MS"/>
                <a:sym typeface="Trebuchet MS"/>
              </a:rPr>
              <a:t>. </a:t>
            </a:r>
            <a:endParaRPr b="0" i="0" u="none" strike="noStrike" cap="none" dirty="0">
              <a:solidFill>
                <a:schemeClr val="lt1"/>
              </a:solidFill>
              <a:latin typeface="Trebuchet MS"/>
              <a:ea typeface="Trebuchet MS"/>
              <a:cs typeface="Trebuchet MS"/>
              <a:sym typeface="Trebuchet MS"/>
            </a:endParaRPr>
          </a:p>
          <a:p>
            <a:pPr marL="342900" marR="0" lvl="0" indent="-330200" algn="l" rtl="0">
              <a:lnSpc>
                <a:spcPct val="100000"/>
              </a:lnSpc>
              <a:spcBef>
                <a:spcPts val="600"/>
              </a:spcBef>
              <a:spcAft>
                <a:spcPts val="0"/>
              </a:spcAft>
              <a:buClr>
                <a:schemeClr val="accent1">
                  <a:lumMod val="60000"/>
                  <a:lumOff val="40000"/>
                </a:schemeClr>
              </a:buClr>
              <a:buSzPts val="1500"/>
              <a:buFont typeface="Wingdings" pitchFamily="2" charset="2"/>
              <a:buChar char="§"/>
            </a:pPr>
            <a:r>
              <a:rPr lang="en-US" b="0" i="0" u="none" strike="noStrike" cap="none" dirty="0" smtClean="0">
                <a:solidFill>
                  <a:schemeClr val="lt1"/>
                </a:solidFill>
                <a:latin typeface="Trebuchet MS"/>
                <a:ea typeface="Trebuchet MS"/>
                <a:cs typeface="Trebuchet MS"/>
                <a:sym typeface="Trebuchet MS"/>
              </a:rPr>
              <a:t>Anecdotally </a:t>
            </a:r>
            <a:r>
              <a:rPr lang="en-US" b="0" i="0" u="none" strike="noStrike" cap="none" dirty="0">
                <a:solidFill>
                  <a:schemeClr val="lt1"/>
                </a:solidFill>
                <a:latin typeface="Trebuchet MS"/>
                <a:ea typeface="Trebuchet MS"/>
                <a:cs typeface="Trebuchet MS"/>
                <a:sym typeface="Trebuchet MS"/>
              </a:rPr>
              <a:t>I’ve found issues with depression, visceral adiposity (long term) and other problems with Spiro. Spiro is proven to increase serum cortisol levels which is likely the mechanism for the visceral adiposity. </a:t>
            </a:r>
            <a:r>
              <a:rPr lang="en-US" b="0" i="0" u="none" strike="noStrike" cap="none" dirty="0" smtClean="0">
                <a:solidFill>
                  <a:schemeClr val="lt1"/>
                </a:solidFill>
                <a:latin typeface="Trebuchet MS"/>
                <a:ea typeface="Trebuchet MS"/>
                <a:cs typeface="Trebuchet MS"/>
                <a:sym typeface="Trebuchet MS"/>
              </a:rPr>
              <a:t>However, many studies have contradicted my findings in regards to this.</a:t>
            </a:r>
            <a:endParaRPr b="0" i="0" u="none" strike="noStrike" cap="none" dirty="0">
              <a:solidFill>
                <a:srgbClr val="000000"/>
              </a:solidFill>
              <a:sym typeface="Arial"/>
            </a:endParaRPr>
          </a:p>
          <a:p>
            <a:pPr marL="342900" marR="0" lvl="0" indent="-330200" algn="l" rtl="0">
              <a:lnSpc>
                <a:spcPct val="100000"/>
              </a:lnSpc>
              <a:spcBef>
                <a:spcPts val="600"/>
              </a:spcBef>
              <a:spcAft>
                <a:spcPts val="0"/>
              </a:spcAft>
              <a:buClr>
                <a:schemeClr val="accent1">
                  <a:lumMod val="60000"/>
                  <a:lumOff val="40000"/>
                </a:schemeClr>
              </a:buClr>
              <a:buSzPts val="1500"/>
              <a:buFont typeface="Wingdings" pitchFamily="2" charset="2"/>
              <a:buChar char="§"/>
            </a:pPr>
            <a:r>
              <a:rPr lang="en-US" b="1" i="0" u="none" strike="noStrike" cap="none" dirty="0">
                <a:solidFill>
                  <a:schemeClr val="lt1"/>
                </a:solidFill>
                <a:sym typeface="Arial"/>
              </a:rPr>
              <a:t>Predictive Markers for Mammoplasty and a Comparison of Side Effect Profiles in </a:t>
            </a:r>
            <a:r>
              <a:rPr lang="en-US" b="1" i="0" u="none" strike="noStrike" cap="none" dirty="0" err="1">
                <a:solidFill>
                  <a:schemeClr val="lt1"/>
                </a:solidFill>
                <a:sym typeface="Arial"/>
              </a:rPr>
              <a:t>Transwomen</a:t>
            </a:r>
            <a:r>
              <a:rPr lang="en-US" b="1" i="0" u="none" strike="noStrike" cap="none" dirty="0">
                <a:solidFill>
                  <a:schemeClr val="lt1"/>
                </a:solidFill>
                <a:sym typeface="Arial"/>
              </a:rPr>
              <a:t> Taking Various Hormonal Regimens</a:t>
            </a:r>
            <a:endParaRPr b="0" i="0" u="none" strike="noStrike" cap="none" dirty="0">
              <a:solidFill>
                <a:srgbClr val="000000"/>
              </a:solidFill>
              <a:sym typeface="Arial"/>
            </a:endParaRPr>
          </a:p>
          <a:p>
            <a:pPr marL="292100" marR="0" lvl="0" indent="-285750" algn="r" rtl="0">
              <a:lnSpc>
                <a:spcPct val="100000"/>
              </a:lnSpc>
              <a:spcBef>
                <a:spcPts val="600"/>
              </a:spcBef>
              <a:spcAft>
                <a:spcPts val="0"/>
              </a:spcAft>
              <a:buClr>
                <a:schemeClr val="accent1">
                  <a:lumMod val="60000"/>
                  <a:lumOff val="40000"/>
                </a:schemeClr>
              </a:buClr>
              <a:buSzPts val="1600"/>
              <a:buFont typeface="Wingdings" pitchFamily="2" charset="2"/>
              <a:buChar char="§"/>
            </a:pPr>
            <a:r>
              <a:rPr lang="en-US" b="0" i="0" u="none" strike="noStrike" cap="none" dirty="0">
                <a:solidFill>
                  <a:schemeClr val="lt1"/>
                </a:solidFill>
                <a:latin typeface="Trebuchet MS"/>
                <a:ea typeface="Trebuchet MS"/>
                <a:cs typeface="Trebuchet MS"/>
                <a:sym typeface="Trebuchet MS"/>
              </a:rPr>
              <a:t>     </a:t>
            </a:r>
            <a:r>
              <a:rPr lang="en-US" b="0" i="1" u="none" strike="noStrike" cap="none" dirty="0">
                <a:solidFill>
                  <a:schemeClr val="lt1"/>
                </a:solidFill>
                <a:latin typeface="Trebuchet MS"/>
                <a:ea typeface="Trebuchet MS"/>
                <a:cs typeface="Trebuchet MS"/>
                <a:sym typeface="Trebuchet MS"/>
              </a:rPr>
              <a:t> https://academic.oup.com/jcem/article/97/12/4422/2536439 </a:t>
            </a:r>
            <a:endParaRPr b="0" i="1" u="none" strike="noStrike" cap="none" dirty="0">
              <a:solidFill>
                <a:srgbClr val="000000"/>
              </a:solidFill>
              <a:sym typeface="Arial"/>
            </a:endParaRPr>
          </a:p>
          <a:p>
            <a:pPr marL="342900" marR="0" lvl="0" indent="-330200" algn="l" rtl="0">
              <a:lnSpc>
                <a:spcPct val="100000"/>
              </a:lnSpc>
              <a:spcBef>
                <a:spcPts val="600"/>
              </a:spcBef>
              <a:spcAft>
                <a:spcPts val="0"/>
              </a:spcAft>
              <a:buClr>
                <a:schemeClr val="accent1">
                  <a:lumMod val="60000"/>
                  <a:lumOff val="40000"/>
                </a:schemeClr>
              </a:buClr>
              <a:buSzPts val="1500"/>
              <a:buFont typeface="Wingdings" pitchFamily="2" charset="2"/>
              <a:buChar char="§"/>
            </a:pPr>
            <a:r>
              <a:rPr lang="en-US" b="0" i="0" u="none" strike="noStrike" cap="none" dirty="0">
                <a:solidFill>
                  <a:schemeClr val="lt1"/>
                </a:solidFill>
                <a:latin typeface="Trebuchet MS"/>
                <a:ea typeface="Trebuchet MS"/>
                <a:cs typeface="Trebuchet MS"/>
                <a:sym typeface="Trebuchet MS"/>
              </a:rPr>
              <a:t>The above study showed that patients who had a </a:t>
            </a:r>
            <a:r>
              <a:rPr lang="en-US" b="0" i="0" u="none" strike="noStrike" cap="none" dirty="0">
                <a:solidFill>
                  <a:schemeClr val="accent1"/>
                </a:solidFill>
                <a:latin typeface="Trebuchet MS"/>
                <a:ea typeface="Trebuchet MS"/>
                <a:cs typeface="Trebuchet MS"/>
                <a:sym typeface="Trebuchet MS"/>
              </a:rPr>
              <a:t>regimen that included spironolactone were significantly more likely to seek surgical breast augmentation</a:t>
            </a:r>
            <a:r>
              <a:rPr lang="en-US" b="0" i="0" u="none" strike="noStrike" cap="none" dirty="0">
                <a:solidFill>
                  <a:schemeClr val="lt1"/>
                </a:solidFill>
                <a:latin typeface="Trebuchet MS"/>
                <a:ea typeface="Trebuchet MS"/>
                <a:cs typeface="Trebuchet MS"/>
                <a:sym typeface="Trebuchet MS"/>
              </a:rPr>
              <a:t>. Further studies are needed to determine if it truly does interfere with full breast development. </a:t>
            </a:r>
            <a:endParaRPr lang="en-US" b="0" i="0" u="none" strike="noStrike" cap="none" dirty="0" smtClean="0">
              <a:solidFill>
                <a:schemeClr val="lt1"/>
              </a:solidFill>
              <a:latin typeface="Trebuchet MS"/>
              <a:ea typeface="Trebuchet MS"/>
              <a:cs typeface="Trebuchet MS"/>
              <a:sym typeface="Trebuchet MS"/>
            </a:endParaRPr>
          </a:p>
          <a:p>
            <a:pPr marL="342900" marR="0" lvl="0" indent="-330200" algn="l" rtl="0">
              <a:lnSpc>
                <a:spcPct val="100000"/>
              </a:lnSpc>
              <a:spcBef>
                <a:spcPts val="600"/>
              </a:spcBef>
              <a:spcAft>
                <a:spcPts val="0"/>
              </a:spcAft>
              <a:buClr>
                <a:schemeClr val="accent1">
                  <a:lumMod val="60000"/>
                  <a:lumOff val="40000"/>
                </a:schemeClr>
              </a:buClr>
              <a:buSzPts val="1500"/>
              <a:buFont typeface="Wingdings" pitchFamily="2" charset="2"/>
              <a:buChar char="§"/>
            </a:pPr>
            <a:r>
              <a:rPr lang="en-US" dirty="0" smtClean="0">
                <a:solidFill>
                  <a:schemeClr val="lt1"/>
                </a:solidFill>
                <a:latin typeface="Trebuchet MS"/>
                <a:ea typeface="Trebuchet MS"/>
                <a:cs typeface="Trebuchet MS"/>
                <a:sym typeface="Trebuchet MS"/>
              </a:rPr>
              <a:t>That being said, all the patients on which I have been unable to grow hardly any breasts whatsoever took high dose </a:t>
            </a:r>
            <a:r>
              <a:rPr lang="en-US" dirty="0" err="1" smtClean="0">
                <a:solidFill>
                  <a:schemeClr val="lt1"/>
                </a:solidFill>
                <a:latin typeface="Trebuchet MS"/>
                <a:ea typeface="Trebuchet MS"/>
                <a:cs typeface="Trebuchet MS"/>
                <a:sym typeface="Trebuchet MS"/>
              </a:rPr>
              <a:t>spiro</a:t>
            </a:r>
            <a:r>
              <a:rPr lang="en-US" dirty="0" smtClean="0">
                <a:solidFill>
                  <a:schemeClr val="lt1"/>
                </a:solidFill>
                <a:latin typeface="Trebuchet MS"/>
                <a:ea typeface="Trebuchet MS"/>
                <a:cs typeface="Trebuchet MS"/>
                <a:sym typeface="Trebuchet MS"/>
              </a:rPr>
              <a:t> 200-400mg daily for years before I saw them as patients. There is a theory that high dose spironolactone effectively closes the “Growth plate” of the breast preventing later development or causing tubular breast formation which I have seen far too often in this patient group. </a:t>
            </a:r>
            <a:endParaRPr b="0" i="0" u="none" strike="noStrike" cap="none" dirty="0">
              <a:solidFill>
                <a:schemeClr val="lt1"/>
              </a:solidFill>
              <a:latin typeface="Trebuchet MS"/>
              <a:ea typeface="Trebuchet MS"/>
              <a:cs typeface="Trebuchet MS"/>
              <a:sym typeface="Trebuchet MS"/>
            </a:endParaRPr>
          </a:p>
          <a:p>
            <a:pPr marL="285750" marR="0" lvl="0" indent="-285750" algn="l" rtl="0">
              <a:lnSpc>
                <a:spcPct val="100000"/>
              </a:lnSpc>
              <a:spcBef>
                <a:spcPts val="0"/>
              </a:spcBef>
              <a:spcAft>
                <a:spcPts val="0"/>
              </a:spcAft>
              <a:buClr>
                <a:schemeClr val="accent1">
                  <a:lumMod val="60000"/>
                  <a:lumOff val="40000"/>
                </a:schemeClr>
              </a:buClr>
              <a:buSzPts val="1600"/>
              <a:buFont typeface="Wingdings" pitchFamily="2" charset="2"/>
              <a:buChar char="§"/>
            </a:pPr>
            <a:endParaRPr b="0" i="0" u="none" strike="noStrike" cap="none" dirty="0">
              <a:solidFill>
                <a:schemeClr val="lt1"/>
              </a:solidFill>
              <a:sym typeface="Arial"/>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597"/>
        <p:cNvGrpSpPr/>
        <p:nvPr/>
      </p:nvGrpSpPr>
      <p:grpSpPr>
        <a:xfrm>
          <a:off x="0" y="0"/>
          <a:ext cx="0" cy="0"/>
          <a:chOff x="0" y="0"/>
          <a:chExt cx="0" cy="0"/>
        </a:xfrm>
      </p:grpSpPr>
      <p:sp>
        <p:nvSpPr>
          <p:cNvPr id="598" name="Google Shape;598;p45"/>
          <p:cNvSpPr txBox="1"/>
          <p:nvPr/>
        </p:nvSpPr>
        <p:spPr>
          <a:xfrm>
            <a:off x="0" y="162818"/>
            <a:ext cx="9144000" cy="646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1250"/>
              <a:buFont typeface="Quattrocento Sans"/>
              <a:buNone/>
            </a:pPr>
            <a:r>
              <a:rPr lang="en-US" sz="5000" b="0" i="0" u="none" strike="noStrike" cap="none">
                <a:solidFill>
                  <a:schemeClr val="lt1"/>
                </a:solidFill>
                <a:latin typeface="Quattrocento Sans"/>
                <a:ea typeface="Quattrocento Sans"/>
                <a:cs typeface="Quattrocento Sans"/>
                <a:sym typeface="Quattrocento Sans"/>
              </a:rPr>
              <a:t>Blockers </a:t>
            </a:r>
            <a:endParaRPr sz="1400" b="0" i="0" u="none" strike="noStrike" cap="none">
              <a:solidFill>
                <a:srgbClr val="000000"/>
              </a:solidFill>
              <a:latin typeface="Arial"/>
              <a:ea typeface="Arial"/>
              <a:cs typeface="Arial"/>
              <a:sym typeface="Arial"/>
            </a:endParaRPr>
          </a:p>
        </p:txBody>
      </p:sp>
      <p:sp>
        <p:nvSpPr>
          <p:cNvPr id="599" name="Google Shape;599;p45"/>
          <p:cNvSpPr txBox="1"/>
          <p:nvPr/>
        </p:nvSpPr>
        <p:spPr>
          <a:xfrm>
            <a:off x="431800" y="1841500"/>
            <a:ext cx="185736" cy="8318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400"/>
              <a:buFont typeface="Arial"/>
              <a:buNone/>
            </a:pPr>
            <a:endParaRPr sz="2400" b="1"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chemeClr val="lt1"/>
              </a:solidFill>
              <a:latin typeface="Arial"/>
              <a:ea typeface="Arial"/>
              <a:cs typeface="Arial"/>
              <a:sym typeface="Arial"/>
            </a:endParaRPr>
          </a:p>
        </p:txBody>
      </p:sp>
      <p:sp>
        <p:nvSpPr>
          <p:cNvPr id="600" name="Google Shape;600;p45"/>
          <p:cNvSpPr txBox="1"/>
          <p:nvPr/>
        </p:nvSpPr>
        <p:spPr>
          <a:xfrm>
            <a:off x="457200" y="966775"/>
            <a:ext cx="8229600" cy="4944900"/>
          </a:xfrm>
          <a:prstGeom prst="rect">
            <a:avLst/>
          </a:prstGeom>
          <a:noFill/>
          <a:ln>
            <a:noFill/>
          </a:ln>
        </p:spPr>
        <p:txBody>
          <a:bodyPr spcFirstLastPara="1" wrap="square" lIns="91425" tIns="45700" rIns="91425" bIns="45700" anchor="t" anchorCtr="0">
            <a:noAutofit/>
          </a:bodyPr>
          <a:lstStyle/>
          <a:p>
            <a:pPr marL="342900" marR="0" lvl="0" indent="-330200" algn="l" rtl="0">
              <a:lnSpc>
                <a:spcPct val="100000"/>
              </a:lnSpc>
              <a:spcBef>
                <a:spcPts val="600"/>
              </a:spcBef>
              <a:spcAft>
                <a:spcPts val="0"/>
              </a:spcAft>
              <a:buClr>
                <a:srgbClr val="2CBDD9"/>
              </a:buClr>
              <a:buSzPts val="2000"/>
              <a:buFont typeface="Trebuchet MS"/>
              <a:buChar char="&gt;"/>
            </a:pPr>
            <a:r>
              <a:rPr lang="en-US" sz="2000" dirty="0" smtClean="0">
                <a:solidFill>
                  <a:schemeClr val="lt1"/>
                </a:solidFill>
                <a:latin typeface="Trebuchet MS"/>
                <a:ea typeface="Trebuchet MS"/>
                <a:cs typeface="Trebuchet MS"/>
                <a:sym typeface="Trebuchet MS"/>
              </a:rPr>
              <a:t>In my patients, LH and FSH fall to nearly zero due to estrogen (and later progesterone) acting as anti-</a:t>
            </a:r>
            <a:r>
              <a:rPr lang="en-US" sz="2000" dirty="0" err="1" smtClean="0">
                <a:solidFill>
                  <a:schemeClr val="lt1"/>
                </a:solidFill>
                <a:latin typeface="Trebuchet MS"/>
                <a:ea typeface="Trebuchet MS"/>
                <a:cs typeface="Trebuchet MS"/>
                <a:sym typeface="Trebuchet MS"/>
              </a:rPr>
              <a:t>gonadotrophins</a:t>
            </a:r>
            <a:r>
              <a:rPr lang="en-US" sz="2000" dirty="0" smtClean="0">
                <a:solidFill>
                  <a:schemeClr val="lt1"/>
                </a:solidFill>
                <a:latin typeface="Trebuchet MS"/>
                <a:ea typeface="Trebuchet MS"/>
                <a:cs typeface="Trebuchet MS"/>
                <a:sym typeface="Trebuchet MS"/>
              </a:rPr>
              <a:t> making blockers mostly unnecessary past tanner 3. </a:t>
            </a:r>
          </a:p>
          <a:p>
            <a:pPr marL="342900" marR="0" lvl="0" indent="-330200" algn="l" rtl="0">
              <a:lnSpc>
                <a:spcPct val="100000"/>
              </a:lnSpc>
              <a:spcBef>
                <a:spcPts val="600"/>
              </a:spcBef>
              <a:spcAft>
                <a:spcPts val="0"/>
              </a:spcAft>
              <a:buClr>
                <a:srgbClr val="2CBDD9"/>
              </a:buClr>
              <a:buSzPts val="2000"/>
              <a:buFont typeface="Trebuchet MS"/>
              <a:buChar char="&gt;"/>
            </a:pPr>
            <a:r>
              <a:rPr lang="en-US" sz="2000" b="0" i="0" u="none" strike="noStrike" cap="none" dirty="0" smtClean="0">
                <a:solidFill>
                  <a:schemeClr val="lt1"/>
                </a:solidFill>
                <a:latin typeface="Trebuchet MS"/>
                <a:ea typeface="Trebuchet MS"/>
                <a:cs typeface="Trebuchet MS"/>
                <a:sym typeface="Trebuchet MS"/>
              </a:rPr>
              <a:t>That being said, Cisgender </a:t>
            </a:r>
            <a:r>
              <a:rPr lang="en-US" sz="2000" b="0" i="0" u="none" strike="noStrike" cap="none" dirty="0">
                <a:solidFill>
                  <a:schemeClr val="lt1"/>
                </a:solidFill>
                <a:latin typeface="Trebuchet MS"/>
                <a:ea typeface="Trebuchet MS"/>
                <a:cs typeface="Trebuchet MS"/>
                <a:sym typeface="Trebuchet MS"/>
              </a:rPr>
              <a:t>women have testosterone, typically 5-50 </a:t>
            </a:r>
            <a:r>
              <a:rPr lang="en-US" sz="2000" b="0" i="0" u="none" strike="noStrike" cap="none" dirty="0" err="1" smtClean="0">
                <a:solidFill>
                  <a:schemeClr val="lt1"/>
                </a:solidFill>
                <a:latin typeface="Trebuchet MS"/>
                <a:ea typeface="Trebuchet MS"/>
                <a:cs typeface="Trebuchet MS"/>
                <a:sym typeface="Trebuchet MS"/>
              </a:rPr>
              <a:t>ng</a:t>
            </a:r>
            <a:r>
              <a:rPr lang="en-US" sz="2000" b="0" i="0" u="none" strike="noStrike" cap="none" dirty="0" smtClean="0">
                <a:solidFill>
                  <a:schemeClr val="lt1"/>
                </a:solidFill>
                <a:latin typeface="Trebuchet MS"/>
                <a:ea typeface="Trebuchet MS"/>
                <a:cs typeface="Trebuchet MS"/>
                <a:sym typeface="Trebuchet MS"/>
              </a:rPr>
              <a:t>/dl. In my patients, I find levels typically range 10-30ng/dl which is T coming from adrenal production. </a:t>
            </a:r>
            <a:endParaRPr sz="2000" dirty="0">
              <a:solidFill>
                <a:schemeClr val="lt1"/>
              </a:solidFill>
            </a:endParaRPr>
          </a:p>
          <a:p>
            <a:pPr marL="342900" marR="0" lvl="0" indent="-336550" algn="l" rtl="0">
              <a:lnSpc>
                <a:spcPct val="100000"/>
              </a:lnSpc>
              <a:spcBef>
                <a:spcPts val="600"/>
              </a:spcBef>
              <a:spcAft>
                <a:spcPts val="0"/>
              </a:spcAft>
              <a:buClr>
                <a:srgbClr val="2CBDD9"/>
              </a:buClr>
              <a:buSzPts val="2000"/>
              <a:buFont typeface="Trebuchet MS"/>
              <a:buChar char="&gt;"/>
            </a:pPr>
            <a:r>
              <a:rPr lang="en-US" sz="2000" b="0" i="0" u="none" strike="noStrike" cap="none" dirty="0">
                <a:solidFill>
                  <a:schemeClr val="lt1"/>
                </a:solidFill>
                <a:latin typeface="Trebuchet MS"/>
                <a:ea typeface="Trebuchet MS"/>
                <a:cs typeface="Trebuchet MS"/>
                <a:sym typeface="Trebuchet MS"/>
              </a:rPr>
              <a:t>WPATH recommends T 30-100 </a:t>
            </a:r>
            <a:r>
              <a:rPr lang="en-US" sz="2000" b="0" i="0" u="none" strike="noStrike" cap="none" dirty="0" err="1">
                <a:solidFill>
                  <a:schemeClr val="lt1"/>
                </a:solidFill>
                <a:latin typeface="Trebuchet MS"/>
                <a:ea typeface="Trebuchet MS"/>
                <a:cs typeface="Trebuchet MS"/>
                <a:sym typeface="Trebuchet MS"/>
              </a:rPr>
              <a:t>ng</a:t>
            </a:r>
            <a:r>
              <a:rPr lang="en-US" sz="2000" b="0" i="0" u="none" strike="noStrike" cap="none" dirty="0">
                <a:solidFill>
                  <a:schemeClr val="lt1"/>
                </a:solidFill>
                <a:latin typeface="Trebuchet MS"/>
                <a:ea typeface="Trebuchet MS"/>
                <a:cs typeface="Trebuchet MS"/>
                <a:sym typeface="Trebuchet MS"/>
              </a:rPr>
              <a:t>/dl and E2 &lt; 200 </a:t>
            </a:r>
            <a:r>
              <a:rPr lang="en-US" sz="2000" b="0" i="0" u="none" strike="noStrike" cap="none" dirty="0" err="1">
                <a:solidFill>
                  <a:schemeClr val="lt1"/>
                </a:solidFill>
                <a:latin typeface="Trebuchet MS"/>
                <a:ea typeface="Trebuchet MS"/>
                <a:cs typeface="Trebuchet MS"/>
                <a:sym typeface="Trebuchet MS"/>
              </a:rPr>
              <a:t>pg</a:t>
            </a:r>
            <a:r>
              <a:rPr lang="en-US" sz="2000" b="0" i="0" u="none" strike="noStrike" cap="none" dirty="0">
                <a:solidFill>
                  <a:schemeClr val="lt1"/>
                </a:solidFill>
                <a:latin typeface="Trebuchet MS"/>
                <a:ea typeface="Trebuchet MS"/>
                <a:cs typeface="Trebuchet MS"/>
                <a:sym typeface="Trebuchet MS"/>
              </a:rPr>
              <a:t>/ml</a:t>
            </a:r>
            <a:endParaRPr dirty="0"/>
          </a:p>
          <a:p>
            <a:pPr marL="342900" marR="0" lvl="0" indent="-336550" algn="l" rtl="0">
              <a:lnSpc>
                <a:spcPct val="100000"/>
              </a:lnSpc>
              <a:spcBef>
                <a:spcPts val="600"/>
              </a:spcBef>
              <a:spcAft>
                <a:spcPts val="0"/>
              </a:spcAft>
              <a:buClr>
                <a:srgbClr val="2CBDD9"/>
              </a:buClr>
              <a:buSzPts val="2000"/>
              <a:buFont typeface="Trebuchet MS"/>
              <a:buChar char="&gt;"/>
            </a:pPr>
            <a:r>
              <a:rPr lang="en-US" sz="2000" b="0" i="0" u="none" strike="noStrike" cap="none" dirty="0">
                <a:solidFill>
                  <a:schemeClr val="lt1"/>
                </a:solidFill>
                <a:latin typeface="Trebuchet MS"/>
                <a:ea typeface="Trebuchet MS"/>
                <a:cs typeface="Trebuchet MS"/>
                <a:sym typeface="Trebuchet MS"/>
              </a:rPr>
              <a:t>I disagree with WPATH as </a:t>
            </a:r>
            <a:r>
              <a:rPr lang="en-US" sz="2000" b="0" i="0" u="none" strike="noStrike" cap="none" dirty="0" err="1">
                <a:solidFill>
                  <a:schemeClr val="lt1"/>
                </a:solidFill>
                <a:latin typeface="Trebuchet MS"/>
                <a:ea typeface="Trebuchet MS"/>
                <a:cs typeface="Trebuchet MS"/>
                <a:sym typeface="Trebuchet MS"/>
              </a:rPr>
              <a:t>cis</a:t>
            </a:r>
            <a:r>
              <a:rPr lang="en-US" sz="2000" b="0" i="0" u="none" strike="noStrike" cap="none" dirty="0">
                <a:solidFill>
                  <a:schemeClr val="lt1"/>
                </a:solidFill>
                <a:latin typeface="Trebuchet MS"/>
                <a:ea typeface="Trebuchet MS"/>
                <a:cs typeface="Trebuchet MS"/>
                <a:sym typeface="Trebuchet MS"/>
              </a:rPr>
              <a:t> females routinely spike E2 levels for a week or so in the 300-600 </a:t>
            </a:r>
            <a:r>
              <a:rPr lang="en-US" sz="2000" dirty="0" err="1">
                <a:solidFill>
                  <a:schemeClr val="lt1"/>
                </a:solidFill>
                <a:latin typeface="Trebuchet MS"/>
                <a:ea typeface="Trebuchet MS"/>
                <a:cs typeface="Trebuchet MS"/>
                <a:sym typeface="Trebuchet MS"/>
              </a:rPr>
              <a:t>p</a:t>
            </a:r>
            <a:r>
              <a:rPr lang="en-US" sz="2000" b="0" i="0" u="none" strike="noStrike" cap="none" dirty="0" err="1">
                <a:solidFill>
                  <a:schemeClr val="lt1"/>
                </a:solidFill>
                <a:latin typeface="Trebuchet MS"/>
                <a:ea typeface="Trebuchet MS"/>
                <a:cs typeface="Trebuchet MS"/>
                <a:sym typeface="Trebuchet MS"/>
              </a:rPr>
              <a:t>g</a:t>
            </a:r>
            <a:r>
              <a:rPr lang="en-US" sz="2000" b="0" i="0" u="none" strike="noStrike" cap="none" dirty="0">
                <a:solidFill>
                  <a:schemeClr val="lt1"/>
                </a:solidFill>
                <a:latin typeface="Trebuchet MS"/>
                <a:ea typeface="Trebuchet MS"/>
                <a:cs typeface="Trebuchet MS"/>
                <a:sym typeface="Trebuchet MS"/>
              </a:rPr>
              <a:t>/</a:t>
            </a:r>
            <a:r>
              <a:rPr lang="en-US" sz="2000" dirty="0">
                <a:solidFill>
                  <a:schemeClr val="lt1"/>
                </a:solidFill>
                <a:latin typeface="Trebuchet MS"/>
                <a:ea typeface="Trebuchet MS"/>
                <a:cs typeface="Trebuchet MS"/>
                <a:sym typeface="Trebuchet MS"/>
              </a:rPr>
              <a:t>m</a:t>
            </a:r>
            <a:r>
              <a:rPr lang="en-US" sz="2000" b="0" i="0" u="none" strike="noStrike" cap="none" dirty="0">
                <a:solidFill>
                  <a:schemeClr val="lt1"/>
                </a:solidFill>
                <a:latin typeface="Trebuchet MS"/>
                <a:ea typeface="Trebuchet MS"/>
                <a:cs typeface="Trebuchet MS"/>
                <a:sym typeface="Trebuchet MS"/>
              </a:rPr>
              <a:t>l range and nobody has ever seen </a:t>
            </a:r>
            <a:r>
              <a:rPr lang="en-US" sz="2000" b="0" i="0" u="none" strike="noStrike" cap="none" dirty="0" err="1">
                <a:solidFill>
                  <a:schemeClr val="lt1"/>
                </a:solidFill>
                <a:latin typeface="Trebuchet MS"/>
                <a:ea typeface="Trebuchet MS"/>
                <a:cs typeface="Trebuchet MS"/>
                <a:sym typeface="Trebuchet MS"/>
              </a:rPr>
              <a:t>catamenial</a:t>
            </a:r>
            <a:r>
              <a:rPr lang="en-US" sz="2000" b="0" i="0" u="none" strike="noStrike" cap="none" dirty="0">
                <a:solidFill>
                  <a:schemeClr val="lt1"/>
                </a:solidFill>
                <a:latin typeface="Trebuchet MS"/>
                <a:ea typeface="Trebuchet MS"/>
                <a:cs typeface="Trebuchet MS"/>
                <a:sym typeface="Trebuchet MS"/>
              </a:rPr>
              <a:t> increases in thrombotic events. My patients feel better at these levels and I have never had a single </a:t>
            </a:r>
            <a:r>
              <a:rPr lang="en-US" sz="2000" b="0" i="0" u="none" strike="noStrike" cap="none" dirty="0" smtClean="0">
                <a:solidFill>
                  <a:schemeClr val="lt1"/>
                </a:solidFill>
                <a:latin typeface="Trebuchet MS"/>
                <a:ea typeface="Trebuchet MS"/>
                <a:cs typeface="Trebuchet MS"/>
                <a:sym typeface="Trebuchet MS"/>
              </a:rPr>
              <a:t>complication</a:t>
            </a:r>
            <a:r>
              <a:rPr lang="en-US" sz="2000" dirty="0">
                <a:solidFill>
                  <a:schemeClr val="lt1"/>
                </a:solidFill>
                <a:latin typeface="Trebuchet MS"/>
                <a:ea typeface="Trebuchet MS"/>
                <a:cs typeface="Trebuchet MS"/>
                <a:sym typeface="Trebuchet MS"/>
              </a:rPr>
              <a:t> </a:t>
            </a:r>
            <a:r>
              <a:rPr lang="en-US" sz="2000" dirty="0" smtClean="0">
                <a:solidFill>
                  <a:schemeClr val="lt1"/>
                </a:solidFill>
                <a:latin typeface="Trebuchet MS"/>
                <a:ea typeface="Trebuchet MS"/>
                <a:cs typeface="Trebuchet MS"/>
                <a:sym typeface="Trebuchet MS"/>
              </a:rPr>
              <a:t>in nearly 7 years. Pregnancy levels can exceed 25000pg/ml. Clearly taking someone from 200 to 300pg/ml will not be an alarming change of physiology. </a:t>
            </a:r>
            <a:endParaRPr sz="1400" b="0" i="0" u="none" strike="noStrike" cap="none" dirty="0">
              <a:solidFill>
                <a:srgbClr val="000000"/>
              </a:solidFill>
              <a:latin typeface="Arial"/>
              <a:ea typeface="Arial"/>
              <a:cs typeface="Arial"/>
              <a:sym typeface="Arial"/>
            </a:endParaRPr>
          </a:p>
          <a:p>
            <a:pPr marL="342900" marR="0" lvl="0" indent="-342900" algn="l" rtl="0">
              <a:lnSpc>
                <a:spcPct val="100000"/>
              </a:lnSpc>
              <a:spcBef>
                <a:spcPts val="600"/>
              </a:spcBef>
              <a:spcAft>
                <a:spcPts val="0"/>
              </a:spcAft>
              <a:buClr>
                <a:srgbClr val="2CBDD9"/>
              </a:buClr>
              <a:buSzPts val="1600"/>
              <a:buFont typeface="Trebuchet MS"/>
              <a:buNone/>
            </a:pPr>
            <a:endParaRPr sz="1600" b="0" i="0" u="none" strike="noStrike" cap="none" dirty="0">
              <a:solidFill>
                <a:schemeClr val="lt1"/>
              </a:solidFill>
              <a:latin typeface="Trebuchet MS"/>
              <a:ea typeface="Trebuchet MS"/>
              <a:cs typeface="Trebuchet MS"/>
              <a:sym typeface="Trebuchet MS"/>
            </a:endParaRPr>
          </a:p>
          <a:p>
            <a:pPr marL="0" marR="0" lvl="0" indent="0" algn="l" rtl="0">
              <a:lnSpc>
                <a:spcPct val="100000"/>
              </a:lnSpc>
              <a:spcBef>
                <a:spcPts val="600"/>
              </a:spcBef>
              <a:spcAft>
                <a:spcPts val="0"/>
              </a:spcAft>
              <a:buClr>
                <a:schemeClr val="lt1"/>
              </a:buClr>
              <a:buSzPts val="1600"/>
              <a:buFont typeface="Trebuchet MS"/>
              <a:buNone/>
            </a:pPr>
            <a:endParaRPr sz="16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600"/>
              <a:buFont typeface="Trebuchet MS"/>
              <a:buNone/>
            </a:pPr>
            <a:endParaRPr sz="1600" b="0" i="0" u="none" strike="noStrike" cap="none" dirty="0">
              <a:solidFill>
                <a:srgbClr val="000000"/>
              </a:solidFill>
              <a:latin typeface="Arial"/>
              <a:ea typeface="Arial"/>
              <a:cs typeface="Arial"/>
              <a:sym typeface="Arial"/>
            </a:endParaRPr>
          </a:p>
        </p:txBody>
      </p:sp>
      <p:pic>
        <p:nvPicPr>
          <p:cNvPr id="601" name="Google Shape;601;p45" descr="Image result for blockers"/>
          <p:cNvPicPr preferRelativeResize="0"/>
          <p:nvPr/>
        </p:nvPicPr>
        <p:blipFill rotWithShape="1">
          <a:blip r:embed="rId3">
            <a:alphaModFix/>
          </a:blip>
          <a:srcRect/>
          <a:stretch/>
        </p:blipFill>
        <p:spPr>
          <a:xfrm>
            <a:off x="3741576" y="5494176"/>
            <a:ext cx="1250302" cy="1204968"/>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663"/>
        <p:cNvGrpSpPr/>
        <p:nvPr/>
      </p:nvGrpSpPr>
      <p:grpSpPr>
        <a:xfrm>
          <a:off x="0" y="0"/>
          <a:ext cx="0" cy="0"/>
          <a:chOff x="0" y="0"/>
          <a:chExt cx="0" cy="0"/>
        </a:xfrm>
      </p:grpSpPr>
      <p:sp>
        <p:nvSpPr>
          <p:cNvPr id="664" name="Google Shape;664;p54"/>
          <p:cNvSpPr txBox="1"/>
          <p:nvPr/>
        </p:nvSpPr>
        <p:spPr>
          <a:xfrm>
            <a:off x="0" y="162826"/>
            <a:ext cx="9144000" cy="794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1250"/>
              <a:buFont typeface="Quattrocento Sans"/>
              <a:buNone/>
            </a:pPr>
            <a:r>
              <a:rPr lang="en-US" sz="5000" b="0" i="0" u="none" strike="noStrike" cap="none">
                <a:solidFill>
                  <a:schemeClr val="lt1"/>
                </a:solidFill>
                <a:latin typeface="Quattrocento Sans"/>
                <a:ea typeface="Quattrocento Sans"/>
                <a:cs typeface="Quattrocento Sans"/>
                <a:sym typeface="Quattrocento Sans"/>
              </a:rPr>
              <a:t>MTF Testosterone Issues</a:t>
            </a:r>
            <a:endParaRPr sz="1400" b="0" i="0" u="none" strike="noStrike" cap="none">
              <a:solidFill>
                <a:srgbClr val="000000"/>
              </a:solidFill>
              <a:latin typeface="Arial"/>
              <a:ea typeface="Arial"/>
              <a:cs typeface="Arial"/>
              <a:sym typeface="Arial"/>
            </a:endParaRPr>
          </a:p>
        </p:txBody>
      </p:sp>
      <p:sp>
        <p:nvSpPr>
          <p:cNvPr id="665" name="Google Shape;665;p54"/>
          <p:cNvSpPr txBox="1"/>
          <p:nvPr/>
        </p:nvSpPr>
        <p:spPr>
          <a:xfrm>
            <a:off x="431800" y="1841500"/>
            <a:ext cx="185700" cy="831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400"/>
              <a:buFont typeface="Arial"/>
              <a:buNone/>
            </a:pPr>
            <a:endParaRPr sz="2400" b="1"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chemeClr val="lt1"/>
              </a:solidFill>
              <a:latin typeface="Arial"/>
              <a:ea typeface="Arial"/>
              <a:cs typeface="Arial"/>
              <a:sym typeface="Arial"/>
            </a:endParaRPr>
          </a:p>
        </p:txBody>
      </p:sp>
      <p:sp>
        <p:nvSpPr>
          <p:cNvPr id="666" name="Google Shape;666;p54"/>
          <p:cNvSpPr txBox="1"/>
          <p:nvPr/>
        </p:nvSpPr>
        <p:spPr>
          <a:xfrm>
            <a:off x="4988169" y="1342105"/>
            <a:ext cx="3882899" cy="5478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500"/>
              <a:buFont typeface="Arial"/>
              <a:buNone/>
            </a:pPr>
            <a:endParaRPr sz="1500" b="0" i="0" u="none" strike="noStrike" cap="none">
              <a:solidFill>
                <a:schemeClr val="lt1"/>
              </a:solidFill>
              <a:latin typeface="Trebuchet MS"/>
              <a:ea typeface="Trebuchet MS"/>
              <a:cs typeface="Trebuchet MS"/>
              <a:sym typeface="Trebuchet MS"/>
            </a:endParaRPr>
          </a:p>
        </p:txBody>
      </p:sp>
      <p:sp>
        <p:nvSpPr>
          <p:cNvPr id="667" name="Google Shape;667;p54"/>
          <p:cNvSpPr/>
          <p:nvPr/>
        </p:nvSpPr>
        <p:spPr>
          <a:xfrm>
            <a:off x="457200" y="1195375"/>
            <a:ext cx="8229600" cy="5325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000"/>
              <a:buFont typeface="Arial"/>
              <a:buNone/>
            </a:pPr>
            <a:r>
              <a:rPr lang="en-US" sz="1300" b="0" i="0" u="none" strike="noStrike" cap="none" dirty="0">
                <a:solidFill>
                  <a:schemeClr val="lt1"/>
                </a:solidFill>
                <a:latin typeface="Trebuchet MS"/>
                <a:ea typeface="Trebuchet MS"/>
                <a:cs typeface="Trebuchet MS"/>
                <a:sym typeface="Trebuchet MS"/>
              </a:rPr>
              <a:t>In MTF who have undergone full gender affirming surgery, orchiectomy, or who have had a successful androgen blockade, sometimes testosterone will drop to or near zero. They simply cannot generate enough T via the adrenals to be in normal female ranges. These patients report fatigue, decreased libido, and in pre-surgical patients, issues with penile atrophy and erectile function. </a:t>
            </a:r>
            <a:r>
              <a:rPr lang="en-US" sz="1300" b="0" i="0" u="none" strike="noStrike" cap="none" dirty="0" smtClean="0">
                <a:solidFill>
                  <a:schemeClr val="lt1"/>
                </a:solidFill>
                <a:latin typeface="Trebuchet MS"/>
                <a:ea typeface="Trebuchet MS"/>
                <a:cs typeface="Trebuchet MS"/>
                <a:sym typeface="Trebuchet MS"/>
              </a:rPr>
              <a:t>The skin can become “glassy” and fragile, prone to tearin</a:t>
            </a:r>
            <a:r>
              <a:rPr lang="en-US" sz="1300" dirty="0" smtClean="0">
                <a:solidFill>
                  <a:schemeClr val="lt1"/>
                </a:solidFill>
                <a:latin typeface="Trebuchet MS"/>
                <a:ea typeface="Trebuchet MS"/>
                <a:cs typeface="Trebuchet MS"/>
                <a:sym typeface="Trebuchet MS"/>
              </a:rPr>
              <a:t>g and fissuring. The corpora tend to not atrophy as much as the skin, resulting in “Sausage packed too tightly in a casing” sort of problem when erections do occur which is quite painful. </a:t>
            </a:r>
            <a:endParaRPr sz="1300" b="0" i="0" u="none" strike="noStrike" cap="none" dirty="0">
              <a:solidFill>
                <a:srgbClr val="000000"/>
              </a:solidFill>
              <a:sym typeface="Arial"/>
            </a:endParaRPr>
          </a:p>
          <a:p>
            <a:pPr marL="0" marR="0" lvl="0" indent="0" algn="l" rtl="0">
              <a:lnSpc>
                <a:spcPct val="100000"/>
              </a:lnSpc>
              <a:spcBef>
                <a:spcPts val="0"/>
              </a:spcBef>
              <a:spcAft>
                <a:spcPts val="0"/>
              </a:spcAft>
              <a:buClr>
                <a:schemeClr val="lt1"/>
              </a:buClr>
              <a:buSzPts val="2000"/>
              <a:buFont typeface="Arial"/>
              <a:buNone/>
            </a:pPr>
            <a:endParaRPr sz="1300" b="0" i="0" u="none" strike="noStrike" cap="none" dirty="0">
              <a:solidFill>
                <a:schemeClr val="lt1"/>
              </a:solidFill>
              <a:latin typeface="Trebuchet MS"/>
              <a:ea typeface="Trebuchet MS"/>
              <a:cs typeface="Trebuchet MS"/>
              <a:sym typeface="Trebuchet MS"/>
            </a:endParaRPr>
          </a:p>
          <a:p>
            <a:pPr marL="0" marR="0" lvl="0" indent="0" algn="l" rtl="0">
              <a:lnSpc>
                <a:spcPct val="100000"/>
              </a:lnSpc>
              <a:spcBef>
                <a:spcPts val="0"/>
              </a:spcBef>
              <a:spcAft>
                <a:spcPts val="0"/>
              </a:spcAft>
              <a:buClr>
                <a:schemeClr val="lt1"/>
              </a:buClr>
              <a:buSzPts val="2000"/>
              <a:buFont typeface="Arial"/>
              <a:buNone/>
            </a:pPr>
            <a:r>
              <a:rPr lang="en-US" sz="1300" b="0" i="0" u="none" strike="noStrike" cap="none" dirty="0">
                <a:solidFill>
                  <a:schemeClr val="lt1"/>
                </a:solidFill>
                <a:latin typeface="Trebuchet MS"/>
                <a:ea typeface="Trebuchet MS"/>
                <a:cs typeface="Trebuchet MS"/>
                <a:sym typeface="Trebuchet MS"/>
              </a:rPr>
              <a:t>I have found that weekly or bi-weekly topical administration of testosterone to the penis in pre-surgical patients can restore the tissue and increase erectile function. This is sometimes helpful in </a:t>
            </a:r>
            <a:r>
              <a:rPr lang="en-US" sz="1300" b="0" i="0" u="none" strike="noStrike" cap="none" dirty="0" err="1">
                <a:solidFill>
                  <a:schemeClr val="lt1"/>
                </a:solidFill>
                <a:latin typeface="Trebuchet MS"/>
                <a:ea typeface="Trebuchet MS"/>
                <a:cs typeface="Trebuchet MS"/>
                <a:sym typeface="Trebuchet MS"/>
              </a:rPr>
              <a:t>phimosis</a:t>
            </a:r>
            <a:r>
              <a:rPr lang="en-US" sz="1300" b="0" i="0" u="none" strike="noStrike" cap="none" dirty="0">
                <a:solidFill>
                  <a:schemeClr val="lt1"/>
                </a:solidFill>
                <a:latin typeface="Trebuchet MS"/>
                <a:ea typeface="Trebuchet MS"/>
                <a:cs typeface="Trebuchet MS"/>
                <a:sym typeface="Trebuchet MS"/>
              </a:rPr>
              <a:t> caused by atrophy or skin fragility of the penis.  I now </a:t>
            </a:r>
            <a:r>
              <a:rPr lang="en-US" sz="1300" b="0" i="0" u="none" strike="noStrike" cap="none" dirty="0">
                <a:solidFill>
                  <a:schemeClr val="accent1"/>
                </a:solidFill>
                <a:latin typeface="Trebuchet MS"/>
                <a:ea typeface="Trebuchet MS"/>
                <a:cs typeface="Trebuchet MS"/>
                <a:sym typeface="Trebuchet MS"/>
              </a:rPr>
              <a:t>ALWAYS</a:t>
            </a:r>
            <a:r>
              <a:rPr lang="en-US" sz="1300" b="0" i="0" u="none" strike="noStrike" cap="none" dirty="0">
                <a:solidFill>
                  <a:schemeClr val="lt1"/>
                </a:solidFill>
                <a:latin typeface="Trebuchet MS"/>
                <a:ea typeface="Trebuchet MS"/>
                <a:cs typeface="Trebuchet MS"/>
                <a:sym typeface="Trebuchet MS"/>
              </a:rPr>
              <a:t> prescribe it in the months leading up to surgical gender assignment due to the benefits it has on the tissues being utilized to perform the surgery (easier to make penile tissue into a vaginal canal when you have more to work with). This can be done without increasing systemic levels or causing </a:t>
            </a:r>
            <a:r>
              <a:rPr lang="en-US" sz="1300" b="0" i="0" u="none" strike="noStrike" cap="none" dirty="0" smtClean="0">
                <a:solidFill>
                  <a:schemeClr val="lt1"/>
                </a:solidFill>
                <a:latin typeface="Trebuchet MS"/>
                <a:ea typeface="Trebuchet MS"/>
                <a:cs typeface="Trebuchet MS"/>
                <a:sym typeface="Trebuchet MS"/>
              </a:rPr>
              <a:t>re-masculinization</a:t>
            </a:r>
            <a:r>
              <a:rPr lang="en-US" sz="1300" dirty="0">
                <a:solidFill>
                  <a:schemeClr val="lt1"/>
                </a:solidFill>
                <a:latin typeface="Trebuchet MS"/>
                <a:ea typeface="Trebuchet MS"/>
                <a:cs typeface="Trebuchet MS"/>
                <a:sym typeface="Trebuchet MS"/>
              </a:rPr>
              <a:t> </a:t>
            </a:r>
            <a:r>
              <a:rPr lang="en-US" sz="1300" dirty="0" smtClean="0">
                <a:solidFill>
                  <a:schemeClr val="lt1"/>
                </a:solidFill>
                <a:latin typeface="Trebuchet MS"/>
                <a:ea typeface="Trebuchet MS"/>
                <a:cs typeface="Trebuchet MS"/>
                <a:sym typeface="Trebuchet MS"/>
              </a:rPr>
              <a:t>if you use my compounded formulation, which is 1 gram of compounded 0.5% topical testosterone topically to the penis and scrotum once weekly. It tends to raise T levels about 10-20ng/dl with weekly administration. </a:t>
            </a:r>
            <a:endParaRPr sz="1300" b="0" i="0" u="none" strike="noStrike" cap="none" dirty="0">
              <a:solidFill>
                <a:srgbClr val="000000"/>
              </a:solidFill>
              <a:sym typeface="Arial"/>
            </a:endParaRPr>
          </a:p>
          <a:p>
            <a:pPr marL="0" marR="0" lvl="0" indent="0" algn="l" rtl="0">
              <a:lnSpc>
                <a:spcPct val="100000"/>
              </a:lnSpc>
              <a:spcBef>
                <a:spcPts val="0"/>
              </a:spcBef>
              <a:spcAft>
                <a:spcPts val="0"/>
              </a:spcAft>
              <a:buClr>
                <a:schemeClr val="lt1"/>
              </a:buClr>
              <a:buSzPts val="2000"/>
              <a:buFont typeface="Arial"/>
              <a:buNone/>
            </a:pPr>
            <a:endParaRPr sz="1300" b="0" i="0" u="none" strike="noStrike" cap="none" dirty="0">
              <a:solidFill>
                <a:schemeClr val="lt1"/>
              </a:solidFill>
              <a:latin typeface="Trebuchet MS"/>
              <a:ea typeface="Trebuchet MS"/>
              <a:cs typeface="Trebuchet MS"/>
              <a:sym typeface="Trebuchet MS"/>
            </a:endParaRPr>
          </a:p>
          <a:p>
            <a:pPr marL="0" marR="0" lvl="0" indent="0" algn="l" rtl="0">
              <a:lnSpc>
                <a:spcPct val="100000"/>
              </a:lnSpc>
              <a:spcBef>
                <a:spcPts val="0"/>
              </a:spcBef>
              <a:spcAft>
                <a:spcPts val="0"/>
              </a:spcAft>
              <a:buClr>
                <a:schemeClr val="lt1"/>
              </a:buClr>
              <a:buSzPts val="2000"/>
              <a:buFont typeface="Arial"/>
              <a:buNone/>
            </a:pPr>
            <a:r>
              <a:rPr lang="en-US" sz="1300" b="0" i="0" u="none" strike="noStrike" cap="none" dirty="0">
                <a:solidFill>
                  <a:schemeClr val="lt1"/>
                </a:solidFill>
                <a:latin typeface="Trebuchet MS"/>
                <a:ea typeface="Trebuchet MS"/>
                <a:cs typeface="Trebuchet MS"/>
                <a:sym typeface="Trebuchet MS"/>
              </a:rPr>
              <a:t>Even in post-surgery patients, the benefit of low dose testosterone on well being, bone density, and other factors is not to be ignored. Consider its usage in select </a:t>
            </a:r>
            <a:r>
              <a:rPr lang="en-US" sz="1300" b="0" i="0" u="none" strike="noStrike" cap="none" dirty="0" smtClean="0">
                <a:solidFill>
                  <a:schemeClr val="lt1"/>
                </a:solidFill>
                <a:latin typeface="Trebuchet MS"/>
                <a:ea typeface="Trebuchet MS"/>
                <a:cs typeface="Trebuchet MS"/>
                <a:sym typeface="Trebuchet MS"/>
              </a:rPr>
              <a:t>patients, or in patients with limited vaginal depth as the increased elasticity of the tissue makes a difference. I had a patient recently with excruciating pain with dilation. Topical administration of T to the dilator used for dilation eliminated 95% of the pain of dilation within 2 weeks with twice weekly administration.  </a:t>
            </a:r>
          </a:p>
          <a:p>
            <a:pPr marL="0" marR="0" lvl="0" indent="0" algn="l" rtl="0">
              <a:lnSpc>
                <a:spcPct val="100000"/>
              </a:lnSpc>
              <a:spcBef>
                <a:spcPts val="0"/>
              </a:spcBef>
              <a:spcAft>
                <a:spcPts val="0"/>
              </a:spcAft>
              <a:buClr>
                <a:schemeClr val="lt1"/>
              </a:buClr>
              <a:buSzPts val="2000"/>
              <a:buFont typeface="Arial"/>
              <a:buNone/>
            </a:pPr>
            <a:endParaRPr lang="en-US" sz="1300" dirty="0">
              <a:solidFill>
                <a:schemeClr val="lt1"/>
              </a:solidFill>
              <a:latin typeface="Trebuchet MS"/>
              <a:ea typeface="Trebuchet MS"/>
              <a:cs typeface="Trebuchet MS"/>
              <a:sym typeface="Trebuchet MS"/>
            </a:endParaRPr>
          </a:p>
          <a:p>
            <a:pPr marL="0" marR="0" lvl="0" indent="0" algn="l" rtl="0">
              <a:lnSpc>
                <a:spcPct val="100000"/>
              </a:lnSpc>
              <a:spcBef>
                <a:spcPts val="0"/>
              </a:spcBef>
              <a:spcAft>
                <a:spcPts val="0"/>
              </a:spcAft>
              <a:buClr>
                <a:schemeClr val="lt1"/>
              </a:buClr>
              <a:buSzPts val="2000"/>
              <a:buFont typeface="Arial"/>
              <a:buNone/>
            </a:pPr>
            <a:r>
              <a:rPr lang="en-US" sz="1300" b="0" i="0" u="none" strike="noStrike" cap="none" dirty="0" smtClean="0">
                <a:solidFill>
                  <a:schemeClr val="lt1"/>
                </a:solidFill>
                <a:latin typeface="Trebuchet MS"/>
                <a:ea typeface="Trebuchet MS"/>
                <a:cs typeface="Trebuchet MS"/>
                <a:sym typeface="Trebuchet MS"/>
              </a:rPr>
              <a:t>Don’t prescribe topical estrogen to the genitals of transgender women, it doesn’t work and it’s a terrible recommendation. Use low dose compounded topical T, its probably the thing I’m most proud of dreaming up and using in the past 7 years. It works wonders. </a:t>
            </a:r>
          </a:p>
          <a:p>
            <a:pPr marL="0" marR="0" lvl="0" indent="0" algn="l" rtl="0">
              <a:lnSpc>
                <a:spcPct val="100000"/>
              </a:lnSpc>
              <a:spcBef>
                <a:spcPts val="0"/>
              </a:spcBef>
              <a:spcAft>
                <a:spcPts val="0"/>
              </a:spcAft>
              <a:buClr>
                <a:schemeClr val="lt1"/>
              </a:buClr>
              <a:buSzPts val="2000"/>
              <a:buFont typeface="Arial"/>
              <a:buNone/>
            </a:pPr>
            <a:endParaRPr lang="en-US" sz="1300" dirty="0">
              <a:solidFill>
                <a:schemeClr val="lt1"/>
              </a:solidFill>
              <a:latin typeface="Trebuchet MS"/>
              <a:ea typeface="Trebuchet MS"/>
              <a:cs typeface="Trebuchet MS"/>
              <a:sym typeface="Trebuchet MS"/>
            </a:endParaRPr>
          </a:p>
          <a:p>
            <a:pPr marL="0" marR="0" lvl="0" indent="0" algn="l" rtl="0">
              <a:lnSpc>
                <a:spcPct val="100000"/>
              </a:lnSpc>
              <a:spcBef>
                <a:spcPts val="0"/>
              </a:spcBef>
              <a:spcAft>
                <a:spcPts val="0"/>
              </a:spcAft>
              <a:buClr>
                <a:schemeClr val="lt1"/>
              </a:buClr>
              <a:buSzPts val="2000"/>
              <a:buFont typeface="Arial"/>
              <a:buNone/>
            </a:pPr>
            <a:endParaRPr sz="1300" b="0" i="0" u="none" strike="noStrike" cap="none" dirty="0">
              <a:solidFill>
                <a:schemeClr val="lt1"/>
              </a:solidFill>
              <a:latin typeface="Trebuchet MS"/>
              <a:ea typeface="Trebuchet MS"/>
              <a:cs typeface="Trebuchet MS"/>
              <a:sym typeface="Trebuchet MS"/>
            </a:endParaRPr>
          </a:p>
          <a:p>
            <a:pPr marL="0" marR="0" lvl="0" indent="0" algn="l" rtl="0">
              <a:lnSpc>
                <a:spcPct val="100000"/>
              </a:lnSpc>
              <a:spcBef>
                <a:spcPts val="0"/>
              </a:spcBef>
              <a:spcAft>
                <a:spcPts val="0"/>
              </a:spcAft>
              <a:buClr>
                <a:schemeClr val="lt1"/>
              </a:buClr>
              <a:buSzPts val="2000"/>
              <a:buFont typeface="Arial"/>
              <a:buNone/>
            </a:pPr>
            <a:endParaRPr sz="1300" b="0" i="0" u="none" strike="noStrike" cap="none" dirty="0">
              <a:solidFill>
                <a:schemeClr val="lt1"/>
              </a:solidFill>
              <a:latin typeface="Trebuchet MS"/>
              <a:ea typeface="Trebuchet MS"/>
              <a:cs typeface="Trebuchet MS"/>
              <a:sym typeface="Trebuchet MS"/>
            </a:endParaRPr>
          </a:p>
          <a:p>
            <a:pPr marL="0" marR="0" lvl="0" indent="0" algn="l" rtl="0">
              <a:lnSpc>
                <a:spcPct val="100000"/>
              </a:lnSpc>
              <a:spcBef>
                <a:spcPts val="0"/>
              </a:spcBef>
              <a:spcAft>
                <a:spcPts val="0"/>
              </a:spcAft>
              <a:buClr>
                <a:schemeClr val="lt1"/>
              </a:buClr>
              <a:buSzPts val="1400"/>
              <a:buFont typeface="Arial"/>
              <a:buNone/>
            </a:pPr>
            <a:endParaRPr sz="1300" b="0" i="0" u="none" strike="noStrike" cap="none" dirty="0">
              <a:solidFill>
                <a:schemeClr val="lt1"/>
              </a:solidFill>
              <a:latin typeface="Trebuchet MS"/>
              <a:ea typeface="Trebuchet MS"/>
              <a:cs typeface="Trebuchet MS"/>
              <a:sym typeface="Trebuchet MS"/>
            </a:endParaRPr>
          </a:p>
        </p:txBody>
      </p:sp>
    </p:spTree>
    <p:extLst>
      <p:ext uri="{BB962C8B-B14F-4D97-AF65-F5344CB8AC3E}">
        <p14:creationId xmlns:p14="http://schemas.microsoft.com/office/powerpoint/2010/main" val="179114051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605"/>
        <p:cNvGrpSpPr/>
        <p:nvPr/>
      </p:nvGrpSpPr>
      <p:grpSpPr>
        <a:xfrm>
          <a:off x="0" y="0"/>
          <a:ext cx="0" cy="0"/>
          <a:chOff x="0" y="0"/>
          <a:chExt cx="0" cy="0"/>
        </a:xfrm>
      </p:grpSpPr>
      <p:sp>
        <p:nvSpPr>
          <p:cNvPr id="606" name="Google Shape;606;p46"/>
          <p:cNvSpPr txBox="1"/>
          <p:nvPr/>
        </p:nvSpPr>
        <p:spPr>
          <a:xfrm>
            <a:off x="0" y="162825"/>
            <a:ext cx="9144000" cy="646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1375"/>
              <a:buFont typeface="Arial"/>
              <a:buNone/>
            </a:pPr>
            <a:r>
              <a:rPr lang="en-US" sz="5500" b="0" i="0" u="none" strike="noStrike" cap="none">
                <a:solidFill>
                  <a:schemeClr val="lt1"/>
                </a:solidFill>
                <a:latin typeface="PT Sans"/>
                <a:ea typeface="PT Sans"/>
                <a:cs typeface="PT Sans"/>
                <a:sym typeface="PT Sans"/>
              </a:rPr>
              <a:t>Other Blockers</a:t>
            </a:r>
            <a:r>
              <a:rPr lang="en-US" sz="3600" b="0" i="0" u="none" strike="noStrike" cap="none">
                <a:solidFill>
                  <a:schemeClr val="lt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607" name="Google Shape;607;p46"/>
          <p:cNvSpPr txBox="1"/>
          <p:nvPr/>
        </p:nvSpPr>
        <p:spPr>
          <a:xfrm>
            <a:off x="431800" y="1841500"/>
            <a:ext cx="185700" cy="831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400"/>
              <a:buFont typeface="Arial"/>
              <a:buNone/>
            </a:pPr>
            <a:endParaRPr sz="2400" b="1"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chemeClr val="lt1"/>
              </a:solidFill>
              <a:latin typeface="Arial"/>
              <a:ea typeface="Arial"/>
              <a:cs typeface="Arial"/>
              <a:sym typeface="Arial"/>
            </a:endParaRPr>
          </a:p>
        </p:txBody>
      </p:sp>
      <p:sp>
        <p:nvSpPr>
          <p:cNvPr id="608" name="Google Shape;608;p46"/>
          <p:cNvSpPr txBox="1"/>
          <p:nvPr/>
        </p:nvSpPr>
        <p:spPr>
          <a:xfrm>
            <a:off x="457200" y="1271575"/>
            <a:ext cx="8229600" cy="5286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600"/>
              </a:spcBef>
              <a:spcAft>
                <a:spcPts val="0"/>
              </a:spcAft>
              <a:buClr>
                <a:srgbClr val="000000"/>
              </a:buClr>
              <a:buSzPts val="1600"/>
              <a:buFont typeface="Arial"/>
              <a:buNone/>
            </a:pPr>
            <a:r>
              <a:rPr lang="en-US" sz="1500" b="0" i="0" u="none" strike="noStrike" cap="none" dirty="0">
                <a:solidFill>
                  <a:schemeClr val="lt1"/>
                </a:solidFill>
                <a:latin typeface="Trebuchet MS"/>
                <a:ea typeface="Trebuchet MS"/>
                <a:cs typeface="Trebuchet MS"/>
                <a:sym typeface="Trebuchet MS"/>
              </a:rPr>
              <a:t>5-a-reductase inhibitors – </a:t>
            </a:r>
            <a:r>
              <a:rPr lang="en-US" sz="1500" b="0" i="0" u="none" strike="noStrike" cap="none" dirty="0" err="1">
                <a:solidFill>
                  <a:schemeClr val="lt1"/>
                </a:solidFill>
                <a:latin typeface="Trebuchet MS"/>
                <a:ea typeface="Trebuchet MS"/>
                <a:cs typeface="Trebuchet MS"/>
                <a:sym typeface="Trebuchet MS"/>
              </a:rPr>
              <a:t>Finasteride</a:t>
            </a:r>
            <a:r>
              <a:rPr lang="en-US" sz="1500" b="0" i="0" u="none" strike="noStrike" cap="none" dirty="0">
                <a:solidFill>
                  <a:schemeClr val="lt1"/>
                </a:solidFill>
                <a:latin typeface="Trebuchet MS"/>
                <a:ea typeface="Trebuchet MS"/>
                <a:cs typeface="Trebuchet MS"/>
                <a:sym typeface="Trebuchet MS"/>
              </a:rPr>
              <a:t>/</a:t>
            </a:r>
            <a:r>
              <a:rPr lang="en-US" sz="1500" b="0" i="0" u="none" strike="noStrike" cap="none" dirty="0" err="1">
                <a:solidFill>
                  <a:schemeClr val="lt1"/>
                </a:solidFill>
                <a:latin typeface="Trebuchet MS"/>
                <a:ea typeface="Trebuchet MS"/>
                <a:cs typeface="Trebuchet MS"/>
                <a:sym typeface="Trebuchet MS"/>
              </a:rPr>
              <a:t>Dutasteride</a:t>
            </a:r>
            <a:r>
              <a:rPr lang="en-US" sz="1500" b="0" i="0" u="none" strike="noStrike" cap="none" dirty="0">
                <a:solidFill>
                  <a:schemeClr val="lt1"/>
                </a:solidFill>
                <a:latin typeface="Trebuchet MS"/>
                <a:ea typeface="Trebuchet MS"/>
                <a:cs typeface="Trebuchet MS"/>
                <a:sym typeface="Trebuchet MS"/>
              </a:rPr>
              <a:t>, Originally designed to treat prostate cancer, these drugs can often bring DHT levels to near zero. However, this often causes decreased libido and erectile dysfunction in </a:t>
            </a:r>
            <a:r>
              <a:rPr lang="en-US" sz="1500" b="0" i="0" u="none" strike="noStrike" cap="none" dirty="0" err="1">
                <a:solidFill>
                  <a:schemeClr val="lt1"/>
                </a:solidFill>
                <a:latin typeface="Trebuchet MS"/>
                <a:ea typeface="Trebuchet MS"/>
                <a:cs typeface="Trebuchet MS"/>
                <a:sym typeface="Trebuchet MS"/>
              </a:rPr>
              <a:t>Transwomen</a:t>
            </a:r>
            <a:r>
              <a:rPr lang="en-US" sz="1500" b="0" i="0" u="none" strike="noStrike" cap="none" dirty="0">
                <a:solidFill>
                  <a:schemeClr val="lt1"/>
                </a:solidFill>
                <a:latin typeface="Trebuchet MS"/>
                <a:ea typeface="Trebuchet MS"/>
                <a:cs typeface="Trebuchet MS"/>
                <a:sym typeface="Trebuchet MS"/>
              </a:rPr>
              <a:t>. They also have cognitive effects and depression as a side effect. Due to being 5AR drugs, they deplete </a:t>
            </a:r>
            <a:r>
              <a:rPr lang="en-US" sz="1500" b="0" i="0" u="none" strike="noStrike" cap="none" dirty="0" err="1">
                <a:solidFill>
                  <a:schemeClr val="lt1"/>
                </a:solidFill>
                <a:latin typeface="Trebuchet MS"/>
                <a:ea typeface="Trebuchet MS"/>
                <a:cs typeface="Trebuchet MS"/>
                <a:sym typeface="Trebuchet MS"/>
              </a:rPr>
              <a:t>allopregn</a:t>
            </a:r>
            <a:r>
              <a:rPr lang="en-US" sz="1500" dirty="0" err="1">
                <a:solidFill>
                  <a:schemeClr val="lt1"/>
                </a:solidFill>
                <a:latin typeface="Trebuchet MS"/>
                <a:ea typeface="Trebuchet MS"/>
                <a:cs typeface="Trebuchet MS"/>
                <a:sym typeface="Trebuchet MS"/>
              </a:rPr>
              <a:t>a</a:t>
            </a:r>
            <a:r>
              <a:rPr lang="en-US" sz="1500" b="0" i="0" u="none" strike="noStrike" cap="none" dirty="0" err="1">
                <a:solidFill>
                  <a:schemeClr val="lt1"/>
                </a:solidFill>
                <a:latin typeface="Trebuchet MS"/>
                <a:ea typeface="Trebuchet MS"/>
                <a:cs typeface="Trebuchet MS"/>
                <a:sym typeface="Trebuchet MS"/>
              </a:rPr>
              <a:t>nolone</a:t>
            </a:r>
            <a:r>
              <a:rPr lang="en-US" sz="1500" b="0" i="0" u="none" strike="noStrike" cap="none" dirty="0">
                <a:solidFill>
                  <a:schemeClr val="lt1"/>
                </a:solidFill>
                <a:latin typeface="Trebuchet MS"/>
                <a:ea typeface="Trebuchet MS"/>
                <a:cs typeface="Trebuchet MS"/>
                <a:sym typeface="Trebuchet MS"/>
              </a:rPr>
              <a:t> in the brain which is a proposed mechanism for their induction of depression. This </a:t>
            </a:r>
            <a:r>
              <a:rPr lang="en-US" sz="1500" b="0" i="0" u="none" strike="noStrike" cap="none" dirty="0" err="1">
                <a:solidFill>
                  <a:schemeClr val="lt1"/>
                </a:solidFill>
                <a:latin typeface="Trebuchet MS"/>
                <a:ea typeface="Trebuchet MS"/>
                <a:cs typeface="Trebuchet MS"/>
                <a:sym typeface="Trebuchet MS"/>
              </a:rPr>
              <a:t>neurosteroid</a:t>
            </a:r>
            <a:r>
              <a:rPr lang="en-US" sz="1500" b="0" i="0" u="none" strike="noStrike" cap="none" dirty="0">
                <a:solidFill>
                  <a:schemeClr val="lt1"/>
                </a:solidFill>
                <a:latin typeface="Trebuchet MS"/>
                <a:ea typeface="Trebuchet MS"/>
                <a:cs typeface="Trebuchet MS"/>
                <a:sym typeface="Trebuchet MS"/>
              </a:rPr>
              <a:t> is particularly </a:t>
            </a:r>
            <a:r>
              <a:rPr lang="en-US" sz="1500" dirty="0">
                <a:solidFill>
                  <a:schemeClr val="lt1"/>
                </a:solidFill>
                <a:latin typeface="Trebuchet MS"/>
                <a:ea typeface="Trebuchet MS"/>
                <a:cs typeface="Trebuchet MS"/>
                <a:sym typeface="Trebuchet MS"/>
              </a:rPr>
              <a:t>relevant in the treatment of post-partum depression, in which “</a:t>
            </a:r>
            <a:r>
              <a:rPr lang="en-US" sz="1500" dirty="0" err="1">
                <a:solidFill>
                  <a:schemeClr val="lt1"/>
                </a:solidFill>
                <a:latin typeface="Trebuchet MS"/>
                <a:ea typeface="Trebuchet MS"/>
                <a:cs typeface="Trebuchet MS"/>
                <a:sym typeface="Trebuchet MS"/>
              </a:rPr>
              <a:t>Brexanolone</a:t>
            </a:r>
            <a:r>
              <a:rPr lang="en-US" sz="1500" dirty="0">
                <a:solidFill>
                  <a:schemeClr val="lt1"/>
                </a:solidFill>
                <a:latin typeface="Trebuchet MS"/>
                <a:ea typeface="Trebuchet MS"/>
                <a:cs typeface="Trebuchet MS"/>
                <a:sym typeface="Trebuchet MS"/>
              </a:rPr>
              <a:t>” a synthetic </a:t>
            </a:r>
            <a:r>
              <a:rPr lang="en-US" sz="1500" dirty="0" err="1">
                <a:solidFill>
                  <a:schemeClr val="lt1"/>
                </a:solidFill>
                <a:latin typeface="Trebuchet MS"/>
                <a:ea typeface="Trebuchet MS"/>
                <a:cs typeface="Trebuchet MS"/>
                <a:sym typeface="Trebuchet MS"/>
              </a:rPr>
              <a:t>allopregnanolone</a:t>
            </a:r>
            <a:r>
              <a:rPr lang="en-US" sz="1500" dirty="0">
                <a:solidFill>
                  <a:schemeClr val="lt1"/>
                </a:solidFill>
                <a:latin typeface="Trebuchet MS"/>
                <a:ea typeface="Trebuchet MS"/>
                <a:cs typeface="Trebuchet MS"/>
                <a:sym typeface="Trebuchet MS"/>
              </a:rPr>
              <a:t> is given via IV for treatment. </a:t>
            </a:r>
            <a:r>
              <a:rPr lang="en-US" sz="1500" dirty="0" smtClean="0">
                <a:solidFill>
                  <a:schemeClr val="lt1"/>
                </a:solidFill>
                <a:latin typeface="Trebuchet MS"/>
                <a:ea typeface="Trebuchet MS"/>
                <a:cs typeface="Trebuchet MS"/>
                <a:sym typeface="Trebuchet MS"/>
              </a:rPr>
              <a:t>If this occurs, I’ve had luck with using rectal progesterone to reverse the negative effects in both </a:t>
            </a:r>
            <a:r>
              <a:rPr lang="en-US" sz="1500" dirty="0" err="1" smtClean="0">
                <a:solidFill>
                  <a:schemeClr val="lt1"/>
                </a:solidFill>
                <a:latin typeface="Trebuchet MS"/>
                <a:ea typeface="Trebuchet MS"/>
                <a:cs typeface="Trebuchet MS"/>
                <a:sym typeface="Trebuchet MS"/>
              </a:rPr>
              <a:t>cis</a:t>
            </a:r>
            <a:r>
              <a:rPr lang="en-US" sz="1500" dirty="0" smtClean="0">
                <a:solidFill>
                  <a:schemeClr val="lt1"/>
                </a:solidFill>
                <a:latin typeface="Trebuchet MS"/>
                <a:ea typeface="Trebuchet MS"/>
                <a:cs typeface="Trebuchet MS"/>
                <a:sym typeface="Trebuchet MS"/>
              </a:rPr>
              <a:t> and trans people. </a:t>
            </a:r>
            <a:endParaRPr sz="1500" b="0" i="0" u="none" strike="noStrike" cap="none" dirty="0">
              <a:solidFill>
                <a:srgbClr val="000000"/>
              </a:solidFill>
              <a:latin typeface="Arial"/>
              <a:ea typeface="Arial"/>
              <a:cs typeface="Arial"/>
              <a:sym typeface="Arial"/>
            </a:endParaRPr>
          </a:p>
          <a:p>
            <a:pPr marL="0" marR="0" lvl="0" indent="0" algn="l" rtl="0">
              <a:lnSpc>
                <a:spcPct val="100000"/>
              </a:lnSpc>
              <a:spcBef>
                <a:spcPts val="600"/>
              </a:spcBef>
              <a:spcAft>
                <a:spcPts val="0"/>
              </a:spcAft>
              <a:buClr>
                <a:srgbClr val="000000"/>
              </a:buClr>
              <a:buSzPts val="1600"/>
              <a:buFont typeface="Arial"/>
              <a:buNone/>
            </a:pPr>
            <a:endParaRPr sz="1500" b="0" i="0" u="none" strike="noStrike" cap="none" dirty="0">
              <a:solidFill>
                <a:schemeClr val="lt1"/>
              </a:solidFill>
              <a:latin typeface="Trebuchet MS"/>
              <a:ea typeface="Trebuchet MS"/>
              <a:cs typeface="Trebuchet MS"/>
              <a:sym typeface="Trebuchet MS"/>
            </a:endParaRPr>
          </a:p>
          <a:p>
            <a:pPr marL="0" marR="0" lvl="0" indent="0" algn="l" rtl="0">
              <a:lnSpc>
                <a:spcPct val="100000"/>
              </a:lnSpc>
              <a:spcBef>
                <a:spcPts val="600"/>
              </a:spcBef>
              <a:spcAft>
                <a:spcPts val="0"/>
              </a:spcAft>
              <a:buClr>
                <a:srgbClr val="000000"/>
              </a:buClr>
              <a:buSzPts val="1600"/>
              <a:buFont typeface="Arial"/>
              <a:buNone/>
            </a:pPr>
            <a:r>
              <a:rPr lang="en-US" sz="1500" dirty="0">
                <a:solidFill>
                  <a:schemeClr val="lt1"/>
                </a:solidFill>
                <a:latin typeface="Trebuchet MS"/>
                <a:ea typeface="Trebuchet MS"/>
                <a:cs typeface="Trebuchet MS"/>
                <a:sym typeface="Trebuchet MS"/>
              </a:rPr>
              <a:t>Fin/</a:t>
            </a:r>
            <a:r>
              <a:rPr lang="en-US" sz="1500" b="0" i="0" u="none" strike="noStrike" cap="none" dirty="0" err="1">
                <a:solidFill>
                  <a:schemeClr val="lt1"/>
                </a:solidFill>
                <a:latin typeface="Trebuchet MS"/>
                <a:ea typeface="Trebuchet MS"/>
                <a:cs typeface="Trebuchet MS"/>
                <a:sym typeface="Trebuchet MS"/>
              </a:rPr>
              <a:t>Dutasteride</a:t>
            </a:r>
            <a:r>
              <a:rPr lang="en-US" sz="1500" b="0" i="0" u="none" strike="noStrike" cap="none" dirty="0">
                <a:solidFill>
                  <a:schemeClr val="lt1"/>
                </a:solidFill>
                <a:latin typeface="Trebuchet MS"/>
                <a:ea typeface="Trebuchet MS"/>
                <a:cs typeface="Trebuchet MS"/>
                <a:sym typeface="Trebuchet MS"/>
              </a:rPr>
              <a:t> can be used topically with </a:t>
            </a:r>
            <a:r>
              <a:rPr lang="en-US" sz="1500" b="0" i="0" u="none" strike="noStrike" cap="none" dirty="0" err="1">
                <a:solidFill>
                  <a:schemeClr val="lt1"/>
                </a:solidFill>
                <a:latin typeface="Trebuchet MS"/>
                <a:ea typeface="Trebuchet MS"/>
                <a:cs typeface="Trebuchet MS"/>
                <a:sym typeface="Trebuchet MS"/>
              </a:rPr>
              <a:t>minoxidil</a:t>
            </a:r>
            <a:r>
              <a:rPr lang="en-US" sz="1500" b="0" i="0" u="none" strike="noStrike" cap="none" dirty="0">
                <a:solidFill>
                  <a:schemeClr val="lt1"/>
                </a:solidFill>
                <a:latin typeface="Trebuchet MS"/>
                <a:ea typeface="Trebuchet MS"/>
                <a:cs typeface="Trebuchet MS"/>
                <a:sym typeface="Trebuchet MS"/>
              </a:rPr>
              <a:t> for hair regrowth. </a:t>
            </a:r>
            <a:r>
              <a:rPr lang="en-US" sz="1500" b="0" i="0" u="none" strike="noStrike" cap="none" dirty="0">
                <a:solidFill>
                  <a:schemeClr val="accent1"/>
                </a:solidFill>
                <a:latin typeface="Trebuchet MS"/>
                <a:ea typeface="Trebuchet MS"/>
                <a:cs typeface="Trebuchet MS"/>
                <a:sym typeface="Trebuchet MS"/>
              </a:rPr>
              <a:t>There is ZERO reason to use a 5ARI drug in a patient with a low T</a:t>
            </a:r>
            <a:r>
              <a:rPr lang="en-US" sz="1500" dirty="0">
                <a:solidFill>
                  <a:schemeClr val="accent1"/>
                </a:solidFill>
                <a:latin typeface="Trebuchet MS"/>
                <a:ea typeface="Trebuchet MS"/>
                <a:cs typeface="Trebuchet MS"/>
                <a:sym typeface="Trebuchet MS"/>
              </a:rPr>
              <a:t> and low DHT</a:t>
            </a:r>
            <a:r>
              <a:rPr lang="en-US" sz="1500" b="0" i="0" u="none" strike="noStrike" cap="none" dirty="0">
                <a:solidFill>
                  <a:schemeClr val="lt1"/>
                </a:solidFill>
                <a:latin typeface="Trebuchet MS"/>
                <a:ea typeface="Trebuchet MS"/>
                <a:cs typeface="Trebuchet MS"/>
                <a:sym typeface="Trebuchet MS"/>
              </a:rPr>
              <a:t>. (Rarely, adrenal production of DHT occurs to a significant level in </a:t>
            </a:r>
            <a:r>
              <a:rPr lang="en-US" sz="1500" dirty="0" err="1">
                <a:solidFill>
                  <a:schemeClr val="lt1"/>
                </a:solidFill>
                <a:latin typeface="Trebuchet MS"/>
                <a:ea typeface="Trebuchet MS"/>
                <a:cs typeface="Trebuchet MS"/>
                <a:sym typeface="Trebuchet MS"/>
              </a:rPr>
              <a:t>orchidectomized</a:t>
            </a:r>
            <a:r>
              <a:rPr lang="en-US" sz="1500" b="0" i="0" u="none" strike="noStrike" cap="none" dirty="0">
                <a:solidFill>
                  <a:schemeClr val="lt1"/>
                </a:solidFill>
                <a:latin typeface="Trebuchet MS"/>
                <a:ea typeface="Trebuchet MS"/>
                <a:cs typeface="Trebuchet MS"/>
                <a:sym typeface="Trebuchet MS"/>
              </a:rPr>
              <a:t> </a:t>
            </a:r>
            <a:r>
              <a:rPr lang="en-US" sz="1500" b="0" i="0" u="none" strike="noStrike" cap="none" dirty="0" smtClean="0">
                <a:solidFill>
                  <a:schemeClr val="lt1"/>
                </a:solidFill>
                <a:latin typeface="Trebuchet MS"/>
                <a:ea typeface="Trebuchet MS"/>
                <a:cs typeface="Trebuchet MS"/>
                <a:sym typeface="Trebuchet MS"/>
              </a:rPr>
              <a:t>patients who have a 5AR mutation or decrease of function of its degradation enzymes)  </a:t>
            </a:r>
            <a:r>
              <a:rPr lang="en-US" sz="1500" b="0" i="0" u="none" strike="noStrike" cap="none" dirty="0">
                <a:solidFill>
                  <a:schemeClr val="lt1"/>
                </a:solidFill>
                <a:latin typeface="Trebuchet MS"/>
                <a:ea typeface="Trebuchet MS"/>
                <a:cs typeface="Trebuchet MS"/>
                <a:sym typeface="Trebuchet MS"/>
              </a:rPr>
              <a:t>If a patient has a T of 10ng/dl, there is hardly any T to prevent converting to DHT, and therefore, little benefit in exposing the patient to the side effects of these drugs. Do not use them unless T is not at goal and patient is unable to achieve T suppression due to other extenuating circumstances. I almost NEVER prescribe these drugs. 5ARI drugs do not lower testosterone, only prevent its conversion to DHT. I will only prescribe them at a low dose and if the patient has severe hair loss or severe acne, and only briefly to help prevent further issues while controlling T via other means. </a:t>
            </a:r>
            <a:r>
              <a:rPr lang="en-US" sz="1500" dirty="0">
                <a:solidFill>
                  <a:schemeClr val="lt1"/>
                </a:solidFill>
                <a:latin typeface="Trebuchet MS"/>
                <a:ea typeface="Trebuchet MS"/>
                <a:cs typeface="Trebuchet MS"/>
                <a:sym typeface="Trebuchet MS"/>
              </a:rPr>
              <a:t>I sometimes use them cautiously longer term in Trans men with hair loss or acne. </a:t>
            </a:r>
            <a:r>
              <a:rPr lang="en-US" sz="1500" b="0" i="0" u="none" strike="noStrike" cap="none" dirty="0">
                <a:solidFill>
                  <a:schemeClr val="lt1"/>
                </a:solidFill>
                <a:latin typeface="Trebuchet MS"/>
                <a:ea typeface="Trebuchet MS"/>
                <a:cs typeface="Trebuchet MS"/>
                <a:sym typeface="Trebuchet MS"/>
              </a:rPr>
              <a:t>I do however compound them topically as part of my</a:t>
            </a:r>
            <a:r>
              <a:rPr lang="en-US" sz="1500" dirty="0">
                <a:solidFill>
                  <a:schemeClr val="lt1"/>
                </a:solidFill>
                <a:latin typeface="Trebuchet MS"/>
                <a:ea typeface="Trebuchet MS"/>
                <a:cs typeface="Trebuchet MS"/>
                <a:sym typeface="Trebuchet MS"/>
              </a:rPr>
              <a:t> </a:t>
            </a:r>
            <a:r>
              <a:rPr lang="en-US" sz="1500" b="0" i="0" u="none" strike="noStrike" cap="none" dirty="0">
                <a:solidFill>
                  <a:schemeClr val="lt1"/>
                </a:solidFill>
                <a:latin typeface="Trebuchet MS"/>
                <a:ea typeface="Trebuchet MS"/>
                <a:cs typeface="Trebuchet MS"/>
                <a:sym typeface="Trebuchet MS"/>
              </a:rPr>
              <a:t>hair regrowth cocktail </a:t>
            </a:r>
            <a:r>
              <a:rPr lang="en-US" sz="1500" dirty="0" smtClean="0">
                <a:solidFill>
                  <a:schemeClr val="lt1"/>
                </a:solidFill>
                <a:latin typeface="Trebuchet MS"/>
                <a:ea typeface="Trebuchet MS"/>
                <a:cs typeface="Trebuchet MS"/>
                <a:sym typeface="Trebuchet MS"/>
              </a:rPr>
              <a:t>as</a:t>
            </a:r>
            <a:r>
              <a:rPr lang="en-US" sz="1500" dirty="0" smtClean="0">
                <a:solidFill>
                  <a:schemeClr val="lt1"/>
                </a:solidFill>
                <a:latin typeface="Trebuchet MS"/>
                <a:ea typeface="Trebuchet MS"/>
                <a:cs typeface="Trebuchet MS"/>
                <a:sym typeface="Trebuchet MS"/>
              </a:rPr>
              <a:t> 0.25% </a:t>
            </a:r>
            <a:r>
              <a:rPr lang="en-US" sz="1500" dirty="0" err="1" smtClean="0">
                <a:solidFill>
                  <a:schemeClr val="lt1"/>
                </a:solidFill>
                <a:latin typeface="Trebuchet MS"/>
                <a:ea typeface="Trebuchet MS"/>
                <a:cs typeface="Trebuchet MS"/>
                <a:sym typeface="Trebuchet MS"/>
              </a:rPr>
              <a:t>finasteride</a:t>
            </a:r>
            <a:r>
              <a:rPr lang="en-US" sz="1500" dirty="0" smtClean="0">
                <a:solidFill>
                  <a:schemeClr val="lt1"/>
                </a:solidFill>
                <a:latin typeface="Trebuchet MS"/>
                <a:ea typeface="Trebuchet MS"/>
                <a:cs typeface="Trebuchet MS"/>
                <a:sym typeface="Trebuchet MS"/>
              </a:rPr>
              <a:t>. If you lack access to a compounding pharmacy, </a:t>
            </a:r>
            <a:r>
              <a:rPr lang="en-US" sz="1500" dirty="0" err="1" smtClean="0">
                <a:solidFill>
                  <a:schemeClr val="lt1"/>
                </a:solidFill>
                <a:latin typeface="Trebuchet MS"/>
                <a:ea typeface="Trebuchet MS"/>
                <a:cs typeface="Trebuchet MS"/>
                <a:sym typeface="Trebuchet MS"/>
              </a:rPr>
              <a:t>dutasteride</a:t>
            </a:r>
            <a:r>
              <a:rPr lang="en-US" sz="1500" dirty="0" smtClean="0">
                <a:solidFill>
                  <a:schemeClr val="lt1"/>
                </a:solidFill>
                <a:latin typeface="Trebuchet MS"/>
                <a:ea typeface="Trebuchet MS"/>
                <a:cs typeface="Trebuchet MS"/>
                <a:sym typeface="Trebuchet MS"/>
              </a:rPr>
              <a:t> comes in capsules and is a liquid that can be mixed with OTC </a:t>
            </a:r>
            <a:r>
              <a:rPr lang="en-US" sz="1500" dirty="0" err="1" smtClean="0">
                <a:solidFill>
                  <a:schemeClr val="lt1"/>
                </a:solidFill>
                <a:latin typeface="Trebuchet MS"/>
                <a:ea typeface="Trebuchet MS"/>
                <a:cs typeface="Trebuchet MS"/>
                <a:sym typeface="Trebuchet MS"/>
              </a:rPr>
              <a:t>rogaine</a:t>
            </a:r>
            <a:r>
              <a:rPr lang="en-US" sz="1500" dirty="0" smtClean="0">
                <a:solidFill>
                  <a:schemeClr val="lt1"/>
                </a:solidFill>
                <a:latin typeface="Trebuchet MS"/>
                <a:ea typeface="Trebuchet MS"/>
                <a:cs typeface="Trebuchet MS"/>
                <a:sym typeface="Trebuchet MS"/>
              </a:rPr>
              <a:t>. </a:t>
            </a:r>
            <a:endParaRPr sz="1500" b="0" i="0" u="none" strike="noStrike" cap="none" dirty="0">
              <a:solidFill>
                <a:schemeClr val="lt1"/>
              </a:solidFill>
              <a:latin typeface="Trebuchet MS"/>
              <a:ea typeface="Trebuchet MS"/>
              <a:cs typeface="Trebuchet MS"/>
              <a:sym typeface="Trebuchet MS"/>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612"/>
        <p:cNvGrpSpPr/>
        <p:nvPr/>
      </p:nvGrpSpPr>
      <p:grpSpPr>
        <a:xfrm>
          <a:off x="0" y="0"/>
          <a:ext cx="0" cy="0"/>
          <a:chOff x="0" y="0"/>
          <a:chExt cx="0" cy="0"/>
        </a:xfrm>
      </p:grpSpPr>
      <p:sp>
        <p:nvSpPr>
          <p:cNvPr id="613" name="Google Shape;613;p47"/>
          <p:cNvSpPr txBox="1"/>
          <p:nvPr/>
        </p:nvSpPr>
        <p:spPr>
          <a:xfrm>
            <a:off x="0" y="162827"/>
            <a:ext cx="9144000" cy="860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1375"/>
              <a:buFont typeface="Arial"/>
              <a:buNone/>
            </a:pPr>
            <a:r>
              <a:rPr lang="en-US" sz="5500" b="0" i="0" u="none" strike="noStrike" cap="none">
                <a:solidFill>
                  <a:schemeClr val="lt1"/>
                </a:solidFill>
                <a:latin typeface="PT Sans"/>
                <a:ea typeface="PT Sans"/>
                <a:cs typeface="PT Sans"/>
                <a:sym typeface="PT Sans"/>
              </a:rPr>
              <a:t>Other Blockers</a:t>
            </a:r>
            <a:r>
              <a:rPr lang="en-US" sz="3600" b="0" i="0" u="none" strike="noStrike" cap="none">
                <a:solidFill>
                  <a:schemeClr val="lt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614" name="Google Shape;614;p47"/>
          <p:cNvSpPr txBox="1"/>
          <p:nvPr/>
        </p:nvSpPr>
        <p:spPr>
          <a:xfrm>
            <a:off x="431800" y="1841500"/>
            <a:ext cx="185700" cy="831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400"/>
              <a:buFont typeface="Arial"/>
              <a:buNone/>
            </a:pPr>
            <a:endParaRPr sz="2400" b="1"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chemeClr val="lt1"/>
              </a:solidFill>
              <a:latin typeface="Arial"/>
              <a:ea typeface="Arial"/>
              <a:cs typeface="Arial"/>
              <a:sym typeface="Arial"/>
            </a:endParaRPr>
          </a:p>
        </p:txBody>
      </p:sp>
      <p:sp>
        <p:nvSpPr>
          <p:cNvPr id="615" name="Google Shape;615;p47"/>
          <p:cNvSpPr txBox="1"/>
          <p:nvPr/>
        </p:nvSpPr>
        <p:spPr>
          <a:xfrm>
            <a:off x="457200" y="1195375"/>
            <a:ext cx="8229600" cy="53034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1200"/>
              </a:spcBef>
              <a:spcAft>
                <a:spcPts val="0"/>
              </a:spcAft>
              <a:buClr>
                <a:srgbClr val="2CBDD9"/>
              </a:buClr>
              <a:buSzPts val="1600"/>
              <a:buFont typeface="Trebuchet MS"/>
              <a:buChar char="&gt;"/>
            </a:pPr>
            <a:r>
              <a:rPr lang="en-US" b="0" i="0" u="none" strike="noStrike" cap="none" dirty="0">
                <a:solidFill>
                  <a:schemeClr val="lt1"/>
                </a:solidFill>
                <a:latin typeface="Trebuchet MS"/>
                <a:ea typeface="Trebuchet MS"/>
                <a:cs typeface="Trebuchet MS"/>
                <a:sym typeface="Trebuchet MS"/>
              </a:rPr>
              <a:t>Non-steroidal </a:t>
            </a:r>
            <a:r>
              <a:rPr lang="en-US" b="0" i="0" u="none" strike="noStrike" cap="none" dirty="0" err="1">
                <a:solidFill>
                  <a:schemeClr val="lt1"/>
                </a:solidFill>
                <a:latin typeface="Trebuchet MS"/>
                <a:ea typeface="Trebuchet MS"/>
                <a:cs typeface="Trebuchet MS"/>
                <a:sym typeface="Trebuchet MS"/>
              </a:rPr>
              <a:t>antiandrogens</a:t>
            </a:r>
            <a:r>
              <a:rPr lang="en-US" b="0" i="0" u="none" strike="noStrike" cap="none" dirty="0">
                <a:solidFill>
                  <a:schemeClr val="lt1"/>
                </a:solidFill>
                <a:latin typeface="Trebuchet MS"/>
                <a:ea typeface="Trebuchet MS"/>
                <a:cs typeface="Trebuchet MS"/>
                <a:sym typeface="Trebuchet MS"/>
              </a:rPr>
              <a:t>- </a:t>
            </a:r>
            <a:r>
              <a:rPr lang="en-US" b="0" i="0" u="none" strike="noStrike" cap="none" dirty="0" err="1">
                <a:solidFill>
                  <a:schemeClr val="lt1"/>
                </a:solidFill>
                <a:latin typeface="Trebuchet MS"/>
                <a:ea typeface="Trebuchet MS"/>
                <a:cs typeface="Trebuchet MS"/>
                <a:sym typeface="Trebuchet MS"/>
              </a:rPr>
              <a:t>Flutamide</a:t>
            </a:r>
            <a:r>
              <a:rPr lang="en-US" b="0" i="0" u="none" strike="noStrike" cap="none" dirty="0">
                <a:solidFill>
                  <a:schemeClr val="lt1"/>
                </a:solidFill>
                <a:latin typeface="Trebuchet MS"/>
                <a:ea typeface="Trebuchet MS"/>
                <a:cs typeface="Trebuchet MS"/>
                <a:sym typeface="Trebuchet MS"/>
              </a:rPr>
              <a:t> is the most common. It is quite effective, but its use generally avoided except in extreme cases due to hepatotoxicity. I prefer </a:t>
            </a:r>
            <a:r>
              <a:rPr lang="en-US" b="0" i="0" u="none" strike="noStrike" cap="none" dirty="0" err="1">
                <a:solidFill>
                  <a:schemeClr val="accent1"/>
                </a:solidFill>
                <a:latin typeface="Trebuchet MS"/>
                <a:ea typeface="Trebuchet MS"/>
                <a:cs typeface="Trebuchet MS"/>
                <a:sym typeface="Trebuchet MS"/>
              </a:rPr>
              <a:t>Bicalutamide</a:t>
            </a:r>
            <a:r>
              <a:rPr lang="en-US" b="0" i="0" u="none" strike="noStrike" cap="none" dirty="0">
                <a:solidFill>
                  <a:schemeClr val="lt1"/>
                </a:solidFill>
                <a:latin typeface="Trebuchet MS"/>
                <a:ea typeface="Trebuchet MS"/>
                <a:cs typeface="Trebuchet MS"/>
                <a:sym typeface="Trebuchet MS"/>
              </a:rPr>
              <a:t> as it is cheaper and causes less hepatic issues. It is my first line drug when I need to use a blocker, which is </a:t>
            </a:r>
            <a:r>
              <a:rPr lang="en-US" b="0" i="0" u="none" strike="noStrike" cap="none" dirty="0" smtClean="0">
                <a:solidFill>
                  <a:schemeClr val="lt1"/>
                </a:solidFill>
                <a:latin typeface="Trebuchet MS"/>
                <a:ea typeface="Trebuchet MS"/>
                <a:cs typeface="Trebuchet MS"/>
                <a:sym typeface="Trebuchet MS"/>
              </a:rPr>
              <a:t>only in patients who want them that haven’t reached Tanner stage 3.  </a:t>
            </a:r>
            <a:endParaRPr sz="1200" b="0" i="0" u="none" strike="noStrike" cap="none" dirty="0">
              <a:solidFill>
                <a:srgbClr val="000000"/>
              </a:solidFill>
              <a:latin typeface="Arial"/>
              <a:ea typeface="Arial"/>
              <a:cs typeface="Arial"/>
              <a:sym typeface="Arial"/>
            </a:endParaRPr>
          </a:p>
          <a:p>
            <a:pPr marL="342900" marR="0" lvl="0" indent="-342900" algn="l" rtl="0">
              <a:lnSpc>
                <a:spcPct val="100000"/>
              </a:lnSpc>
              <a:spcBef>
                <a:spcPts val="1200"/>
              </a:spcBef>
              <a:spcAft>
                <a:spcPts val="0"/>
              </a:spcAft>
              <a:buClr>
                <a:srgbClr val="2CBDD9"/>
              </a:buClr>
              <a:buSzPts val="1600"/>
              <a:buFont typeface="Trebuchet MS"/>
              <a:buChar char="&gt;"/>
            </a:pPr>
            <a:r>
              <a:rPr lang="en-US" b="0" i="0" u="none" strike="noStrike" cap="none" dirty="0" err="1">
                <a:solidFill>
                  <a:schemeClr val="lt1"/>
                </a:solidFill>
                <a:latin typeface="Trebuchet MS"/>
                <a:ea typeface="Trebuchet MS"/>
                <a:cs typeface="Trebuchet MS"/>
                <a:sym typeface="Trebuchet MS"/>
              </a:rPr>
              <a:t>Bicalutamide</a:t>
            </a:r>
            <a:r>
              <a:rPr lang="en-US" b="0" i="0" u="none" strike="noStrike" cap="none" dirty="0">
                <a:solidFill>
                  <a:schemeClr val="lt1"/>
                </a:solidFill>
                <a:latin typeface="Trebuchet MS"/>
                <a:ea typeface="Trebuchet MS"/>
                <a:cs typeface="Trebuchet MS"/>
                <a:sym typeface="Trebuchet MS"/>
              </a:rPr>
              <a:t> does not lower T </a:t>
            </a:r>
            <a:r>
              <a:rPr lang="en-US" b="0" i="0" u="none" strike="noStrike" cap="none" dirty="0" smtClean="0">
                <a:solidFill>
                  <a:schemeClr val="lt1"/>
                </a:solidFill>
                <a:latin typeface="Trebuchet MS"/>
                <a:ea typeface="Trebuchet MS"/>
                <a:cs typeface="Trebuchet MS"/>
                <a:sym typeface="Trebuchet MS"/>
              </a:rPr>
              <a:t>levels (it actually increases them!), </a:t>
            </a:r>
            <a:r>
              <a:rPr lang="en-US" b="0" i="0" u="none" strike="noStrike" cap="none" dirty="0">
                <a:solidFill>
                  <a:schemeClr val="lt1"/>
                </a:solidFill>
                <a:latin typeface="Trebuchet MS"/>
                <a:ea typeface="Trebuchet MS"/>
                <a:cs typeface="Trebuchet MS"/>
                <a:sym typeface="Trebuchet MS"/>
              </a:rPr>
              <a:t>it simply blocks the receptor, causes </a:t>
            </a:r>
            <a:r>
              <a:rPr lang="en-US" b="0" i="0" u="none" strike="noStrike" cap="none" dirty="0" err="1">
                <a:solidFill>
                  <a:schemeClr val="lt1"/>
                </a:solidFill>
                <a:latin typeface="Trebuchet MS"/>
                <a:ea typeface="Trebuchet MS"/>
                <a:cs typeface="Trebuchet MS"/>
                <a:sym typeface="Trebuchet MS"/>
              </a:rPr>
              <a:t>gynecomastia</a:t>
            </a:r>
            <a:r>
              <a:rPr lang="en-US" b="0" i="0" u="none" strike="noStrike" cap="none" dirty="0">
                <a:solidFill>
                  <a:schemeClr val="lt1"/>
                </a:solidFill>
                <a:latin typeface="Trebuchet MS"/>
                <a:ea typeface="Trebuchet MS"/>
                <a:cs typeface="Trebuchet MS"/>
                <a:sym typeface="Trebuchet MS"/>
              </a:rPr>
              <a:t>/elevated estradiol when used in </a:t>
            </a:r>
            <a:r>
              <a:rPr lang="en-US" b="0" i="0" u="none" strike="noStrike" cap="none" dirty="0" err="1">
                <a:solidFill>
                  <a:schemeClr val="lt1"/>
                </a:solidFill>
                <a:latin typeface="Trebuchet MS"/>
                <a:ea typeface="Trebuchet MS"/>
                <a:cs typeface="Trebuchet MS"/>
                <a:sym typeface="Trebuchet MS"/>
              </a:rPr>
              <a:t>monotherapy</a:t>
            </a:r>
            <a:r>
              <a:rPr lang="en-US" b="0" i="0" u="none" strike="noStrike" cap="none" dirty="0">
                <a:solidFill>
                  <a:schemeClr val="lt1"/>
                </a:solidFill>
                <a:latin typeface="Trebuchet MS"/>
                <a:ea typeface="Trebuchet MS"/>
                <a:cs typeface="Trebuchet MS"/>
                <a:sym typeface="Trebuchet MS"/>
              </a:rPr>
              <a:t> due to peripheral aromatization of circulating androgens (this happens to </a:t>
            </a:r>
            <a:r>
              <a:rPr lang="en-US" b="0" i="0" u="none" strike="noStrike" cap="none" dirty="0" err="1">
                <a:solidFill>
                  <a:schemeClr val="lt1"/>
                </a:solidFill>
                <a:latin typeface="Trebuchet MS"/>
                <a:ea typeface="Trebuchet MS"/>
                <a:cs typeface="Trebuchet MS"/>
                <a:sym typeface="Trebuchet MS"/>
              </a:rPr>
              <a:t>cis</a:t>
            </a:r>
            <a:r>
              <a:rPr lang="en-US" b="0" i="0" u="none" strike="noStrike" cap="none" dirty="0">
                <a:solidFill>
                  <a:schemeClr val="lt1"/>
                </a:solidFill>
                <a:latin typeface="Trebuchet MS"/>
                <a:ea typeface="Trebuchet MS"/>
                <a:cs typeface="Trebuchet MS"/>
                <a:sym typeface="Trebuchet MS"/>
              </a:rPr>
              <a:t> men on </a:t>
            </a:r>
            <a:r>
              <a:rPr lang="en-US" b="0" i="0" u="none" strike="noStrike" cap="none" dirty="0" err="1">
                <a:solidFill>
                  <a:schemeClr val="lt1"/>
                </a:solidFill>
                <a:latin typeface="Trebuchet MS"/>
                <a:ea typeface="Trebuchet MS"/>
                <a:cs typeface="Trebuchet MS"/>
                <a:sym typeface="Trebuchet MS"/>
              </a:rPr>
              <a:t>bicalutamide</a:t>
            </a:r>
            <a:r>
              <a:rPr lang="en-US" b="0" i="0" u="none" strike="noStrike" cap="none" dirty="0">
                <a:solidFill>
                  <a:schemeClr val="lt1"/>
                </a:solidFill>
                <a:latin typeface="Trebuchet MS"/>
                <a:ea typeface="Trebuchet MS"/>
                <a:cs typeface="Trebuchet MS"/>
                <a:sym typeface="Trebuchet MS"/>
              </a:rPr>
              <a:t> for prostate cancer</a:t>
            </a:r>
            <a:r>
              <a:rPr lang="en-US" b="0" i="0" u="none" strike="noStrike" cap="none" dirty="0" smtClean="0">
                <a:solidFill>
                  <a:schemeClr val="lt1"/>
                </a:solidFill>
                <a:latin typeface="Trebuchet MS"/>
                <a:ea typeface="Trebuchet MS"/>
                <a:cs typeface="Trebuchet MS"/>
                <a:sym typeface="Trebuchet MS"/>
              </a:rPr>
              <a:t>) as well as possible receptor sensitization/</a:t>
            </a:r>
            <a:r>
              <a:rPr lang="en-US" b="0" i="0" u="none" strike="noStrike" cap="none" dirty="0" err="1" smtClean="0">
                <a:solidFill>
                  <a:schemeClr val="lt1"/>
                </a:solidFill>
                <a:latin typeface="Trebuchet MS"/>
                <a:ea typeface="Trebuchet MS"/>
                <a:cs typeface="Trebuchet MS"/>
                <a:sym typeface="Trebuchet MS"/>
              </a:rPr>
              <a:t>upgregulation</a:t>
            </a:r>
            <a:r>
              <a:rPr lang="en-US" b="0" i="0" u="none" strike="noStrike" cap="none" dirty="0" smtClean="0">
                <a:solidFill>
                  <a:schemeClr val="lt1"/>
                </a:solidFill>
                <a:latin typeface="Trebuchet MS"/>
                <a:ea typeface="Trebuchet MS"/>
                <a:cs typeface="Trebuchet MS"/>
                <a:sym typeface="Trebuchet MS"/>
              </a:rPr>
              <a:t>. </a:t>
            </a:r>
            <a:r>
              <a:rPr lang="en-US" b="0" i="0" u="none" strike="noStrike" cap="none" dirty="0">
                <a:solidFill>
                  <a:schemeClr val="lt1"/>
                </a:solidFill>
                <a:latin typeface="Trebuchet MS"/>
                <a:ea typeface="Trebuchet MS"/>
                <a:cs typeface="Trebuchet MS"/>
                <a:sym typeface="Trebuchet MS"/>
              </a:rPr>
              <a:t>It can be expensive, but goodRX.com typically has a good coupon for under $20 a month. </a:t>
            </a:r>
            <a:r>
              <a:rPr lang="en-US" b="0" i="0" u="none" strike="noStrike" cap="none" dirty="0" err="1">
                <a:solidFill>
                  <a:schemeClr val="lt1"/>
                </a:solidFill>
                <a:latin typeface="Trebuchet MS"/>
                <a:ea typeface="Trebuchet MS"/>
                <a:cs typeface="Trebuchet MS"/>
                <a:sym typeface="Trebuchet MS"/>
              </a:rPr>
              <a:t>Bicalutamide</a:t>
            </a:r>
            <a:r>
              <a:rPr lang="en-US" b="0" i="0" u="none" strike="noStrike" cap="none" dirty="0">
                <a:solidFill>
                  <a:schemeClr val="lt1"/>
                </a:solidFill>
                <a:latin typeface="Trebuchet MS"/>
                <a:ea typeface="Trebuchet MS"/>
                <a:cs typeface="Trebuchet MS"/>
                <a:sym typeface="Trebuchet MS"/>
              </a:rPr>
              <a:t> can be used in the place of other blockers to control T, or to do a “test withdrawal” when blockers are pulled to see if T will stay down on the usage of Estradiol and Progesterone alone without exposing the patient to the risk of re-masculinization in the event that T does spike back up without </a:t>
            </a:r>
            <a:r>
              <a:rPr lang="en-US" b="0" i="0" u="none" strike="noStrike" cap="none" dirty="0" smtClean="0">
                <a:solidFill>
                  <a:schemeClr val="lt1"/>
                </a:solidFill>
                <a:latin typeface="Trebuchet MS"/>
                <a:ea typeface="Trebuchet MS"/>
                <a:cs typeface="Trebuchet MS"/>
                <a:sym typeface="Trebuchet MS"/>
              </a:rPr>
              <a:t>blockade. I often do this for a month when stopping someone’s spironolactone who has just establishe</a:t>
            </a:r>
            <a:r>
              <a:rPr lang="en-US" dirty="0" smtClean="0">
                <a:solidFill>
                  <a:schemeClr val="lt1"/>
                </a:solidFill>
                <a:latin typeface="Trebuchet MS"/>
                <a:ea typeface="Trebuchet MS"/>
                <a:cs typeface="Trebuchet MS"/>
                <a:sym typeface="Trebuchet MS"/>
              </a:rPr>
              <a:t>d with me. </a:t>
            </a:r>
            <a:r>
              <a:rPr lang="en-US" b="0" i="0" u="none" strike="noStrike" cap="none" dirty="0" err="1" smtClean="0">
                <a:solidFill>
                  <a:schemeClr val="lt1"/>
                </a:solidFill>
                <a:latin typeface="Trebuchet MS"/>
                <a:ea typeface="Trebuchet MS"/>
                <a:cs typeface="Trebuchet MS"/>
                <a:sym typeface="Trebuchet MS"/>
              </a:rPr>
              <a:t>Bicalutamide</a:t>
            </a:r>
            <a:r>
              <a:rPr lang="en-US" b="0" i="0" u="none" strike="noStrike" cap="none" dirty="0" smtClean="0">
                <a:solidFill>
                  <a:schemeClr val="lt1"/>
                </a:solidFill>
                <a:latin typeface="Trebuchet MS"/>
                <a:ea typeface="Trebuchet MS"/>
                <a:cs typeface="Trebuchet MS"/>
                <a:sym typeface="Trebuchet MS"/>
              </a:rPr>
              <a:t> </a:t>
            </a:r>
            <a:r>
              <a:rPr lang="en-US" b="0" i="0" u="none" strike="noStrike" cap="none" dirty="0">
                <a:solidFill>
                  <a:schemeClr val="lt1"/>
                </a:solidFill>
                <a:latin typeface="Trebuchet MS"/>
                <a:ea typeface="Trebuchet MS"/>
                <a:cs typeface="Trebuchet MS"/>
                <a:sym typeface="Trebuchet MS"/>
              </a:rPr>
              <a:t>acts as a backup in the event things don’t go as planned. Start the </a:t>
            </a:r>
            <a:r>
              <a:rPr lang="en-US" b="0" i="0" u="none" strike="noStrike" cap="none" dirty="0" err="1">
                <a:solidFill>
                  <a:schemeClr val="lt1"/>
                </a:solidFill>
                <a:latin typeface="Trebuchet MS"/>
                <a:ea typeface="Trebuchet MS"/>
                <a:cs typeface="Trebuchet MS"/>
                <a:sym typeface="Trebuchet MS"/>
              </a:rPr>
              <a:t>Bicalutamide</a:t>
            </a:r>
            <a:r>
              <a:rPr lang="en-US" b="0" i="0" u="none" strike="noStrike" cap="none" dirty="0">
                <a:solidFill>
                  <a:schemeClr val="lt1"/>
                </a:solidFill>
                <a:latin typeface="Trebuchet MS"/>
                <a:ea typeface="Trebuchet MS"/>
                <a:cs typeface="Trebuchet MS"/>
                <a:sym typeface="Trebuchet MS"/>
              </a:rPr>
              <a:t> at least a 2-3 weeks before stopping blockers due to its long half life and time to reach steady state </a:t>
            </a:r>
            <a:r>
              <a:rPr lang="en-US" b="0" i="0" u="none" strike="noStrike" cap="none" dirty="0" smtClean="0">
                <a:solidFill>
                  <a:schemeClr val="lt1"/>
                </a:solidFill>
                <a:latin typeface="Trebuchet MS"/>
                <a:ea typeface="Trebuchet MS"/>
                <a:cs typeface="Trebuchet MS"/>
                <a:sym typeface="Trebuchet MS"/>
              </a:rPr>
              <a:t>concentration</a:t>
            </a:r>
            <a:r>
              <a:rPr lang="en-US" dirty="0" smtClean="0">
                <a:solidFill>
                  <a:schemeClr val="lt1"/>
                </a:solidFill>
                <a:latin typeface="Trebuchet MS"/>
                <a:ea typeface="Trebuchet MS"/>
                <a:cs typeface="Trebuchet MS"/>
                <a:sym typeface="Trebuchet MS"/>
              </a:rPr>
              <a:t>, its half life is on average 6 days, and so it takes 30 days to hit maximum effect. </a:t>
            </a:r>
            <a:endParaRPr sz="1200" b="0" i="0" u="none" strike="noStrike" cap="none" dirty="0">
              <a:solidFill>
                <a:srgbClr val="000000"/>
              </a:solidFill>
              <a:latin typeface="Arial"/>
              <a:ea typeface="Arial"/>
              <a:cs typeface="Arial"/>
              <a:sym typeface="Arial"/>
            </a:endParaRPr>
          </a:p>
          <a:p>
            <a:pPr marL="342900" marR="0" lvl="0" indent="-342900" algn="l" rtl="0">
              <a:lnSpc>
                <a:spcPct val="100000"/>
              </a:lnSpc>
              <a:spcBef>
                <a:spcPts val="1200"/>
              </a:spcBef>
              <a:spcAft>
                <a:spcPts val="0"/>
              </a:spcAft>
              <a:buClr>
                <a:srgbClr val="2CBDD9"/>
              </a:buClr>
              <a:buSzPts val="1600"/>
              <a:buFont typeface="Trebuchet MS"/>
              <a:buChar char="&gt;"/>
            </a:pPr>
            <a:r>
              <a:rPr lang="en-US" b="0" i="0" u="none" strike="noStrike" cap="none" dirty="0">
                <a:solidFill>
                  <a:schemeClr val="lt1"/>
                </a:solidFill>
                <a:latin typeface="Trebuchet MS"/>
                <a:ea typeface="Trebuchet MS"/>
                <a:cs typeface="Trebuchet MS"/>
                <a:sym typeface="Trebuchet MS"/>
              </a:rPr>
              <a:t>In the hundreds of patients I have placed on </a:t>
            </a:r>
            <a:r>
              <a:rPr lang="en-US" b="0" i="0" u="none" strike="noStrike" cap="none" dirty="0" err="1">
                <a:solidFill>
                  <a:schemeClr val="lt1"/>
                </a:solidFill>
                <a:latin typeface="Trebuchet MS"/>
                <a:ea typeface="Trebuchet MS"/>
                <a:cs typeface="Trebuchet MS"/>
                <a:sym typeface="Trebuchet MS"/>
              </a:rPr>
              <a:t>Bicalutamide</a:t>
            </a:r>
            <a:r>
              <a:rPr lang="en-US" b="0" i="0" u="none" strike="noStrike" cap="none" dirty="0">
                <a:solidFill>
                  <a:schemeClr val="lt1"/>
                </a:solidFill>
                <a:latin typeface="Trebuchet MS"/>
                <a:ea typeface="Trebuchet MS"/>
                <a:cs typeface="Trebuchet MS"/>
                <a:sym typeface="Trebuchet MS"/>
              </a:rPr>
              <a:t>, I have never seen a hepatic transaminase elevation even once. I really do think it has been given a bad name due to its cousin </a:t>
            </a:r>
            <a:r>
              <a:rPr lang="en-US" b="0" i="0" u="none" strike="noStrike" cap="none" dirty="0" err="1">
                <a:solidFill>
                  <a:schemeClr val="lt1"/>
                </a:solidFill>
                <a:latin typeface="Trebuchet MS"/>
                <a:ea typeface="Trebuchet MS"/>
                <a:cs typeface="Trebuchet MS"/>
                <a:sym typeface="Trebuchet MS"/>
              </a:rPr>
              <a:t>Flutamide’s</a:t>
            </a:r>
            <a:r>
              <a:rPr lang="en-US" b="0" i="0" u="none" strike="noStrike" cap="none" dirty="0">
                <a:solidFill>
                  <a:schemeClr val="lt1"/>
                </a:solidFill>
                <a:latin typeface="Trebuchet MS"/>
                <a:ea typeface="Trebuchet MS"/>
                <a:cs typeface="Trebuchet MS"/>
                <a:sym typeface="Trebuchet MS"/>
              </a:rPr>
              <a:t> behavior.</a:t>
            </a:r>
            <a:r>
              <a:rPr lang="en-US" dirty="0">
                <a:solidFill>
                  <a:schemeClr val="lt1"/>
                </a:solidFill>
                <a:latin typeface="Trebuchet MS"/>
                <a:ea typeface="Trebuchet MS"/>
                <a:cs typeface="Trebuchet MS"/>
                <a:sym typeface="Trebuchet MS"/>
              </a:rPr>
              <a:t> </a:t>
            </a:r>
            <a:endParaRPr b="0" i="0" u="none" strike="noStrike" cap="none" dirty="0">
              <a:solidFill>
                <a:schemeClr val="lt1"/>
              </a:solidFill>
              <a:latin typeface="Trebuchet MS"/>
              <a:ea typeface="Trebuchet MS"/>
              <a:cs typeface="Trebuchet MS"/>
              <a:sym typeface="Trebuchet MS"/>
            </a:endParaRPr>
          </a:p>
          <a:p>
            <a:pPr marL="342900" marR="0" lvl="0" indent="-342900" algn="l" rtl="0">
              <a:lnSpc>
                <a:spcPct val="100000"/>
              </a:lnSpc>
              <a:spcBef>
                <a:spcPts val="600"/>
              </a:spcBef>
              <a:spcAft>
                <a:spcPts val="0"/>
              </a:spcAft>
              <a:buClr>
                <a:srgbClr val="2CBDD9"/>
              </a:buClr>
              <a:buSzPts val="1400"/>
              <a:buFont typeface="Trebuchet MS"/>
              <a:buNone/>
            </a:pPr>
            <a:endParaRPr sz="1200" b="0" i="0" u="none" strike="noStrike" cap="none" dirty="0">
              <a:solidFill>
                <a:schemeClr val="lt1"/>
              </a:solidFill>
              <a:latin typeface="Trebuchet MS"/>
              <a:ea typeface="Trebuchet MS"/>
              <a:cs typeface="Trebuchet MS"/>
              <a:sym typeface="Trebuchet MS"/>
            </a:endParaRPr>
          </a:p>
          <a:p>
            <a:pPr marL="342900" marR="0" lvl="0" indent="-342900" algn="l" rtl="0">
              <a:lnSpc>
                <a:spcPct val="100000"/>
              </a:lnSpc>
              <a:spcBef>
                <a:spcPts val="600"/>
              </a:spcBef>
              <a:spcAft>
                <a:spcPts val="0"/>
              </a:spcAft>
              <a:buClr>
                <a:srgbClr val="2CBDD9"/>
              </a:buClr>
              <a:buSzPts val="1400"/>
              <a:buFont typeface="Trebuchet MS"/>
              <a:buNone/>
            </a:pPr>
            <a:endParaRPr sz="1200" b="0" i="0" u="none" strike="noStrike" cap="none" dirty="0">
              <a:solidFill>
                <a:schemeClr val="lt1"/>
              </a:solidFill>
              <a:latin typeface="Trebuchet MS"/>
              <a:ea typeface="Trebuchet MS"/>
              <a:cs typeface="Trebuchet MS"/>
              <a:sym typeface="Trebuchet MS"/>
            </a:endParaRPr>
          </a:p>
        </p:txBody>
      </p:sp>
      <p:pic>
        <p:nvPicPr>
          <p:cNvPr id="616" name="Google Shape;616;p47"/>
          <p:cNvPicPr preferRelativeResize="0"/>
          <p:nvPr/>
        </p:nvPicPr>
        <p:blipFill>
          <a:blip r:embed="rId3">
            <a:alphaModFix/>
          </a:blip>
          <a:stretch>
            <a:fillRect/>
          </a:stretch>
        </p:blipFill>
        <p:spPr>
          <a:xfrm>
            <a:off x="952688" y="503473"/>
            <a:ext cx="294750" cy="357225"/>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620"/>
        <p:cNvGrpSpPr/>
        <p:nvPr/>
      </p:nvGrpSpPr>
      <p:grpSpPr>
        <a:xfrm>
          <a:off x="0" y="0"/>
          <a:ext cx="0" cy="0"/>
          <a:chOff x="0" y="0"/>
          <a:chExt cx="0" cy="0"/>
        </a:xfrm>
      </p:grpSpPr>
      <p:sp>
        <p:nvSpPr>
          <p:cNvPr id="621" name="Google Shape;621;p48"/>
          <p:cNvSpPr txBox="1"/>
          <p:nvPr/>
        </p:nvSpPr>
        <p:spPr>
          <a:xfrm>
            <a:off x="0" y="162827"/>
            <a:ext cx="9144000" cy="8106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1375"/>
              <a:buFont typeface="Arial"/>
              <a:buNone/>
            </a:pPr>
            <a:r>
              <a:rPr lang="en-US" sz="5500" b="0" i="0" u="none" strike="noStrike" cap="none">
                <a:solidFill>
                  <a:schemeClr val="lt1"/>
                </a:solidFill>
                <a:latin typeface="PT Sans"/>
                <a:ea typeface="PT Sans"/>
                <a:cs typeface="PT Sans"/>
                <a:sym typeface="PT Sans"/>
              </a:rPr>
              <a:t>Other Blockers</a:t>
            </a:r>
            <a:r>
              <a:rPr lang="en-US" sz="3600" b="0" i="0" u="none" strike="noStrike" cap="none">
                <a:solidFill>
                  <a:schemeClr val="lt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622" name="Google Shape;622;p48"/>
          <p:cNvSpPr txBox="1"/>
          <p:nvPr/>
        </p:nvSpPr>
        <p:spPr>
          <a:xfrm>
            <a:off x="431800" y="1841500"/>
            <a:ext cx="185700" cy="831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400"/>
              <a:buFont typeface="Arial"/>
              <a:buNone/>
            </a:pPr>
            <a:endParaRPr sz="2400" b="1"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chemeClr val="lt1"/>
              </a:solidFill>
              <a:latin typeface="Arial"/>
              <a:ea typeface="Arial"/>
              <a:cs typeface="Arial"/>
              <a:sym typeface="Arial"/>
            </a:endParaRPr>
          </a:p>
        </p:txBody>
      </p:sp>
      <p:sp>
        <p:nvSpPr>
          <p:cNvPr id="623" name="Google Shape;623;p48"/>
          <p:cNvSpPr txBox="1"/>
          <p:nvPr/>
        </p:nvSpPr>
        <p:spPr>
          <a:xfrm>
            <a:off x="457200" y="1271575"/>
            <a:ext cx="8229600" cy="5507100"/>
          </a:xfrm>
          <a:prstGeom prst="rect">
            <a:avLst/>
          </a:prstGeom>
          <a:noFill/>
          <a:ln>
            <a:noFill/>
          </a:ln>
        </p:spPr>
        <p:txBody>
          <a:bodyPr spcFirstLastPara="1" wrap="square" lIns="91425" tIns="45700" rIns="91425" bIns="45700" anchor="t" anchorCtr="0">
            <a:noAutofit/>
          </a:bodyPr>
          <a:lstStyle/>
          <a:p>
            <a:pPr marL="342900" marR="0" lvl="0" indent="-336550" algn="l" rtl="0">
              <a:lnSpc>
                <a:spcPct val="100000"/>
              </a:lnSpc>
              <a:spcBef>
                <a:spcPts val="1200"/>
              </a:spcBef>
              <a:spcAft>
                <a:spcPts val="0"/>
              </a:spcAft>
              <a:buClr>
                <a:srgbClr val="2CBDD9"/>
              </a:buClr>
              <a:buSzPts val="1500"/>
              <a:buFont typeface="Trebuchet MS"/>
              <a:buChar char="&gt;"/>
            </a:pPr>
            <a:r>
              <a:rPr lang="en-US" sz="1500" b="0" i="0" u="none" strike="noStrike" cap="none" dirty="0">
                <a:solidFill>
                  <a:schemeClr val="lt1"/>
                </a:solidFill>
                <a:latin typeface="Trebuchet MS"/>
                <a:ea typeface="Trebuchet MS"/>
                <a:cs typeface="Trebuchet MS"/>
                <a:sym typeface="Trebuchet MS"/>
              </a:rPr>
              <a:t>Steroidal </a:t>
            </a:r>
            <a:r>
              <a:rPr lang="en-US" sz="1500" b="0" i="0" u="none" strike="noStrike" cap="none" dirty="0" err="1">
                <a:solidFill>
                  <a:schemeClr val="lt1"/>
                </a:solidFill>
                <a:latin typeface="Trebuchet MS"/>
                <a:ea typeface="Trebuchet MS"/>
                <a:cs typeface="Trebuchet MS"/>
                <a:sym typeface="Trebuchet MS"/>
              </a:rPr>
              <a:t>antiandrogens</a:t>
            </a:r>
            <a:r>
              <a:rPr lang="en-US" sz="1500" b="0" i="0" u="none" strike="noStrike" cap="none" dirty="0">
                <a:solidFill>
                  <a:schemeClr val="lt1"/>
                </a:solidFill>
                <a:latin typeface="Trebuchet MS"/>
                <a:ea typeface="Trebuchet MS"/>
                <a:cs typeface="Trebuchet MS"/>
                <a:sym typeface="Trebuchet MS"/>
              </a:rPr>
              <a:t> – </a:t>
            </a:r>
            <a:r>
              <a:rPr lang="en-US" sz="1500" b="0" i="0" u="none" strike="noStrike" cap="none" dirty="0" err="1">
                <a:solidFill>
                  <a:schemeClr val="lt1"/>
                </a:solidFill>
                <a:latin typeface="Trebuchet MS"/>
                <a:ea typeface="Trebuchet MS"/>
                <a:cs typeface="Trebuchet MS"/>
                <a:sym typeface="Trebuchet MS"/>
              </a:rPr>
              <a:t>Cyproterone</a:t>
            </a:r>
            <a:r>
              <a:rPr lang="en-US" sz="1500" b="0" i="0" u="none" strike="noStrike" cap="none" dirty="0">
                <a:solidFill>
                  <a:schemeClr val="lt1"/>
                </a:solidFill>
                <a:latin typeface="Trebuchet MS"/>
                <a:ea typeface="Trebuchet MS"/>
                <a:cs typeface="Trebuchet MS"/>
                <a:sym typeface="Trebuchet MS"/>
              </a:rPr>
              <a:t> and </a:t>
            </a:r>
            <a:r>
              <a:rPr lang="en-US" sz="1500" b="0" i="0" u="none" strike="noStrike" cap="none" dirty="0" err="1">
                <a:solidFill>
                  <a:schemeClr val="lt1"/>
                </a:solidFill>
                <a:latin typeface="Trebuchet MS"/>
                <a:ea typeface="Trebuchet MS"/>
                <a:cs typeface="Trebuchet MS"/>
                <a:sym typeface="Trebuchet MS"/>
              </a:rPr>
              <a:t>Megestrol</a:t>
            </a:r>
            <a:r>
              <a:rPr lang="en-US" sz="1500" b="0" i="0" u="none" strike="noStrike" cap="none" dirty="0">
                <a:solidFill>
                  <a:schemeClr val="lt1"/>
                </a:solidFill>
                <a:latin typeface="Trebuchet MS"/>
                <a:ea typeface="Trebuchet MS"/>
                <a:cs typeface="Trebuchet MS"/>
                <a:sym typeface="Trebuchet MS"/>
              </a:rPr>
              <a:t> Acetate – </a:t>
            </a:r>
            <a:r>
              <a:rPr lang="en-US" sz="1500" b="0" i="0" u="none" strike="noStrike" cap="none" dirty="0" err="1">
                <a:solidFill>
                  <a:schemeClr val="lt1"/>
                </a:solidFill>
                <a:latin typeface="Trebuchet MS"/>
                <a:ea typeface="Trebuchet MS"/>
                <a:cs typeface="Trebuchet MS"/>
                <a:sym typeface="Trebuchet MS"/>
              </a:rPr>
              <a:t>Cyproterone</a:t>
            </a:r>
            <a:r>
              <a:rPr lang="en-US" sz="1500" b="0" i="0" u="none" strike="noStrike" cap="none" dirty="0">
                <a:solidFill>
                  <a:schemeClr val="lt1"/>
                </a:solidFill>
                <a:latin typeface="Trebuchet MS"/>
                <a:ea typeface="Trebuchet MS"/>
                <a:cs typeface="Trebuchet MS"/>
                <a:sym typeface="Trebuchet MS"/>
              </a:rPr>
              <a:t> is not available in the USA, and is known for causing increased prolactin and </a:t>
            </a:r>
            <a:r>
              <a:rPr lang="en-US" sz="1500" b="0" i="0" u="none" strike="noStrike" cap="none" dirty="0" err="1">
                <a:solidFill>
                  <a:schemeClr val="lt1"/>
                </a:solidFill>
                <a:latin typeface="Trebuchet MS"/>
                <a:ea typeface="Trebuchet MS"/>
                <a:cs typeface="Trebuchet MS"/>
                <a:sym typeface="Trebuchet MS"/>
              </a:rPr>
              <a:t>galactorrhea</a:t>
            </a:r>
            <a:r>
              <a:rPr lang="en-US" sz="1500" b="0" i="0" u="none" strike="noStrike" cap="none" dirty="0">
                <a:solidFill>
                  <a:schemeClr val="lt1"/>
                </a:solidFill>
                <a:latin typeface="Trebuchet MS"/>
                <a:ea typeface="Trebuchet MS"/>
                <a:cs typeface="Trebuchet MS"/>
                <a:sym typeface="Trebuchet MS"/>
              </a:rPr>
              <a:t> (milk production). Despite it being quite effective, as I practice in the USA, I will not address it in this lecture, but it is commonly used worldwide. Do not miss a </a:t>
            </a:r>
            <a:r>
              <a:rPr lang="en-US" sz="1500" b="0" i="0" u="none" strike="noStrike" cap="none" dirty="0" err="1">
                <a:solidFill>
                  <a:schemeClr val="lt1"/>
                </a:solidFill>
                <a:latin typeface="Trebuchet MS"/>
                <a:ea typeface="Trebuchet MS"/>
                <a:cs typeface="Trebuchet MS"/>
                <a:sym typeface="Trebuchet MS"/>
              </a:rPr>
              <a:t>prolactinoma</a:t>
            </a:r>
            <a:r>
              <a:rPr lang="en-US" sz="1500" b="0" i="0" u="none" strike="noStrike" cap="none" dirty="0">
                <a:solidFill>
                  <a:schemeClr val="lt1"/>
                </a:solidFill>
                <a:latin typeface="Trebuchet MS"/>
                <a:ea typeface="Trebuchet MS"/>
                <a:cs typeface="Trebuchet MS"/>
                <a:sym typeface="Trebuchet MS"/>
              </a:rPr>
              <a:t> because you assume the elevated prolactin is due to the drug. There is also a developing association between the usage of the drug and benign </a:t>
            </a:r>
            <a:r>
              <a:rPr lang="en-US" sz="1500" b="0" i="0" u="none" strike="noStrike" cap="none" dirty="0" err="1">
                <a:solidFill>
                  <a:schemeClr val="lt1"/>
                </a:solidFill>
                <a:latin typeface="Trebuchet MS"/>
                <a:ea typeface="Trebuchet MS"/>
                <a:cs typeface="Trebuchet MS"/>
                <a:sym typeface="Trebuchet MS"/>
              </a:rPr>
              <a:t>meningiomas</a:t>
            </a:r>
            <a:r>
              <a:rPr lang="en-US" sz="1500" b="0" i="0" u="none" strike="noStrike" cap="none" dirty="0">
                <a:solidFill>
                  <a:schemeClr val="lt1"/>
                </a:solidFill>
                <a:latin typeface="Trebuchet MS"/>
                <a:ea typeface="Trebuchet MS"/>
                <a:cs typeface="Trebuchet MS"/>
                <a:sym typeface="Trebuchet MS"/>
              </a:rPr>
              <a:t>. </a:t>
            </a:r>
            <a:endParaRPr sz="1500" b="0" i="0" u="none" strike="noStrike" cap="none" dirty="0">
              <a:solidFill>
                <a:srgbClr val="000000"/>
              </a:solidFill>
              <a:latin typeface="Arial"/>
              <a:ea typeface="Arial"/>
              <a:cs typeface="Arial"/>
              <a:sym typeface="Arial"/>
            </a:endParaRPr>
          </a:p>
          <a:p>
            <a:pPr marL="342900" marR="0" lvl="0" indent="-336550" algn="l" rtl="0">
              <a:lnSpc>
                <a:spcPct val="100000"/>
              </a:lnSpc>
              <a:spcBef>
                <a:spcPts val="1200"/>
              </a:spcBef>
              <a:spcAft>
                <a:spcPts val="0"/>
              </a:spcAft>
              <a:buClr>
                <a:srgbClr val="2CBDD9"/>
              </a:buClr>
              <a:buSzPts val="1500"/>
              <a:buFont typeface="Trebuchet MS"/>
              <a:buChar char="&gt;"/>
            </a:pPr>
            <a:r>
              <a:rPr lang="en-US" sz="1500" b="0" i="0" u="none" strike="noStrike" cap="none" dirty="0" err="1">
                <a:solidFill>
                  <a:schemeClr val="lt1"/>
                </a:solidFill>
                <a:latin typeface="Trebuchet MS"/>
                <a:ea typeface="Trebuchet MS"/>
                <a:cs typeface="Trebuchet MS"/>
                <a:sym typeface="Trebuchet MS"/>
              </a:rPr>
              <a:t>Megestrol</a:t>
            </a:r>
            <a:r>
              <a:rPr lang="en-US" sz="1500" b="0" i="0" u="none" strike="noStrike" cap="none" dirty="0">
                <a:solidFill>
                  <a:schemeClr val="lt1"/>
                </a:solidFill>
                <a:latin typeface="Trebuchet MS"/>
                <a:ea typeface="Trebuchet MS"/>
                <a:cs typeface="Trebuchet MS"/>
                <a:sym typeface="Trebuchet MS"/>
              </a:rPr>
              <a:t> is not commonly used due to weight gain and other side effects. Sometimes </a:t>
            </a:r>
            <a:r>
              <a:rPr lang="en-US" sz="1500" b="0" i="0" u="none" strike="noStrike" cap="none" dirty="0" err="1">
                <a:solidFill>
                  <a:schemeClr val="lt1"/>
                </a:solidFill>
                <a:latin typeface="Trebuchet MS"/>
                <a:ea typeface="Trebuchet MS"/>
                <a:cs typeface="Trebuchet MS"/>
                <a:sym typeface="Trebuchet MS"/>
              </a:rPr>
              <a:t>Megestrol</a:t>
            </a:r>
            <a:r>
              <a:rPr lang="en-US" sz="1500" b="0" i="0" u="none" strike="noStrike" cap="none" dirty="0">
                <a:solidFill>
                  <a:schemeClr val="lt1"/>
                </a:solidFill>
                <a:latin typeface="Trebuchet MS"/>
                <a:ea typeface="Trebuchet MS"/>
                <a:cs typeface="Trebuchet MS"/>
                <a:sym typeface="Trebuchet MS"/>
              </a:rPr>
              <a:t> is used deliberately to this effect in </a:t>
            </a:r>
            <a:r>
              <a:rPr lang="en-US" sz="1500" b="0" i="0" u="none" strike="noStrike" cap="none" dirty="0" err="1">
                <a:solidFill>
                  <a:schemeClr val="lt1"/>
                </a:solidFill>
                <a:latin typeface="Trebuchet MS"/>
                <a:ea typeface="Trebuchet MS"/>
                <a:cs typeface="Trebuchet MS"/>
                <a:sym typeface="Trebuchet MS"/>
              </a:rPr>
              <a:t>transwomen</a:t>
            </a:r>
            <a:r>
              <a:rPr lang="en-US" sz="1500" b="0" i="0" u="none" strike="noStrike" cap="none" dirty="0">
                <a:solidFill>
                  <a:schemeClr val="lt1"/>
                </a:solidFill>
                <a:latin typeface="Trebuchet MS"/>
                <a:ea typeface="Trebuchet MS"/>
                <a:cs typeface="Trebuchet MS"/>
                <a:sym typeface="Trebuchet MS"/>
              </a:rPr>
              <a:t> with cachexia/low BMI. I do commonly do this for patients who aren’t achieving sufficient feminization due to having such a low body fat percentage. Its anti-androgen benefits are a pleasant side effect in that case. I also use mirtazapine for this purpose though it has no anti-androgenic effects. </a:t>
            </a:r>
            <a:r>
              <a:rPr lang="en-US" sz="1500" b="0" i="0" u="none" strike="noStrike" cap="none" dirty="0" err="1" smtClean="0">
                <a:solidFill>
                  <a:schemeClr val="lt1"/>
                </a:solidFill>
                <a:latin typeface="Trebuchet MS"/>
                <a:ea typeface="Trebuchet MS"/>
                <a:cs typeface="Trebuchet MS"/>
                <a:sym typeface="Trebuchet MS"/>
              </a:rPr>
              <a:t>Megestrol</a:t>
            </a:r>
            <a:r>
              <a:rPr lang="en-US" sz="1500" b="0" i="0" u="none" strike="noStrike" cap="none" dirty="0" smtClean="0">
                <a:solidFill>
                  <a:schemeClr val="lt1"/>
                </a:solidFill>
                <a:latin typeface="Trebuchet MS"/>
                <a:ea typeface="Trebuchet MS"/>
                <a:cs typeface="Trebuchet MS"/>
                <a:sym typeface="Trebuchet MS"/>
              </a:rPr>
              <a:t> Acetate is dosed 20-40mg </a:t>
            </a:r>
            <a:r>
              <a:rPr lang="en-US" sz="1500" b="0" i="0" u="none" strike="noStrike" cap="none" dirty="0" err="1" smtClean="0">
                <a:solidFill>
                  <a:schemeClr val="lt1"/>
                </a:solidFill>
                <a:latin typeface="Trebuchet MS"/>
                <a:ea typeface="Trebuchet MS"/>
                <a:cs typeface="Trebuchet MS"/>
                <a:sym typeface="Trebuchet MS"/>
              </a:rPr>
              <a:t>po</a:t>
            </a:r>
            <a:r>
              <a:rPr lang="en-US" sz="1500" b="0" i="0" u="none" strike="noStrike" cap="none" dirty="0" smtClean="0">
                <a:solidFill>
                  <a:schemeClr val="lt1"/>
                </a:solidFill>
                <a:latin typeface="Trebuchet MS"/>
                <a:ea typeface="Trebuchet MS"/>
                <a:cs typeface="Trebuchet MS"/>
                <a:sym typeface="Trebuchet MS"/>
              </a:rPr>
              <a:t> up to four times daily. Start low, work your way up. </a:t>
            </a:r>
            <a:endParaRPr sz="1500" b="0" i="0" u="none" strike="noStrike" cap="none" dirty="0">
              <a:solidFill>
                <a:schemeClr val="lt1"/>
              </a:solidFill>
              <a:latin typeface="Trebuchet MS"/>
              <a:ea typeface="Trebuchet MS"/>
              <a:cs typeface="Trebuchet MS"/>
              <a:sym typeface="Trebuchet MS"/>
            </a:endParaRPr>
          </a:p>
          <a:p>
            <a:pPr marL="342900" marR="0" lvl="0" indent="-336550" algn="l" rtl="0">
              <a:lnSpc>
                <a:spcPct val="100000"/>
              </a:lnSpc>
              <a:spcBef>
                <a:spcPts val="1200"/>
              </a:spcBef>
              <a:spcAft>
                <a:spcPts val="0"/>
              </a:spcAft>
              <a:buClr>
                <a:srgbClr val="2CBDD9"/>
              </a:buClr>
              <a:buSzPts val="1500"/>
              <a:buFont typeface="Trebuchet MS"/>
              <a:buChar char="&gt;"/>
            </a:pPr>
            <a:r>
              <a:rPr lang="en-US" sz="1500" b="0" i="0" u="none" strike="noStrike" cap="none" dirty="0">
                <a:solidFill>
                  <a:schemeClr val="lt1"/>
                </a:solidFill>
                <a:latin typeface="Trebuchet MS"/>
                <a:ea typeface="Trebuchet MS"/>
                <a:cs typeface="Trebuchet MS"/>
                <a:sym typeface="Trebuchet MS"/>
              </a:rPr>
              <a:t>Others – Cimetidine (Tagamet) an OTC antacid. This is a weak anti-androgen at high doses. It has significant drug interaction problems. It is rarely prescribed but commonly used by Transgender DIY (Do it yourself) patients.  Be aware that </a:t>
            </a:r>
            <a:r>
              <a:rPr lang="en-US" sz="1500" dirty="0">
                <a:solidFill>
                  <a:schemeClr val="lt1"/>
                </a:solidFill>
                <a:latin typeface="Trebuchet MS"/>
                <a:ea typeface="Trebuchet MS"/>
                <a:cs typeface="Trebuchet MS"/>
                <a:sym typeface="Trebuchet MS"/>
              </a:rPr>
              <a:t>it's</a:t>
            </a:r>
            <a:r>
              <a:rPr lang="en-US" sz="1500" b="0" i="0" u="none" strike="noStrike" cap="none" dirty="0">
                <a:solidFill>
                  <a:schemeClr val="lt1"/>
                </a:solidFill>
                <a:latin typeface="Trebuchet MS"/>
                <a:ea typeface="Trebuchet MS"/>
                <a:cs typeface="Trebuchet MS"/>
                <a:sym typeface="Trebuchet MS"/>
              </a:rPr>
              <a:t> out there and that it has significant Cytochrome P450 interactions as some patients may be taking it OTC without telling you or without thinking its relevant. It also seems to interact in some way with the 17 Hydroxylase enzyme family, but I have little anecdotal data to offer on it as I have not encountered any patients starting or stopping it for its intended usage while on HRT and I cannot justify its usage over ranitidine for H2 blockade</a:t>
            </a:r>
            <a:r>
              <a:rPr lang="en-US" sz="1500" b="0" i="0" u="none" strike="noStrike" cap="none" dirty="0" smtClean="0">
                <a:solidFill>
                  <a:schemeClr val="lt1"/>
                </a:solidFill>
                <a:latin typeface="Trebuchet MS"/>
                <a:ea typeface="Trebuchet MS"/>
                <a:cs typeface="Trebuchet MS"/>
                <a:sym typeface="Trebuchet MS"/>
              </a:rPr>
              <a:t>. I have encountered it a bit more in the past few months due to the Ranitidine recall. Data on that pending. </a:t>
            </a:r>
            <a:endParaRPr sz="1500" b="0" i="0" u="none" strike="noStrike" cap="none" dirty="0">
              <a:solidFill>
                <a:schemeClr val="lt1"/>
              </a:solidFill>
              <a:latin typeface="Trebuchet MS"/>
              <a:ea typeface="Trebuchet MS"/>
              <a:cs typeface="Trebuchet MS"/>
              <a:sym typeface="Trebuchet MS"/>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627"/>
        <p:cNvGrpSpPr/>
        <p:nvPr/>
      </p:nvGrpSpPr>
      <p:grpSpPr>
        <a:xfrm>
          <a:off x="0" y="0"/>
          <a:ext cx="0" cy="0"/>
          <a:chOff x="0" y="0"/>
          <a:chExt cx="0" cy="0"/>
        </a:xfrm>
      </p:grpSpPr>
      <p:sp>
        <p:nvSpPr>
          <p:cNvPr id="628" name="Google Shape;628;p49"/>
          <p:cNvSpPr txBox="1"/>
          <p:nvPr/>
        </p:nvSpPr>
        <p:spPr>
          <a:xfrm>
            <a:off x="0" y="162826"/>
            <a:ext cx="9144000" cy="795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1250"/>
              <a:buFont typeface="Quattrocento Sans"/>
              <a:buNone/>
            </a:pPr>
            <a:r>
              <a:rPr lang="en-US" sz="5000" b="0" i="0" u="none" strike="noStrike" cap="none">
                <a:solidFill>
                  <a:schemeClr val="lt1"/>
                </a:solidFill>
                <a:latin typeface="Quattrocento Sans"/>
                <a:ea typeface="Quattrocento Sans"/>
                <a:cs typeface="Quattrocento Sans"/>
                <a:sym typeface="Quattrocento Sans"/>
              </a:rPr>
              <a:t>Progesterone as a blocker </a:t>
            </a:r>
            <a:endParaRPr sz="1400" b="0" i="0" u="none" strike="noStrike" cap="none">
              <a:solidFill>
                <a:srgbClr val="000000"/>
              </a:solidFill>
              <a:latin typeface="Arial"/>
              <a:ea typeface="Arial"/>
              <a:cs typeface="Arial"/>
              <a:sym typeface="Arial"/>
            </a:endParaRPr>
          </a:p>
        </p:txBody>
      </p:sp>
      <p:sp>
        <p:nvSpPr>
          <p:cNvPr id="629" name="Google Shape;629;p49"/>
          <p:cNvSpPr txBox="1"/>
          <p:nvPr/>
        </p:nvSpPr>
        <p:spPr>
          <a:xfrm>
            <a:off x="431800" y="1841500"/>
            <a:ext cx="185700" cy="831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400"/>
              <a:buFont typeface="Arial"/>
              <a:buNone/>
            </a:pPr>
            <a:endParaRPr sz="2400" b="1"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chemeClr val="lt1"/>
              </a:solidFill>
              <a:latin typeface="Arial"/>
              <a:ea typeface="Arial"/>
              <a:cs typeface="Arial"/>
              <a:sym typeface="Arial"/>
            </a:endParaRPr>
          </a:p>
        </p:txBody>
      </p:sp>
      <p:sp>
        <p:nvSpPr>
          <p:cNvPr id="630" name="Google Shape;630;p49"/>
          <p:cNvSpPr txBox="1"/>
          <p:nvPr/>
        </p:nvSpPr>
        <p:spPr>
          <a:xfrm>
            <a:off x="4572000" y="1042975"/>
            <a:ext cx="4114800" cy="5218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450"/>
              <a:buFont typeface="Quattrocento Sans"/>
              <a:buNone/>
            </a:pPr>
            <a:r>
              <a:rPr lang="en-US" sz="1200" b="1" i="0" u="none" strike="noStrike" cap="none" dirty="0" err="1">
                <a:solidFill>
                  <a:srgbClr val="F4AEA4"/>
                </a:solidFill>
                <a:sym typeface="Arial"/>
              </a:rPr>
              <a:t>Medroxyprogesterone</a:t>
            </a:r>
            <a:r>
              <a:rPr lang="en-US" sz="1200" b="1" i="0" u="none" strike="noStrike" cap="none" dirty="0">
                <a:solidFill>
                  <a:srgbClr val="F4AEA4"/>
                </a:solidFill>
                <a:sym typeface="Arial"/>
              </a:rPr>
              <a:t> (</a:t>
            </a:r>
            <a:r>
              <a:rPr lang="en-US" sz="1200" b="1" i="0" u="none" strike="noStrike" cap="none" dirty="0" err="1">
                <a:solidFill>
                  <a:srgbClr val="F4AEA4"/>
                </a:solidFill>
                <a:sym typeface="Arial"/>
              </a:rPr>
              <a:t>provera</a:t>
            </a:r>
            <a:r>
              <a:rPr lang="en-US" sz="1200" b="1" i="0" u="none" strike="noStrike" cap="none" dirty="0">
                <a:solidFill>
                  <a:srgbClr val="F4AEA4"/>
                </a:solidFill>
                <a:sym typeface="Arial"/>
              </a:rPr>
              <a:t>) </a:t>
            </a:r>
            <a:endParaRPr sz="1200" b="0" i="0" u="none" strike="noStrike" cap="none" dirty="0">
              <a:solidFill>
                <a:srgbClr val="000000"/>
              </a:solidFill>
              <a:sym typeface="Arial"/>
            </a:endParaRPr>
          </a:p>
          <a:p>
            <a:pPr marL="0" marR="0" lvl="0" indent="0" algn="l" rtl="0">
              <a:lnSpc>
                <a:spcPct val="100000"/>
              </a:lnSpc>
              <a:spcBef>
                <a:spcPts val="600"/>
              </a:spcBef>
              <a:spcAft>
                <a:spcPts val="0"/>
              </a:spcAft>
              <a:buClr>
                <a:schemeClr val="lt1"/>
              </a:buClr>
              <a:buSzPts val="350"/>
              <a:buFont typeface="Trebuchet MS"/>
              <a:buNone/>
            </a:pPr>
            <a:r>
              <a:rPr lang="en-US" sz="1200" b="0" i="0" u="none" strike="noStrike" cap="none" dirty="0">
                <a:solidFill>
                  <a:schemeClr val="lt1"/>
                </a:solidFill>
                <a:sym typeface="Arial"/>
              </a:rPr>
              <a:t>Cheap, synthetic, doesn’t seem to provide anti-cancer benefit. I generally avoid this. Anecdotally patients say they feel depressed on it.  Usual dose is 5mg SL BID</a:t>
            </a:r>
            <a:endParaRPr sz="1200" b="0" i="0" u="none" strike="noStrike" cap="none" dirty="0">
              <a:solidFill>
                <a:srgbClr val="000000"/>
              </a:solidFill>
              <a:sym typeface="Arial"/>
            </a:endParaRPr>
          </a:p>
          <a:p>
            <a:pPr marL="0" marR="0" lvl="0" indent="0" algn="l" rtl="0">
              <a:lnSpc>
                <a:spcPct val="100000"/>
              </a:lnSpc>
              <a:spcBef>
                <a:spcPts val="0"/>
              </a:spcBef>
              <a:spcAft>
                <a:spcPts val="0"/>
              </a:spcAft>
              <a:buClr>
                <a:schemeClr val="lt1"/>
              </a:buClr>
              <a:buSzPts val="1200"/>
              <a:buFont typeface="Trebuchet MS"/>
              <a:buNone/>
            </a:pPr>
            <a:endParaRPr sz="1200" b="0" i="0" u="none" strike="noStrike" cap="none" dirty="0">
              <a:solidFill>
                <a:schemeClr val="lt1"/>
              </a:solidFill>
              <a:sym typeface="Arial"/>
            </a:endParaRPr>
          </a:p>
          <a:p>
            <a:pPr marL="0" marR="0" lvl="0" indent="0" algn="l" rtl="0">
              <a:lnSpc>
                <a:spcPct val="100000"/>
              </a:lnSpc>
              <a:spcBef>
                <a:spcPts val="0"/>
              </a:spcBef>
              <a:spcAft>
                <a:spcPts val="0"/>
              </a:spcAft>
              <a:buClr>
                <a:schemeClr val="lt1"/>
              </a:buClr>
              <a:buSzPts val="450"/>
              <a:buFont typeface="Quattrocento Sans"/>
              <a:buNone/>
            </a:pPr>
            <a:r>
              <a:rPr lang="en-US" sz="1200" b="1" i="0" u="none" strike="noStrike" cap="none" dirty="0">
                <a:solidFill>
                  <a:srgbClr val="ACF2C4"/>
                </a:solidFill>
                <a:sym typeface="Arial"/>
              </a:rPr>
              <a:t>Micronized Oral </a:t>
            </a:r>
            <a:r>
              <a:rPr lang="en-US" sz="1200" b="1" i="0" u="none" strike="noStrike" cap="none" dirty="0" smtClean="0">
                <a:solidFill>
                  <a:srgbClr val="ACF2C4"/>
                </a:solidFill>
                <a:sym typeface="Arial"/>
              </a:rPr>
              <a:t>Progesterone (</a:t>
            </a:r>
            <a:r>
              <a:rPr lang="en-US" sz="1200" b="1" i="0" u="none" strike="noStrike" cap="none" dirty="0" err="1" smtClean="0">
                <a:solidFill>
                  <a:srgbClr val="ACF2C4"/>
                </a:solidFill>
                <a:sym typeface="Arial"/>
              </a:rPr>
              <a:t>bioidentical</a:t>
            </a:r>
            <a:r>
              <a:rPr lang="en-US" sz="1200" b="1" i="0" u="none" strike="noStrike" cap="none" dirty="0" smtClean="0">
                <a:solidFill>
                  <a:srgbClr val="ACF2C4"/>
                </a:solidFill>
                <a:sym typeface="Arial"/>
              </a:rPr>
              <a:t>)</a:t>
            </a:r>
            <a:endParaRPr sz="1200" b="0" i="0" u="none" strike="noStrike" cap="none" dirty="0">
              <a:solidFill>
                <a:srgbClr val="000000"/>
              </a:solidFill>
              <a:sym typeface="Arial"/>
            </a:endParaRPr>
          </a:p>
          <a:p>
            <a:pPr marL="0" marR="0" lvl="0" indent="0" algn="l" rtl="0">
              <a:lnSpc>
                <a:spcPct val="100000"/>
              </a:lnSpc>
              <a:spcBef>
                <a:spcPts val="600"/>
              </a:spcBef>
              <a:spcAft>
                <a:spcPts val="0"/>
              </a:spcAft>
              <a:buClr>
                <a:schemeClr val="lt1"/>
              </a:buClr>
              <a:buSzPts val="350"/>
              <a:buFont typeface="Trebuchet MS"/>
              <a:buNone/>
            </a:pPr>
            <a:r>
              <a:rPr lang="en-US" sz="1200" b="0" i="0" u="none" strike="noStrike" cap="none" dirty="0">
                <a:solidFill>
                  <a:schemeClr val="lt1"/>
                </a:solidFill>
                <a:sym typeface="Arial"/>
              </a:rPr>
              <a:t>Minor </a:t>
            </a:r>
            <a:r>
              <a:rPr lang="en-US" sz="1200" b="0" i="0" u="none" strike="noStrike" cap="none" dirty="0" err="1">
                <a:solidFill>
                  <a:schemeClr val="lt1"/>
                </a:solidFill>
                <a:sym typeface="Arial"/>
              </a:rPr>
              <a:t>gaba</a:t>
            </a:r>
            <a:r>
              <a:rPr lang="en-US" sz="1200" b="0" i="0" u="none" strike="noStrike" cap="none" dirty="0">
                <a:solidFill>
                  <a:schemeClr val="lt1"/>
                </a:solidFill>
                <a:sym typeface="Arial"/>
              </a:rPr>
              <a:t> agonist so it has anxiolytic effects. I titrate to around 12-24 </a:t>
            </a:r>
            <a:r>
              <a:rPr lang="en-US" sz="1200" b="0" i="0" u="none" strike="noStrike" cap="none" dirty="0" err="1">
                <a:solidFill>
                  <a:schemeClr val="lt1"/>
                </a:solidFill>
                <a:sym typeface="Arial"/>
              </a:rPr>
              <a:t>ng</a:t>
            </a:r>
            <a:r>
              <a:rPr lang="en-US" sz="1200" b="0" i="0" u="none" strike="noStrike" cap="none" dirty="0">
                <a:solidFill>
                  <a:schemeClr val="lt1"/>
                </a:solidFill>
                <a:sym typeface="Arial"/>
              </a:rPr>
              <a:t>/ml. Usual dose is  200mg SL or rectal QHS. I’ve been using rectal dosing and found superior levels to SL or Oral. Typically triples hormone level with the switch from oral to suppository. Half life is short so lab must be drawn within 12-24 hours of dosing if you want an accurate measurement. </a:t>
            </a:r>
            <a:r>
              <a:rPr lang="en-US" sz="1200" b="0" i="0" u="none" strike="noStrike" cap="none" dirty="0" smtClean="0">
                <a:solidFill>
                  <a:schemeClr val="lt1"/>
                </a:solidFill>
                <a:sym typeface="Arial"/>
              </a:rPr>
              <a:t>It does wonders for restoring the libido of a patient without one whose testosterone is fully suppressed. Sometimes puncturing the capsule with a pin or </a:t>
            </a:r>
            <a:r>
              <a:rPr lang="en-US" sz="1200" dirty="0" smtClean="0">
                <a:solidFill>
                  <a:schemeClr val="lt1"/>
                </a:solidFill>
              </a:rPr>
              <a:t>needle before </a:t>
            </a:r>
            <a:r>
              <a:rPr lang="en-US" sz="1200" b="0" i="0" u="none" strike="noStrike" cap="none" dirty="0" smtClean="0">
                <a:solidFill>
                  <a:schemeClr val="lt1"/>
                </a:solidFill>
                <a:sym typeface="Arial"/>
              </a:rPr>
              <a:t>rectal dosing improves absorption. </a:t>
            </a:r>
            <a:endParaRPr sz="1200" dirty="0">
              <a:solidFill>
                <a:schemeClr val="lt1"/>
              </a:solidFill>
            </a:endParaRPr>
          </a:p>
          <a:p>
            <a:pPr marL="0" marR="0" lvl="0" indent="0" algn="l" rtl="0">
              <a:lnSpc>
                <a:spcPct val="100000"/>
              </a:lnSpc>
              <a:spcBef>
                <a:spcPts val="0"/>
              </a:spcBef>
              <a:spcAft>
                <a:spcPts val="0"/>
              </a:spcAft>
              <a:buClr>
                <a:schemeClr val="lt1"/>
              </a:buClr>
              <a:buSzPts val="450"/>
              <a:buFont typeface="Quattrocento Sans"/>
              <a:buNone/>
            </a:pPr>
            <a:endParaRPr lang="en-US" sz="1200" b="1" i="0" u="none" strike="noStrike" cap="none" dirty="0" smtClean="0">
              <a:solidFill>
                <a:srgbClr val="F4CD9E"/>
              </a:solidFill>
              <a:sym typeface="Arial"/>
            </a:endParaRPr>
          </a:p>
          <a:p>
            <a:pPr marL="0" marR="0" lvl="0" indent="0" algn="l" rtl="0">
              <a:lnSpc>
                <a:spcPct val="100000"/>
              </a:lnSpc>
              <a:spcBef>
                <a:spcPts val="0"/>
              </a:spcBef>
              <a:spcAft>
                <a:spcPts val="0"/>
              </a:spcAft>
              <a:buClr>
                <a:schemeClr val="lt1"/>
              </a:buClr>
              <a:buSzPts val="450"/>
              <a:buFont typeface="Quattrocento Sans"/>
              <a:buNone/>
            </a:pPr>
            <a:r>
              <a:rPr lang="en-US" sz="1200" b="1" i="0" u="none" strike="noStrike" cap="none" dirty="0" smtClean="0">
                <a:solidFill>
                  <a:srgbClr val="F4CD9E"/>
                </a:solidFill>
                <a:sym typeface="Arial"/>
              </a:rPr>
              <a:t>Topical </a:t>
            </a:r>
            <a:r>
              <a:rPr lang="en-US" sz="1200" b="1" i="0" u="none" strike="noStrike" cap="none" dirty="0">
                <a:solidFill>
                  <a:srgbClr val="F4CD9E"/>
                </a:solidFill>
                <a:sym typeface="Arial"/>
              </a:rPr>
              <a:t>Progesterone </a:t>
            </a:r>
            <a:endParaRPr lang="en-US" sz="1200" b="1" i="0" u="none" strike="noStrike" cap="none" dirty="0" smtClean="0">
              <a:solidFill>
                <a:srgbClr val="F4CD9E"/>
              </a:solidFill>
              <a:sym typeface="Arial"/>
            </a:endParaRPr>
          </a:p>
          <a:p>
            <a:pPr marL="0" marR="0" lvl="0" indent="0" algn="l" rtl="0">
              <a:lnSpc>
                <a:spcPct val="100000"/>
              </a:lnSpc>
              <a:spcBef>
                <a:spcPts val="0"/>
              </a:spcBef>
              <a:spcAft>
                <a:spcPts val="0"/>
              </a:spcAft>
              <a:buClr>
                <a:schemeClr val="lt1"/>
              </a:buClr>
              <a:buSzPts val="450"/>
              <a:buFont typeface="Quattrocento Sans"/>
              <a:buNone/>
            </a:pPr>
            <a:endParaRPr sz="1200" b="0" i="0" u="none" strike="noStrike" cap="none" dirty="0">
              <a:solidFill>
                <a:srgbClr val="000000"/>
              </a:solidFill>
              <a:sym typeface="Arial"/>
            </a:endParaRPr>
          </a:p>
          <a:p>
            <a:pPr marL="0" marR="0" lvl="0" indent="0" algn="l" rtl="0">
              <a:lnSpc>
                <a:spcPct val="100000"/>
              </a:lnSpc>
              <a:spcBef>
                <a:spcPts val="600"/>
              </a:spcBef>
              <a:spcAft>
                <a:spcPts val="0"/>
              </a:spcAft>
              <a:buClr>
                <a:schemeClr val="lt1"/>
              </a:buClr>
              <a:buSzPts val="350"/>
              <a:buFont typeface="Trebuchet MS"/>
              <a:buNone/>
            </a:pPr>
            <a:r>
              <a:rPr lang="en-US" sz="1200" b="0" i="0" u="none" strike="noStrike" cap="none" dirty="0">
                <a:solidFill>
                  <a:schemeClr val="lt1"/>
                </a:solidFill>
                <a:sym typeface="Arial"/>
              </a:rPr>
              <a:t>I have this compounded for my patients, they apply 200mg to alternating breasts daily and once weekly to the face for adipose redistribution and facial feminization. I’ve had </a:t>
            </a:r>
            <a:r>
              <a:rPr lang="en-US" sz="1200" b="0" i="0" u="none" strike="noStrike" cap="none" dirty="0" smtClean="0">
                <a:solidFill>
                  <a:schemeClr val="lt1"/>
                </a:solidFill>
                <a:sym typeface="Arial"/>
              </a:rPr>
              <a:t>positive </a:t>
            </a:r>
            <a:r>
              <a:rPr lang="en-US" sz="1200" b="0" i="0" u="none" strike="noStrike" cap="none" dirty="0">
                <a:solidFill>
                  <a:schemeClr val="lt1"/>
                </a:solidFill>
                <a:sym typeface="Arial"/>
              </a:rPr>
              <a:t>results with this, but it's quite expensive to compound. Same dose as </a:t>
            </a:r>
            <a:r>
              <a:rPr lang="en-US" sz="1200" b="0" i="0" u="none" strike="noStrike" cap="none" dirty="0" smtClean="0">
                <a:solidFill>
                  <a:schemeClr val="lt1"/>
                </a:solidFill>
                <a:sym typeface="Arial"/>
              </a:rPr>
              <a:t>oral (1 gram of 20% topical T applied daily). </a:t>
            </a:r>
            <a:r>
              <a:rPr lang="en-US" sz="1200" b="0" i="0" u="none" strike="noStrike" cap="none" dirty="0">
                <a:solidFill>
                  <a:schemeClr val="lt1"/>
                </a:solidFill>
                <a:sym typeface="Arial"/>
              </a:rPr>
              <a:t>Never </a:t>
            </a:r>
            <a:r>
              <a:rPr lang="en-US" sz="1200" b="0" i="0" u="none" strike="noStrike" cap="none" dirty="0" smtClean="0">
                <a:solidFill>
                  <a:schemeClr val="lt1"/>
                </a:solidFill>
                <a:sym typeface="Arial"/>
              </a:rPr>
              <a:t>covered by insurance. </a:t>
            </a:r>
            <a:r>
              <a:rPr lang="en-US" sz="1200" b="0" i="0" u="none" strike="noStrike" cap="none" dirty="0">
                <a:solidFill>
                  <a:schemeClr val="lt1"/>
                </a:solidFill>
                <a:sym typeface="Arial"/>
              </a:rPr>
              <a:t>About $60 </a:t>
            </a:r>
            <a:r>
              <a:rPr lang="en-US" sz="1200" b="0" i="0" u="none" strike="noStrike" cap="none" dirty="0" smtClean="0">
                <a:solidFill>
                  <a:schemeClr val="lt1"/>
                </a:solidFill>
                <a:sym typeface="Arial"/>
              </a:rPr>
              <a:t>monthly to compound. </a:t>
            </a:r>
            <a:r>
              <a:rPr lang="en-US" sz="1200" b="0" i="0" u="none" strike="noStrike" cap="none" dirty="0">
                <a:solidFill>
                  <a:schemeClr val="lt1"/>
                </a:solidFill>
                <a:sym typeface="Arial"/>
              </a:rPr>
              <a:t>Used safely in post-menopausal women for decades. </a:t>
            </a:r>
            <a:r>
              <a:rPr lang="en-US" sz="1200" b="0" i="0" u="none" strike="noStrike" cap="none" dirty="0" smtClean="0">
                <a:solidFill>
                  <a:schemeClr val="lt1"/>
                </a:solidFill>
                <a:sym typeface="Arial"/>
              </a:rPr>
              <a:t>Consider adding DMSO to the mix to improve penetration. </a:t>
            </a:r>
            <a:endParaRPr sz="1200" b="0" i="0" u="none" strike="noStrike" cap="none" dirty="0">
              <a:solidFill>
                <a:srgbClr val="000000"/>
              </a:solidFill>
              <a:sym typeface="Arial"/>
            </a:endParaRPr>
          </a:p>
        </p:txBody>
      </p:sp>
      <p:sp>
        <p:nvSpPr>
          <p:cNvPr id="631" name="Google Shape;631;p49"/>
          <p:cNvSpPr/>
          <p:nvPr/>
        </p:nvSpPr>
        <p:spPr>
          <a:xfrm>
            <a:off x="457200" y="1042975"/>
            <a:ext cx="4001100" cy="5586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450"/>
              <a:buFont typeface="Quattrocento Sans"/>
              <a:buNone/>
            </a:pPr>
            <a:r>
              <a:rPr lang="en-US" sz="1300" b="1" i="0" u="none" strike="noStrike" cap="none" dirty="0" err="1" smtClean="0">
                <a:solidFill>
                  <a:srgbClr val="0070C0"/>
                </a:solidFill>
                <a:latin typeface="Arial"/>
                <a:ea typeface="Arial"/>
                <a:cs typeface="Arial"/>
                <a:sym typeface="Arial"/>
              </a:rPr>
              <a:t>Progesterones</a:t>
            </a:r>
            <a:r>
              <a:rPr lang="en-US" sz="1300" b="1" i="0" u="none" strike="noStrike" cap="none" dirty="0" smtClean="0">
                <a:solidFill>
                  <a:srgbClr val="0070C0"/>
                </a:solidFill>
                <a:latin typeface="Arial"/>
                <a:ea typeface="Arial"/>
                <a:cs typeface="Arial"/>
                <a:sym typeface="Arial"/>
              </a:rPr>
              <a:t> and </a:t>
            </a:r>
            <a:r>
              <a:rPr lang="en-US" sz="1300" b="1" i="0" u="none" strike="noStrike" cap="none" dirty="0" err="1" smtClean="0">
                <a:solidFill>
                  <a:srgbClr val="0070C0"/>
                </a:solidFill>
                <a:latin typeface="Arial"/>
                <a:ea typeface="Arial"/>
                <a:cs typeface="Arial"/>
                <a:sym typeface="Arial"/>
              </a:rPr>
              <a:t>Progestins</a:t>
            </a:r>
            <a:endParaRPr sz="1300" b="0" i="0" u="none" strike="noStrike" cap="none" dirty="0">
              <a:solidFill>
                <a:srgbClr val="000000"/>
              </a:solidFill>
              <a:latin typeface="Arial"/>
              <a:ea typeface="Arial"/>
              <a:cs typeface="Arial"/>
              <a:sym typeface="Arial"/>
            </a:endParaRPr>
          </a:p>
          <a:p>
            <a:pPr marL="0" marR="0" lvl="0" indent="0" algn="l" rtl="0">
              <a:lnSpc>
                <a:spcPct val="100000"/>
              </a:lnSpc>
              <a:spcBef>
                <a:spcPts val="600"/>
              </a:spcBef>
              <a:spcAft>
                <a:spcPts val="0"/>
              </a:spcAft>
              <a:buClr>
                <a:schemeClr val="lt1"/>
              </a:buClr>
              <a:buSzPts val="350"/>
              <a:buFont typeface="Trebuchet MS"/>
              <a:buNone/>
            </a:pPr>
            <a:r>
              <a:rPr lang="en-US" sz="1300" b="0" i="0" u="none" strike="noStrike" cap="none" dirty="0">
                <a:solidFill>
                  <a:schemeClr val="lt1"/>
                </a:solidFill>
                <a:latin typeface="Arial"/>
                <a:ea typeface="Arial"/>
                <a:cs typeface="Arial"/>
                <a:sym typeface="Arial"/>
              </a:rPr>
              <a:t>This hormone is commonly debated in the community. I am on the Pro-Progesterone team. I’ve personally seen huge </a:t>
            </a:r>
            <a:r>
              <a:rPr lang="en-US" sz="1300" b="0" i="0" u="none" strike="noStrike" cap="none" dirty="0" smtClean="0">
                <a:solidFill>
                  <a:schemeClr val="lt1"/>
                </a:solidFill>
                <a:latin typeface="Arial"/>
                <a:ea typeface="Arial"/>
                <a:cs typeface="Arial"/>
                <a:sym typeface="Arial"/>
              </a:rPr>
              <a:t>benefits</a:t>
            </a:r>
            <a:r>
              <a:rPr lang="en-US" sz="1300" dirty="0">
                <a:solidFill>
                  <a:schemeClr val="lt1"/>
                </a:solidFill>
              </a:rPr>
              <a:t> </a:t>
            </a:r>
            <a:r>
              <a:rPr lang="en-US" sz="1300" dirty="0" smtClean="0">
                <a:solidFill>
                  <a:schemeClr val="lt1"/>
                </a:solidFill>
              </a:rPr>
              <a:t>(from </a:t>
            </a:r>
            <a:r>
              <a:rPr lang="en-US" sz="1300" dirty="0" err="1" smtClean="0">
                <a:solidFill>
                  <a:schemeClr val="lt1"/>
                </a:solidFill>
              </a:rPr>
              <a:t>bioidentical</a:t>
            </a:r>
            <a:r>
              <a:rPr lang="en-US" sz="1300" dirty="0" smtClean="0">
                <a:solidFill>
                  <a:schemeClr val="lt1"/>
                </a:solidFill>
              </a:rPr>
              <a:t> progesterone only)</a:t>
            </a:r>
            <a:endParaRPr sz="13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400"/>
              <a:buFont typeface="Arial"/>
              <a:buNone/>
            </a:pPr>
            <a:endParaRPr sz="1300" b="0" i="0" u="none" strike="noStrike" cap="none" dirty="0">
              <a:solidFill>
                <a:schemeClr val="lt1"/>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350"/>
              <a:buFont typeface="Trebuchet MS"/>
              <a:buNone/>
            </a:pPr>
            <a:r>
              <a:rPr lang="en-US" sz="1300" b="0" i="0" u="none" strike="noStrike" cap="none" dirty="0">
                <a:solidFill>
                  <a:schemeClr val="lt1"/>
                </a:solidFill>
                <a:latin typeface="Arial"/>
                <a:ea typeface="Arial"/>
                <a:cs typeface="Arial"/>
                <a:sym typeface="Arial"/>
              </a:rPr>
              <a:t>I give my patients the choice about using P but I do advise it. I have personally noted greatest benefit when used by slender </a:t>
            </a:r>
            <a:r>
              <a:rPr lang="en-US" sz="1300" b="0" i="0" u="none" strike="noStrike" cap="none" dirty="0" err="1">
                <a:solidFill>
                  <a:schemeClr val="lt1"/>
                </a:solidFill>
                <a:latin typeface="Arial"/>
                <a:ea typeface="Arial"/>
                <a:cs typeface="Arial"/>
                <a:sym typeface="Arial"/>
              </a:rPr>
              <a:t>transwomen</a:t>
            </a:r>
            <a:r>
              <a:rPr lang="en-US" sz="1300" b="0" i="0" u="none" strike="noStrike" cap="none" dirty="0">
                <a:solidFill>
                  <a:schemeClr val="lt1"/>
                </a:solidFill>
                <a:latin typeface="Arial"/>
                <a:ea typeface="Arial"/>
                <a:cs typeface="Arial"/>
                <a:sym typeface="Arial"/>
              </a:rPr>
              <a:t> with a narrow chest, as it seems to provide a modest benefit to breast development. In trans women who develop “cone” shaped breasts, progesterone tends to round them to allow for progression from tanner 4 to tanner 5 development. I</a:t>
            </a:r>
            <a:r>
              <a:rPr lang="en-US" sz="1300" dirty="0">
                <a:solidFill>
                  <a:schemeClr val="lt1"/>
                </a:solidFill>
              </a:rPr>
              <a:t>’m well aware this point is heavily debated, so take it with two grains of salt, but I have seen it work many times. </a:t>
            </a:r>
            <a:r>
              <a:rPr lang="en-US" sz="1300" b="0" i="0" u="none" strike="noStrike" cap="none" dirty="0">
                <a:solidFill>
                  <a:schemeClr val="lt1"/>
                </a:solidFill>
                <a:latin typeface="Arial"/>
                <a:ea typeface="Arial"/>
                <a:cs typeface="Arial"/>
                <a:sym typeface="Arial"/>
              </a:rPr>
              <a:t> </a:t>
            </a:r>
            <a:endParaRPr sz="13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350"/>
              <a:buFont typeface="Trebuchet MS"/>
              <a:buNone/>
            </a:pPr>
            <a:r>
              <a:rPr lang="en-US" sz="1300" b="0" i="0" u="none" strike="noStrike" cap="none" dirty="0">
                <a:solidFill>
                  <a:schemeClr val="lt1"/>
                </a:solidFill>
                <a:latin typeface="Arial"/>
                <a:ea typeface="Arial"/>
                <a:cs typeface="Arial"/>
                <a:sym typeface="Arial"/>
              </a:rPr>
              <a:t>Additional hormones carry additional risk, and so this decision is up to the provider and patient. Progesterone does slightly increase the probability of a thrombotic event, but additionally very slightly reduces the risk of breast cancer. (Provera does not) Progesterone also has moderate anti-androgen benefits due to its effects in blocking </a:t>
            </a:r>
            <a:r>
              <a:rPr lang="en-US" sz="1300" b="0" i="0" u="none" strike="noStrike" cap="none" dirty="0" err="1">
                <a:solidFill>
                  <a:schemeClr val="lt1"/>
                </a:solidFill>
                <a:latin typeface="Arial"/>
                <a:ea typeface="Arial"/>
                <a:cs typeface="Arial"/>
                <a:sym typeface="Arial"/>
              </a:rPr>
              <a:t>gonadotrophins</a:t>
            </a:r>
            <a:r>
              <a:rPr lang="en-US" sz="1300" b="0" i="0" u="none" strike="noStrike" cap="none" dirty="0">
                <a:solidFill>
                  <a:schemeClr val="lt1"/>
                </a:solidFill>
                <a:latin typeface="Arial"/>
                <a:ea typeface="Arial"/>
                <a:cs typeface="Arial"/>
                <a:sym typeface="Arial"/>
              </a:rPr>
              <a:t>. This effect is amplified when the capsule is used as a suppository at bedtime rather than oral (Similar to </a:t>
            </a:r>
            <a:r>
              <a:rPr lang="en-US" sz="1300" b="0" i="0" u="none" strike="noStrike" cap="none" dirty="0" err="1">
                <a:solidFill>
                  <a:schemeClr val="lt1"/>
                </a:solidFill>
                <a:latin typeface="Arial"/>
                <a:ea typeface="Arial"/>
                <a:cs typeface="Arial"/>
                <a:sym typeface="Arial"/>
              </a:rPr>
              <a:t>lupron</a:t>
            </a:r>
            <a:r>
              <a:rPr lang="en-US" sz="1300" b="0" i="0" u="none" strike="noStrike" cap="none" dirty="0">
                <a:solidFill>
                  <a:schemeClr val="lt1"/>
                </a:solidFill>
                <a:latin typeface="Arial"/>
                <a:ea typeface="Arial"/>
                <a:cs typeface="Arial"/>
                <a:sym typeface="Arial"/>
              </a:rPr>
              <a:t>). I see levels 10-15x those when dosed orally when taken rectally at bedtime.</a:t>
            </a:r>
            <a:endParaRPr sz="1300" b="0" i="0" u="none" strike="noStrike" cap="none" dirty="0">
              <a:solidFill>
                <a:schemeClr val="lt1"/>
              </a:solidFill>
              <a:latin typeface="Arial"/>
              <a:ea typeface="Arial"/>
              <a:cs typeface="Arial"/>
              <a:sym typeface="Arial"/>
            </a:endParaRPr>
          </a:p>
        </p:txBody>
      </p:sp>
      <p:pic>
        <p:nvPicPr>
          <p:cNvPr id="632" name="Google Shape;632;p49"/>
          <p:cNvPicPr preferRelativeResize="0"/>
          <p:nvPr/>
        </p:nvPicPr>
        <p:blipFill>
          <a:blip r:embed="rId3">
            <a:alphaModFix/>
          </a:blip>
          <a:stretch>
            <a:fillRect/>
          </a:stretch>
        </p:blipFill>
        <p:spPr>
          <a:xfrm>
            <a:off x="5660650" y="4510725"/>
            <a:ext cx="185700" cy="225062"/>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636"/>
        <p:cNvGrpSpPr/>
        <p:nvPr/>
      </p:nvGrpSpPr>
      <p:grpSpPr>
        <a:xfrm>
          <a:off x="0" y="0"/>
          <a:ext cx="0" cy="0"/>
          <a:chOff x="0" y="0"/>
          <a:chExt cx="0" cy="0"/>
        </a:xfrm>
      </p:grpSpPr>
      <p:sp>
        <p:nvSpPr>
          <p:cNvPr id="637" name="Google Shape;637;p50"/>
          <p:cNvSpPr txBox="1"/>
          <p:nvPr/>
        </p:nvSpPr>
        <p:spPr>
          <a:xfrm>
            <a:off x="457200" y="1271575"/>
            <a:ext cx="8229600" cy="4940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err="1">
                <a:solidFill>
                  <a:srgbClr val="C3F7D8"/>
                </a:solidFill>
                <a:latin typeface="Arial"/>
                <a:ea typeface="Arial"/>
                <a:cs typeface="Arial"/>
                <a:sym typeface="Arial"/>
              </a:rPr>
              <a:t>Progestins</a:t>
            </a:r>
            <a:r>
              <a:rPr lang="en-US" sz="1400" b="0" i="0" u="none" strike="noStrike" cap="none" dirty="0">
                <a:solidFill>
                  <a:srgbClr val="C3F7D8"/>
                </a:solidFill>
                <a:latin typeface="Arial"/>
                <a:ea typeface="Arial"/>
                <a:cs typeface="Arial"/>
                <a:sym typeface="Arial"/>
              </a:rPr>
              <a:t> With the exception of </a:t>
            </a:r>
            <a:r>
              <a:rPr lang="en-US" sz="1400" b="0" i="0" u="none" strike="noStrike" cap="none" dirty="0" err="1">
                <a:solidFill>
                  <a:srgbClr val="C3F7D8"/>
                </a:solidFill>
                <a:latin typeface="Arial"/>
                <a:ea typeface="Arial"/>
                <a:cs typeface="Arial"/>
                <a:sym typeface="Arial"/>
              </a:rPr>
              <a:t>cyproterone</a:t>
            </a:r>
            <a:r>
              <a:rPr lang="en-US" sz="1400" b="0" i="0" u="none" strike="noStrike" cap="none" dirty="0">
                <a:solidFill>
                  <a:srgbClr val="C3F7D8"/>
                </a:solidFill>
                <a:latin typeface="Arial"/>
                <a:ea typeface="Arial"/>
                <a:cs typeface="Arial"/>
                <a:sym typeface="Arial"/>
              </a:rPr>
              <a:t>, the inclusion of </a:t>
            </a:r>
            <a:r>
              <a:rPr lang="en-US" sz="1400" b="0" i="0" u="none" strike="noStrike" cap="none" dirty="0" err="1">
                <a:solidFill>
                  <a:srgbClr val="C3F7D8"/>
                </a:solidFill>
                <a:latin typeface="Arial"/>
                <a:ea typeface="Arial"/>
                <a:cs typeface="Arial"/>
                <a:sym typeface="Arial"/>
              </a:rPr>
              <a:t>progestins</a:t>
            </a:r>
            <a:r>
              <a:rPr lang="en-US" sz="1400" b="0" i="0" u="none" strike="noStrike" cap="none" dirty="0">
                <a:solidFill>
                  <a:srgbClr val="C3F7D8"/>
                </a:solidFill>
                <a:latin typeface="Arial"/>
                <a:ea typeface="Arial"/>
                <a:cs typeface="Arial"/>
                <a:sym typeface="Arial"/>
              </a:rPr>
              <a:t> in feminizing hormone therapy is controversial (Oriel, 2000). Because </a:t>
            </a:r>
            <a:r>
              <a:rPr lang="en-US" sz="1400" b="0" i="0" u="none" strike="noStrike" cap="none" dirty="0" err="1">
                <a:solidFill>
                  <a:srgbClr val="C3F7D8"/>
                </a:solidFill>
                <a:latin typeface="Arial"/>
                <a:ea typeface="Arial"/>
                <a:cs typeface="Arial"/>
                <a:sym typeface="Arial"/>
              </a:rPr>
              <a:t>progestins</a:t>
            </a:r>
            <a:r>
              <a:rPr lang="en-US" sz="1400" b="0" i="0" u="none" strike="noStrike" cap="none" dirty="0">
                <a:solidFill>
                  <a:srgbClr val="C3F7D8"/>
                </a:solidFill>
                <a:latin typeface="Arial"/>
                <a:ea typeface="Arial"/>
                <a:cs typeface="Arial"/>
                <a:sym typeface="Arial"/>
              </a:rPr>
              <a:t> play a role in mammary development on a cellular level, some clinicians believe that these agents are necessary for full breast development (</a:t>
            </a:r>
            <a:r>
              <a:rPr lang="en-US" sz="1400" b="0" i="0" u="none" strike="noStrike" cap="none" dirty="0" err="1">
                <a:solidFill>
                  <a:srgbClr val="C3F7D8"/>
                </a:solidFill>
                <a:latin typeface="Arial"/>
                <a:ea typeface="Arial"/>
                <a:cs typeface="Arial"/>
                <a:sym typeface="Arial"/>
              </a:rPr>
              <a:t>Basson</a:t>
            </a:r>
            <a:r>
              <a:rPr lang="en-US" sz="1400" b="0" i="0" u="none" strike="noStrike" cap="none" dirty="0">
                <a:solidFill>
                  <a:srgbClr val="C3F7D8"/>
                </a:solidFill>
                <a:latin typeface="Arial"/>
                <a:ea typeface="Arial"/>
                <a:cs typeface="Arial"/>
                <a:sym typeface="Arial"/>
              </a:rPr>
              <a:t> &amp; Prior, 1998; Oriel, 2000). However, a clinical comparison of feminization regimens with and without </a:t>
            </a:r>
            <a:r>
              <a:rPr lang="en-US" sz="1400" b="0" i="0" u="none" strike="noStrike" cap="none" dirty="0" err="1">
                <a:solidFill>
                  <a:srgbClr val="C3F7D8"/>
                </a:solidFill>
                <a:latin typeface="Arial"/>
                <a:ea typeface="Arial"/>
                <a:cs typeface="Arial"/>
                <a:sym typeface="Arial"/>
              </a:rPr>
              <a:t>progestins</a:t>
            </a:r>
            <a:r>
              <a:rPr lang="en-US" sz="1400" b="0" i="0" u="none" strike="noStrike" cap="none" dirty="0">
                <a:solidFill>
                  <a:srgbClr val="C3F7D8"/>
                </a:solidFill>
                <a:latin typeface="Arial"/>
                <a:ea typeface="Arial"/>
                <a:cs typeface="Arial"/>
                <a:sym typeface="Arial"/>
              </a:rPr>
              <a:t> found that the addition of </a:t>
            </a:r>
            <a:r>
              <a:rPr lang="en-US" sz="1400" b="0" i="0" u="none" strike="noStrike" cap="none" dirty="0" err="1">
                <a:solidFill>
                  <a:srgbClr val="C3F7D8"/>
                </a:solidFill>
                <a:latin typeface="Arial"/>
                <a:ea typeface="Arial"/>
                <a:cs typeface="Arial"/>
                <a:sym typeface="Arial"/>
              </a:rPr>
              <a:t>progestins</a:t>
            </a:r>
            <a:r>
              <a:rPr lang="en-US" sz="1400" b="0" i="0" u="none" strike="noStrike" cap="none" dirty="0">
                <a:solidFill>
                  <a:srgbClr val="C3F7D8"/>
                </a:solidFill>
                <a:latin typeface="Arial"/>
                <a:ea typeface="Arial"/>
                <a:cs typeface="Arial"/>
                <a:sym typeface="Arial"/>
              </a:rPr>
              <a:t> neither enhanced breast growth nor lowered serum levels of free testosterone (Meyer III et al., 1986). There are concerns regarding potential adverse effects of </a:t>
            </a:r>
            <a:r>
              <a:rPr lang="en-US" sz="1400" b="0" i="0" u="none" strike="noStrike" cap="none" dirty="0" err="1">
                <a:solidFill>
                  <a:srgbClr val="C3F7D8"/>
                </a:solidFill>
                <a:latin typeface="Arial"/>
                <a:ea typeface="Arial"/>
                <a:cs typeface="Arial"/>
                <a:sym typeface="Arial"/>
              </a:rPr>
              <a:t>progestins</a:t>
            </a:r>
            <a:r>
              <a:rPr lang="en-US" sz="1400" b="0" i="0" u="none" strike="noStrike" cap="none" dirty="0">
                <a:solidFill>
                  <a:srgbClr val="C3F7D8"/>
                </a:solidFill>
                <a:latin typeface="Arial"/>
                <a:ea typeface="Arial"/>
                <a:cs typeface="Arial"/>
                <a:sym typeface="Arial"/>
              </a:rPr>
              <a:t>, including depression, weight gain, and lipid changes (Meyer III et al., 1986; </a:t>
            </a:r>
            <a:r>
              <a:rPr lang="en-US" sz="1400" b="0" i="0" u="none" strike="noStrike" cap="none" dirty="0" err="1">
                <a:solidFill>
                  <a:srgbClr val="C3F7D8"/>
                </a:solidFill>
                <a:latin typeface="Arial"/>
                <a:ea typeface="Arial"/>
                <a:cs typeface="Arial"/>
                <a:sym typeface="Arial"/>
              </a:rPr>
              <a:t>Tangpricha</a:t>
            </a:r>
            <a:r>
              <a:rPr lang="en-US" sz="1400" b="0" i="0" u="none" strike="noStrike" cap="none" dirty="0">
                <a:solidFill>
                  <a:srgbClr val="C3F7D8"/>
                </a:solidFill>
                <a:latin typeface="Arial"/>
                <a:ea typeface="Arial"/>
                <a:cs typeface="Arial"/>
                <a:sym typeface="Arial"/>
              </a:rPr>
              <a:t> et al., 2003). </a:t>
            </a:r>
            <a:r>
              <a:rPr lang="en-US" sz="1400" b="0" i="0" u="none" strike="noStrike" cap="none" dirty="0" err="1">
                <a:solidFill>
                  <a:srgbClr val="C3F7D8"/>
                </a:solidFill>
                <a:latin typeface="Arial"/>
                <a:ea typeface="Arial"/>
                <a:cs typeface="Arial"/>
                <a:sym typeface="Arial"/>
              </a:rPr>
              <a:t>Progestins</a:t>
            </a:r>
            <a:r>
              <a:rPr lang="en-US" sz="1400" b="0" i="0" u="none" strike="noStrike" cap="none" dirty="0">
                <a:solidFill>
                  <a:srgbClr val="C3F7D8"/>
                </a:solidFill>
                <a:latin typeface="Arial"/>
                <a:ea typeface="Arial"/>
                <a:cs typeface="Arial"/>
                <a:sym typeface="Arial"/>
              </a:rPr>
              <a:t> (especially </a:t>
            </a:r>
            <a:r>
              <a:rPr lang="en-US" sz="1400" b="0" i="0" u="none" strike="noStrike" cap="none" dirty="0" err="1">
                <a:solidFill>
                  <a:srgbClr val="C3F7D8"/>
                </a:solidFill>
                <a:latin typeface="Arial"/>
                <a:ea typeface="Arial"/>
                <a:cs typeface="Arial"/>
                <a:sym typeface="Arial"/>
              </a:rPr>
              <a:t>medroxyprogesterone</a:t>
            </a:r>
            <a:r>
              <a:rPr lang="en-US" sz="1400" b="0" i="0" u="none" strike="noStrike" cap="none" dirty="0">
                <a:solidFill>
                  <a:srgbClr val="C3F7D8"/>
                </a:solidFill>
                <a:latin typeface="Arial"/>
                <a:ea typeface="Arial"/>
                <a:cs typeface="Arial"/>
                <a:sym typeface="Arial"/>
              </a:rPr>
              <a:t>) are also suspected to increase breast cancer risk and cardiovascular risk in women (</a:t>
            </a:r>
            <a:r>
              <a:rPr lang="en-US" sz="1400" b="0" i="0" u="none" strike="noStrike" cap="none" dirty="0" err="1">
                <a:solidFill>
                  <a:srgbClr val="C3F7D8"/>
                </a:solidFill>
                <a:latin typeface="Arial"/>
                <a:ea typeface="Arial"/>
                <a:cs typeface="Arial"/>
                <a:sym typeface="Arial"/>
              </a:rPr>
              <a:t>Rossouw</a:t>
            </a:r>
            <a:r>
              <a:rPr lang="en-US" sz="1400" b="0" i="0" u="none" strike="noStrike" cap="none" dirty="0">
                <a:solidFill>
                  <a:srgbClr val="C3F7D8"/>
                </a:solidFill>
                <a:latin typeface="Arial"/>
                <a:ea typeface="Arial"/>
                <a:cs typeface="Arial"/>
                <a:sym typeface="Arial"/>
              </a:rPr>
              <a:t> et al., 2002). Micronized progesterone may be better tolerated and have a more favorable impact on the lipid profile than </a:t>
            </a:r>
            <a:r>
              <a:rPr lang="en-US" sz="1400" b="0" i="0" u="none" strike="noStrike" cap="none" dirty="0" err="1">
                <a:solidFill>
                  <a:srgbClr val="C3F7D8"/>
                </a:solidFill>
                <a:latin typeface="Arial"/>
                <a:ea typeface="Arial"/>
                <a:cs typeface="Arial"/>
                <a:sym typeface="Arial"/>
              </a:rPr>
              <a:t>medroxyprogesterone</a:t>
            </a:r>
            <a:r>
              <a:rPr lang="en-US" sz="1400" b="0" i="0" u="none" strike="noStrike" cap="none" dirty="0">
                <a:solidFill>
                  <a:srgbClr val="C3F7D8"/>
                </a:solidFill>
                <a:latin typeface="Arial"/>
                <a:ea typeface="Arial"/>
                <a:cs typeface="Arial"/>
                <a:sym typeface="Arial"/>
              </a:rPr>
              <a:t> does (de </a:t>
            </a:r>
            <a:r>
              <a:rPr lang="en-US" sz="1400" b="0" i="0" u="none" strike="noStrike" cap="none" dirty="0" err="1">
                <a:solidFill>
                  <a:srgbClr val="C3F7D8"/>
                </a:solidFill>
                <a:latin typeface="Arial"/>
                <a:ea typeface="Arial"/>
                <a:cs typeface="Arial"/>
                <a:sym typeface="Arial"/>
              </a:rPr>
              <a:t>Lignières</a:t>
            </a:r>
            <a:r>
              <a:rPr lang="en-US" sz="1400" b="0" i="0" u="none" strike="noStrike" cap="none" dirty="0">
                <a:solidFill>
                  <a:srgbClr val="C3F7D8"/>
                </a:solidFill>
                <a:latin typeface="Arial"/>
                <a:ea typeface="Arial"/>
                <a:cs typeface="Arial"/>
                <a:sym typeface="Arial"/>
              </a:rPr>
              <a:t>, 1999; Fitzpatrick, Pace, &amp; </a:t>
            </a:r>
            <a:r>
              <a:rPr lang="en-US" sz="1400" b="0" i="0" u="none" strike="noStrike" cap="none" dirty="0" err="1">
                <a:solidFill>
                  <a:srgbClr val="C3F7D8"/>
                </a:solidFill>
                <a:latin typeface="Arial"/>
                <a:ea typeface="Arial"/>
                <a:cs typeface="Arial"/>
                <a:sym typeface="Arial"/>
              </a:rPr>
              <a:t>Wiita</a:t>
            </a:r>
            <a:r>
              <a:rPr lang="en-US" sz="1400" b="0" i="0" u="none" strike="noStrike" cap="none" dirty="0">
                <a:solidFill>
                  <a:srgbClr val="C3F7D8"/>
                </a:solidFill>
                <a:latin typeface="Arial"/>
                <a:ea typeface="Arial"/>
                <a:cs typeface="Arial"/>
                <a:sym typeface="Arial"/>
              </a:rPr>
              <a:t>, 2000)</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chemeClr val="lt1"/>
                </a:solidFill>
                <a:latin typeface="Arial"/>
                <a:ea typeface="Arial"/>
                <a:cs typeface="Arial"/>
                <a:sym typeface="Arial"/>
              </a:rPr>
              <a:t>I have personally seen patients stuck at tanner 4 for decades progress to tanner 5 with the usage of progesterone, even temporarily.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chemeClr val="lt1"/>
                </a:solidFill>
                <a:latin typeface="Arial"/>
                <a:ea typeface="Arial"/>
                <a:cs typeface="Arial"/>
                <a:sym typeface="Arial"/>
              </a:rPr>
              <a:t>Additionally, I have found that the usage of </a:t>
            </a:r>
            <a:r>
              <a:rPr lang="en-US" sz="1400" b="0" i="0" u="none" strike="noStrike" cap="none" dirty="0" err="1">
                <a:solidFill>
                  <a:schemeClr val="lt1"/>
                </a:solidFill>
                <a:latin typeface="Arial"/>
                <a:ea typeface="Arial"/>
                <a:cs typeface="Arial"/>
                <a:sym typeface="Arial"/>
              </a:rPr>
              <a:t>bioidentical</a:t>
            </a:r>
            <a:r>
              <a:rPr lang="en-US" sz="1400" b="0" i="0" u="none" strike="noStrike" cap="none" dirty="0">
                <a:solidFill>
                  <a:schemeClr val="lt1"/>
                </a:solidFill>
                <a:latin typeface="Arial"/>
                <a:ea typeface="Arial"/>
                <a:cs typeface="Arial"/>
                <a:sym typeface="Arial"/>
              </a:rPr>
              <a:t> progesterone when administered in a way that avoids portal circulation DOES lower serum testosterone levels by </a:t>
            </a:r>
            <a:r>
              <a:rPr lang="en-US" dirty="0">
                <a:solidFill>
                  <a:schemeClr val="lt1"/>
                </a:solidFill>
              </a:rPr>
              <a:t>lowering </a:t>
            </a:r>
            <a:r>
              <a:rPr lang="en-US" sz="1400" b="0" i="0" u="none" strike="noStrike" cap="none" dirty="0">
                <a:solidFill>
                  <a:schemeClr val="lt1"/>
                </a:solidFill>
                <a:latin typeface="Arial"/>
                <a:ea typeface="Arial"/>
                <a:cs typeface="Arial"/>
                <a:sym typeface="Arial"/>
              </a:rPr>
              <a:t>FSH and LH function. However, I ONLY prescribe </a:t>
            </a:r>
            <a:r>
              <a:rPr lang="en-US" sz="1400" b="0" i="0" u="none" strike="noStrike" cap="none" dirty="0" err="1">
                <a:solidFill>
                  <a:schemeClr val="lt1"/>
                </a:solidFill>
                <a:latin typeface="Arial"/>
                <a:ea typeface="Arial"/>
                <a:cs typeface="Arial"/>
                <a:sym typeface="Arial"/>
              </a:rPr>
              <a:t>bioidentical</a:t>
            </a:r>
            <a:r>
              <a:rPr lang="en-US" sz="1400" b="0" i="0" u="none" strike="noStrike" cap="none" dirty="0">
                <a:solidFill>
                  <a:schemeClr val="lt1"/>
                </a:solidFill>
                <a:latin typeface="Arial"/>
                <a:ea typeface="Arial"/>
                <a:cs typeface="Arial"/>
                <a:sym typeface="Arial"/>
              </a:rPr>
              <a:t> progesterone. I.E. </a:t>
            </a:r>
            <a:r>
              <a:rPr lang="en-US" sz="1400" b="0" i="0" u="none" strike="noStrike" cap="none" dirty="0" err="1">
                <a:solidFill>
                  <a:schemeClr val="lt1"/>
                </a:solidFill>
                <a:latin typeface="Arial"/>
                <a:ea typeface="Arial"/>
                <a:cs typeface="Arial"/>
                <a:sym typeface="Arial"/>
              </a:rPr>
              <a:t>Prometrium</a:t>
            </a:r>
            <a:r>
              <a:rPr lang="en-US" sz="1400" b="0" i="0" u="none" strike="noStrike" cap="none" dirty="0">
                <a:solidFill>
                  <a:schemeClr val="lt1"/>
                </a:solidFill>
                <a:latin typeface="Arial"/>
                <a:ea typeface="Arial"/>
                <a:cs typeface="Arial"/>
                <a:sym typeface="Arial"/>
              </a:rPr>
              <a:t> rectal capsule dosing or the very rare patient who injects progesterone. If they do choose to use injections, I recommend this being done daily or every other day due to the short half life. I have found rectal progesterone non-inferior anecdotally to injectable, but some patients still prefer it. </a:t>
            </a:r>
            <a:endParaRPr lang="en-US" sz="1400" b="0" i="0" u="none" strike="noStrike" cap="none" dirty="0" smtClean="0">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lang="en-US" dirty="0">
              <a:solidFill>
                <a:schemeClr val="lt1"/>
              </a:solidFil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smtClean="0">
                <a:solidFill>
                  <a:schemeClr val="lt1"/>
                </a:solidFill>
                <a:latin typeface="Arial"/>
                <a:ea typeface="Arial"/>
                <a:cs typeface="Arial"/>
                <a:sym typeface="Arial"/>
              </a:rPr>
              <a:t>Some of the increased breast fullness of progesterone is temporary. Discontinuation will result in some loss, but not all of the gains from it. Ductal maturation is a more permanent effect. </a:t>
            </a:r>
            <a:endParaRPr sz="1400" b="0" i="0" u="none" strike="noStrike" cap="none" dirty="0">
              <a:solidFill>
                <a:schemeClr val="lt1"/>
              </a:solidFill>
              <a:latin typeface="Arial"/>
              <a:ea typeface="Arial"/>
              <a:cs typeface="Arial"/>
              <a:sym typeface="Arial"/>
            </a:endParaRPr>
          </a:p>
        </p:txBody>
      </p:sp>
      <p:sp>
        <p:nvSpPr>
          <p:cNvPr id="638" name="Google Shape;638;p50"/>
          <p:cNvSpPr txBox="1"/>
          <p:nvPr/>
        </p:nvSpPr>
        <p:spPr>
          <a:xfrm>
            <a:off x="-25" y="162825"/>
            <a:ext cx="9144000" cy="646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3600"/>
              <a:buFont typeface="Arial"/>
              <a:buNone/>
            </a:pPr>
            <a:r>
              <a:rPr lang="en-US" sz="2800" b="0" i="0" u="none" strike="noStrike" cap="none">
                <a:solidFill>
                  <a:schemeClr val="lt1"/>
                </a:solidFill>
                <a:latin typeface="Arial"/>
                <a:ea typeface="Arial"/>
                <a:cs typeface="Arial"/>
                <a:sym typeface="Arial"/>
              </a:rPr>
              <a:t>Why doesn’t WPATH like Progesterone?: </a:t>
            </a:r>
            <a:endParaRPr sz="1100" b="0" i="0" u="none" strike="noStrike" cap="none">
              <a:solidFill>
                <a:srgbClr val="000000"/>
              </a:solidFill>
              <a:latin typeface="Arial"/>
              <a:ea typeface="Arial"/>
              <a:cs typeface="Arial"/>
              <a:sym typeface="Arial"/>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642"/>
        <p:cNvGrpSpPr/>
        <p:nvPr/>
      </p:nvGrpSpPr>
      <p:grpSpPr>
        <a:xfrm>
          <a:off x="0" y="0"/>
          <a:ext cx="0" cy="0"/>
          <a:chOff x="0" y="0"/>
          <a:chExt cx="0" cy="0"/>
        </a:xfrm>
      </p:grpSpPr>
      <p:sp>
        <p:nvSpPr>
          <p:cNvPr id="643" name="Google Shape;643;p51"/>
          <p:cNvSpPr txBox="1"/>
          <p:nvPr/>
        </p:nvSpPr>
        <p:spPr>
          <a:xfrm>
            <a:off x="457200" y="1271575"/>
            <a:ext cx="8229600" cy="5082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In clinical trials and randomized controlled trials evaluating micronized progesterone, mentioned in Prometrium's product monograph </a:t>
            </a:r>
            <a:r>
              <a:rPr lang="en-US" sz="1400" b="0" i="0" u="none" strike="noStrike" cap="none">
                <a:solidFill>
                  <a:schemeClr val="accent1"/>
                </a:solidFill>
                <a:latin typeface="Arial"/>
                <a:ea typeface="Arial"/>
                <a:cs typeface="Arial"/>
                <a:sym typeface="Arial"/>
              </a:rPr>
              <a:t>, not one single case of thrombosis or altered coagulation factors is mentioned.</a:t>
            </a:r>
            <a:endParaRPr sz="1400" b="0" i="0" u="none" strike="noStrike" cap="none">
              <a:solidFill>
                <a:schemeClr val="accent1"/>
              </a:solidFill>
              <a:latin typeface="Arial"/>
              <a:ea typeface="Arial"/>
              <a:cs typeface="Arial"/>
              <a:sym typeface="Arial"/>
            </a:endParaRPr>
          </a:p>
          <a:p>
            <a:pPr marL="0" marR="0" lvl="0" indent="0" algn="r" rtl="0">
              <a:lnSpc>
                <a:spcPct val="100000"/>
              </a:lnSpc>
              <a:spcBef>
                <a:spcPts val="0"/>
              </a:spcBef>
              <a:spcAft>
                <a:spcPts val="0"/>
              </a:spcAft>
              <a:buClr>
                <a:schemeClr val="lt1"/>
              </a:buClr>
              <a:buSzPts val="1400"/>
              <a:buFont typeface="Arial"/>
              <a:buNone/>
            </a:pPr>
            <a:r>
              <a:rPr lang="en-US" sz="1400" b="0" i="1" u="none" strike="noStrike" cap="none">
                <a:solidFill>
                  <a:schemeClr val="lt1"/>
                </a:solidFill>
                <a:latin typeface="Arial"/>
                <a:ea typeface="Arial"/>
                <a:cs typeface="Arial"/>
                <a:sym typeface="Arial"/>
              </a:rPr>
              <a:t>Climacteric. 2012 Apr;15 Suppl 1:11-7</a:t>
            </a:r>
            <a:endParaRPr i="1">
              <a:solidFill>
                <a:schemeClr val="lt1"/>
              </a:solidFil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"Micronized progesterone has also been shown </a:t>
            </a:r>
            <a:r>
              <a:rPr lang="en-US" sz="1400" b="0" i="0" u="none" strike="noStrike" cap="none">
                <a:solidFill>
                  <a:schemeClr val="accent1"/>
                </a:solidFill>
                <a:latin typeface="Arial"/>
                <a:ea typeface="Arial"/>
                <a:cs typeface="Arial"/>
                <a:sym typeface="Arial"/>
              </a:rPr>
              <a:t>not to increase the risk </a:t>
            </a:r>
            <a:r>
              <a:rPr lang="en-US" sz="1400" b="0" i="0" u="none" strike="noStrike" cap="none">
                <a:solidFill>
                  <a:schemeClr val="lt1"/>
                </a:solidFill>
                <a:latin typeface="Arial"/>
                <a:ea typeface="Arial"/>
                <a:cs typeface="Arial"/>
                <a:sym typeface="Arial"/>
              </a:rPr>
              <a:t>of venous thromboembolism"</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chemeClr val="lt1"/>
              </a:buClr>
              <a:buSzPts val="1400"/>
              <a:buFont typeface="Arial"/>
              <a:buNone/>
            </a:pPr>
            <a:r>
              <a:rPr lang="en-US" sz="1400" b="0" i="1" u="none" strike="noStrike" cap="none">
                <a:solidFill>
                  <a:schemeClr val="lt1"/>
                </a:solidFill>
                <a:latin typeface="Arial"/>
                <a:ea typeface="Arial"/>
                <a:cs typeface="Arial"/>
                <a:sym typeface="Arial"/>
              </a:rPr>
              <a:t>Menopause. 2010 Nov-Dec;17(6):1122-7</a:t>
            </a:r>
            <a:endParaRPr sz="1400" b="0" i="1"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"recent data have shown that norpregnane derivatives but not micronized progesterone increase venous thromboembolism risk among transdermal estrogens users."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"there was no significant change in APC sensitivity among women who used transdermal estrogens combined with micronized progesterone compared with nonusers."</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chemeClr val="lt1"/>
              </a:buClr>
              <a:buSzPts val="1400"/>
              <a:buFont typeface="Arial"/>
              <a:buNone/>
            </a:pPr>
            <a:r>
              <a:rPr lang="en-US" sz="1400" b="0" i="1" u="none" strike="noStrike" cap="none">
                <a:solidFill>
                  <a:schemeClr val="lt1"/>
                </a:solidFill>
                <a:latin typeface="Arial"/>
                <a:ea typeface="Arial"/>
                <a:cs typeface="Arial"/>
                <a:sym typeface="Arial"/>
              </a:rPr>
              <a:t>Climacteric. 2013 Aug;16 Suppl 1:69-78.</a:t>
            </a:r>
            <a:endParaRPr sz="1400" b="0" i="1"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accent1"/>
                </a:solidFill>
                <a:latin typeface="Arial"/>
                <a:ea typeface="Arial"/>
                <a:cs typeface="Arial"/>
                <a:sym typeface="Arial"/>
              </a:rPr>
              <a:t>“it appears that transdermal estradiol alone or combined with natural progesterone does not increase thrombotic risk.”</a:t>
            </a:r>
            <a:endParaRPr sz="1400" b="0" i="0" u="none" strike="noStrike" cap="none">
              <a:solidFill>
                <a:schemeClr val="accent1"/>
              </a:solidFill>
              <a:latin typeface="Arial"/>
              <a:ea typeface="Arial"/>
              <a:cs typeface="Arial"/>
              <a:sym typeface="Arial"/>
            </a:endParaRPr>
          </a:p>
          <a:p>
            <a:pPr marL="0" marR="0" lvl="0" indent="0" algn="r" rtl="0">
              <a:lnSpc>
                <a:spcPct val="100000"/>
              </a:lnSpc>
              <a:spcBef>
                <a:spcPts val="0"/>
              </a:spcBef>
              <a:spcAft>
                <a:spcPts val="0"/>
              </a:spcAft>
              <a:buClr>
                <a:schemeClr val="lt1"/>
              </a:buClr>
              <a:buSzPts val="1400"/>
              <a:buFont typeface="Arial"/>
              <a:buNone/>
            </a:pPr>
            <a:r>
              <a:rPr lang="en-US" sz="1400" b="0" i="1" u="none" strike="noStrike" cap="none">
                <a:solidFill>
                  <a:schemeClr val="lt1"/>
                </a:solidFill>
                <a:latin typeface="Arial"/>
                <a:ea typeface="Arial"/>
                <a:cs typeface="Arial"/>
                <a:sym typeface="Arial"/>
              </a:rPr>
              <a:t>Journal of the Gay and Lesbian Medical Association, Vol. 4, No. 4, 2000</a:t>
            </a:r>
            <a:endParaRPr sz="1400" b="0" i="1"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chemeClr val="lt1"/>
              </a:buClr>
              <a:buSzPts val="1400"/>
              <a:buFont typeface="Arial"/>
              <a:buNone/>
            </a:pPr>
            <a:r>
              <a:rPr lang="en-US" sz="1400" b="0" i="1" u="none" strike="noStrike" cap="none">
                <a:solidFill>
                  <a:schemeClr val="lt1"/>
                </a:solidFill>
                <a:latin typeface="Arial"/>
                <a:ea typeface="Arial"/>
                <a:cs typeface="Arial"/>
                <a:sym typeface="Arial"/>
              </a:rPr>
              <a:t>“progesterone does not carry the risk of thromboembolism, prolactinoma, and myocardial infarction.”</a:t>
            </a:r>
            <a:endParaRPr sz="1400" b="0" i="1"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chemeClr val="lt1"/>
              </a:buClr>
              <a:buSzPts val="1400"/>
              <a:buFont typeface="Arial"/>
              <a:buNone/>
            </a:pPr>
            <a:r>
              <a:rPr lang="en-US" sz="1400" b="0" i="1" u="none" strike="noStrike" cap="none">
                <a:solidFill>
                  <a:schemeClr val="lt1"/>
                </a:solidFill>
                <a:latin typeface="Arial"/>
                <a:ea typeface="Arial"/>
                <a:cs typeface="Arial"/>
                <a:sym typeface="Arial"/>
              </a:rPr>
              <a:t>Climacteric. 2003 Dec;6(4):293-301.</a:t>
            </a:r>
            <a:endParaRPr sz="1400" b="0" i="1"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43FFF5"/>
                </a:solidFill>
                <a:latin typeface="Arial"/>
                <a:ea typeface="Arial"/>
                <a:cs typeface="Arial"/>
                <a:sym typeface="Arial"/>
              </a:rPr>
              <a:t>That second to last one really supports my estrone theory in that the cause of the thrombotic events associated with estrogen therapy are caused by estrone and other metabolites but not the 17-b-estradiol itself. Transdermal therapy avoids hepatic first pass like injections do. </a:t>
            </a:r>
            <a:endParaRPr sz="1400" b="0" i="0" u="none" strike="noStrike" cap="none">
              <a:solidFill>
                <a:srgbClr val="43FFF5"/>
              </a:solidFill>
              <a:latin typeface="Arial"/>
              <a:ea typeface="Arial"/>
              <a:cs typeface="Arial"/>
              <a:sym typeface="Arial"/>
            </a:endParaRPr>
          </a:p>
        </p:txBody>
      </p:sp>
      <p:sp>
        <p:nvSpPr>
          <p:cNvPr id="644" name="Google Shape;644;p51"/>
          <p:cNvSpPr txBox="1"/>
          <p:nvPr/>
        </p:nvSpPr>
        <p:spPr>
          <a:xfrm>
            <a:off x="-25" y="162825"/>
            <a:ext cx="9144000" cy="646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3600"/>
              <a:buFont typeface="Arial"/>
              <a:buNone/>
            </a:pPr>
            <a:r>
              <a:rPr lang="en-US" sz="3600" b="0" i="0" u="none" strike="noStrike" cap="none">
                <a:solidFill>
                  <a:schemeClr val="lt1"/>
                </a:solidFill>
                <a:latin typeface="Arial"/>
                <a:ea typeface="Arial"/>
                <a:cs typeface="Arial"/>
                <a:sym typeface="Arial"/>
              </a:rPr>
              <a:t>Support For Natural Progesterone: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Shape 192"/>
        <p:cNvGrpSpPr/>
        <p:nvPr/>
      </p:nvGrpSpPr>
      <p:grpSpPr>
        <a:xfrm>
          <a:off x="0" y="0"/>
          <a:ext cx="0" cy="0"/>
          <a:chOff x="0" y="0"/>
          <a:chExt cx="0" cy="0"/>
        </a:xfrm>
      </p:grpSpPr>
      <p:sp>
        <p:nvSpPr>
          <p:cNvPr id="193" name="Google Shape;193;g64cc41551b_0_1190"/>
          <p:cNvSpPr txBox="1"/>
          <p:nvPr/>
        </p:nvSpPr>
        <p:spPr>
          <a:xfrm>
            <a:off x="0" y="160500"/>
            <a:ext cx="9144000" cy="15801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FFFFFF"/>
              </a:buClr>
              <a:buSzPts val="1250"/>
              <a:buFont typeface="Quattrocento Sans"/>
              <a:buNone/>
            </a:pPr>
            <a:r>
              <a:rPr lang="en-US" sz="5000" b="0" i="0" u="none" strike="noStrike" cap="none">
                <a:solidFill>
                  <a:srgbClr val="FFFFFF"/>
                </a:solidFill>
                <a:latin typeface="Quattrocento Sans"/>
                <a:ea typeface="Quattrocento Sans"/>
                <a:cs typeface="Quattrocento Sans"/>
                <a:sym typeface="Quattrocento Sans"/>
              </a:rPr>
              <a:t>How Do Transgender People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FFFFFF"/>
              </a:buClr>
              <a:buSzPts val="1250"/>
              <a:buFont typeface="Quattrocento Sans"/>
              <a:buNone/>
            </a:pPr>
            <a:r>
              <a:rPr lang="en-US" sz="5000" b="0" i="0" u="none" strike="noStrike" cap="none">
                <a:solidFill>
                  <a:srgbClr val="FFFFFF"/>
                </a:solidFill>
                <a:latin typeface="Quattrocento Sans"/>
                <a:ea typeface="Quattrocento Sans"/>
                <a:cs typeface="Quattrocento Sans"/>
                <a:sym typeface="Quattrocento Sans"/>
              </a:rPr>
              <a:t>View Hormone Providers? </a:t>
            </a:r>
            <a:endParaRPr sz="1400" b="0" i="0" u="none" strike="noStrike" cap="none">
              <a:solidFill>
                <a:srgbClr val="000000"/>
              </a:solidFill>
              <a:latin typeface="Arial"/>
              <a:ea typeface="Arial"/>
              <a:cs typeface="Arial"/>
              <a:sym typeface="Arial"/>
            </a:endParaRPr>
          </a:p>
        </p:txBody>
      </p:sp>
      <p:pic>
        <p:nvPicPr>
          <p:cNvPr id="194" name="Google Shape;194;g64cc41551b_0_1190"/>
          <p:cNvPicPr preferRelativeResize="0"/>
          <p:nvPr/>
        </p:nvPicPr>
        <p:blipFill rotWithShape="1">
          <a:blip r:embed="rId3">
            <a:alphaModFix/>
          </a:blip>
          <a:srcRect/>
          <a:stretch/>
        </p:blipFill>
        <p:spPr>
          <a:xfrm>
            <a:off x="3580639" y="3400119"/>
            <a:ext cx="1426438" cy="1850308"/>
          </a:xfrm>
          <a:prstGeom prst="rect">
            <a:avLst/>
          </a:prstGeom>
          <a:noFill/>
          <a:ln>
            <a:noFill/>
          </a:ln>
        </p:spPr>
      </p:pic>
      <p:pic>
        <p:nvPicPr>
          <p:cNvPr id="195" name="Google Shape;195;g64cc41551b_0_1190" descr="Image result for gate"/>
          <p:cNvPicPr preferRelativeResize="0"/>
          <p:nvPr/>
        </p:nvPicPr>
        <p:blipFill rotWithShape="1">
          <a:blip r:embed="rId4">
            <a:alphaModFix/>
          </a:blip>
          <a:srcRect/>
          <a:stretch/>
        </p:blipFill>
        <p:spPr>
          <a:xfrm>
            <a:off x="0" y="2221784"/>
            <a:ext cx="9040762" cy="363855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648"/>
        <p:cNvGrpSpPr/>
        <p:nvPr/>
      </p:nvGrpSpPr>
      <p:grpSpPr>
        <a:xfrm>
          <a:off x="0" y="0"/>
          <a:ext cx="0" cy="0"/>
          <a:chOff x="0" y="0"/>
          <a:chExt cx="0" cy="0"/>
        </a:xfrm>
      </p:grpSpPr>
      <p:sp>
        <p:nvSpPr>
          <p:cNvPr id="649" name="Google Shape;649;p52"/>
          <p:cNvSpPr txBox="1"/>
          <p:nvPr/>
        </p:nvSpPr>
        <p:spPr>
          <a:xfrm>
            <a:off x="457050" y="809025"/>
            <a:ext cx="8229600" cy="5833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400"/>
              <a:buFont typeface="Arial"/>
              <a:buNone/>
            </a:pPr>
            <a:r>
              <a:rPr lang="en-US" sz="1400" b="0" i="0" u="none" strike="noStrike" cap="none" dirty="0">
                <a:solidFill>
                  <a:schemeClr val="lt1"/>
                </a:solidFill>
                <a:latin typeface="Arial"/>
                <a:ea typeface="Arial"/>
                <a:cs typeface="Arial"/>
                <a:sym typeface="Arial"/>
              </a:rPr>
              <a:t>“In both peripheral and cerebral vasculature, synthetic </a:t>
            </a:r>
            <a:r>
              <a:rPr lang="en-US" sz="1400" b="0" i="0" u="none" strike="noStrike" cap="none" dirty="0" err="1">
                <a:solidFill>
                  <a:schemeClr val="lt1"/>
                </a:solidFill>
                <a:latin typeface="Arial"/>
                <a:ea typeface="Arial"/>
                <a:cs typeface="Arial"/>
                <a:sym typeface="Arial"/>
              </a:rPr>
              <a:t>progestins</a:t>
            </a:r>
            <a:r>
              <a:rPr lang="en-US" sz="1400" b="0" i="0" u="none" strike="noStrike" cap="none" dirty="0">
                <a:solidFill>
                  <a:schemeClr val="lt1"/>
                </a:solidFill>
                <a:latin typeface="Arial"/>
                <a:ea typeface="Arial"/>
                <a:cs typeface="Arial"/>
                <a:sym typeface="Arial"/>
              </a:rPr>
              <a:t> caused endothelial disruption, accumulation of monocytes in the vessel wall, platelet activation and clot formation, which are early events in atherosclerosis, inflammation and thrombosis. Natural progesterone or estrogens did not show such toxicity.”</a:t>
            </a:r>
            <a:endParaRPr sz="1400" b="0" i="0" u="none" strike="noStrike" cap="none" dirty="0">
              <a:solidFill>
                <a:srgbClr val="000000"/>
              </a:solidFill>
              <a:latin typeface="Arial"/>
              <a:ea typeface="Arial"/>
              <a:cs typeface="Arial"/>
              <a:sym typeface="Arial"/>
            </a:endParaRPr>
          </a:p>
          <a:p>
            <a:pPr marL="0" marR="0" lvl="0" indent="0" algn="r" rtl="0">
              <a:lnSpc>
                <a:spcPct val="100000"/>
              </a:lnSpc>
              <a:spcBef>
                <a:spcPts val="0"/>
              </a:spcBef>
              <a:spcAft>
                <a:spcPts val="0"/>
              </a:spcAft>
              <a:buClr>
                <a:schemeClr val="lt1"/>
              </a:buClr>
              <a:buSzPts val="1400"/>
              <a:buFont typeface="Arial"/>
              <a:buNone/>
            </a:pPr>
            <a:r>
              <a:rPr lang="en-US" sz="1400" b="0" i="1" u="none" strike="noStrike" cap="none" dirty="0" err="1">
                <a:solidFill>
                  <a:schemeClr val="lt1"/>
                </a:solidFill>
                <a:latin typeface="Arial"/>
                <a:ea typeface="Arial"/>
                <a:cs typeface="Arial"/>
                <a:sym typeface="Arial"/>
              </a:rPr>
              <a:t>Maturitas</a:t>
            </a:r>
            <a:r>
              <a:rPr lang="en-US" sz="1400" b="0" i="1" u="none" strike="noStrike" cap="none" dirty="0">
                <a:solidFill>
                  <a:schemeClr val="lt1"/>
                </a:solidFill>
                <a:latin typeface="Arial"/>
                <a:ea typeface="Arial"/>
                <a:cs typeface="Arial"/>
                <a:sym typeface="Arial"/>
              </a:rPr>
              <a:t>. 2015 Mar 9.</a:t>
            </a:r>
            <a:endParaRPr sz="1400" b="0" i="1"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400"/>
              <a:buFont typeface="Arial"/>
              <a:buNone/>
            </a:pPr>
            <a:r>
              <a:rPr lang="en-US" sz="1400" b="0" i="0" u="none" strike="noStrike" cap="none" dirty="0">
                <a:solidFill>
                  <a:schemeClr val="lt1"/>
                </a:solidFill>
                <a:latin typeface="Arial"/>
                <a:ea typeface="Arial"/>
                <a:cs typeface="Arial"/>
                <a:sym typeface="Arial"/>
              </a:rPr>
              <a:t>“When taken with oral or transdermal estrogens, </a:t>
            </a:r>
            <a:r>
              <a:rPr lang="en-US" sz="1400" b="0" i="0" u="none" strike="noStrike" cap="none" dirty="0">
                <a:solidFill>
                  <a:schemeClr val="accent1"/>
                </a:solidFill>
                <a:latin typeface="Arial"/>
                <a:ea typeface="Arial"/>
                <a:cs typeface="Arial"/>
                <a:sym typeface="Arial"/>
              </a:rPr>
              <a:t>no significant association of venous thromboembolism (VTE) with concomitant micronized progesterone”</a:t>
            </a:r>
            <a:endParaRPr sz="1400" b="0" i="0" u="none" strike="noStrike" cap="none" dirty="0">
              <a:solidFill>
                <a:schemeClr val="accent1"/>
              </a:solidFill>
              <a:latin typeface="Arial"/>
              <a:ea typeface="Arial"/>
              <a:cs typeface="Arial"/>
              <a:sym typeface="Arial"/>
            </a:endParaRPr>
          </a:p>
          <a:p>
            <a:pPr marL="0" marR="0" lvl="0" indent="0" algn="r" rtl="0">
              <a:lnSpc>
                <a:spcPct val="100000"/>
              </a:lnSpc>
              <a:spcBef>
                <a:spcPts val="0"/>
              </a:spcBef>
              <a:spcAft>
                <a:spcPts val="0"/>
              </a:spcAft>
              <a:buClr>
                <a:schemeClr val="lt1"/>
              </a:buClr>
              <a:buSzPts val="1400"/>
              <a:buFont typeface="Arial"/>
              <a:buNone/>
            </a:pPr>
            <a:r>
              <a:rPr lang="en-US" sz="1400" b="0" i="1" u="none" strike="noStrike" cap="none" dirty="0" err="1">
                <a:solidFill>
                  <a:schemeClr val="lt1"/>
                </a:solidFill>
                <a:latin typeface="Arial"/>
                <a:ea typeface="Arial"/>
                <a:cs typeface="Arial"/>
                <a:sym typeface="Arial"/>
              </a:rPr>
              <a:t>Maturitas</a:t>
            </a:r>
            <a:r>
              <a:rPr lang="en-US" sz="1400" b="0" i="1" u="none" strike="noStrike" cap="none" dirty="0">
                <a:solidFill>
                  <a:schemeClr val="lt1"/>
                </a:solidFill>
                <a:latin typeface="Arial"/>
                <a:ea typeface="Arial"/>
                <a:cs typeface="Arial"/>
                <a:sym typeface="Arial"/>
              </a:rPr>
              <a:t>. 2011 Dec;70(4):354-60.</a:t>
            </a:r>
            <a:endParaRPr sz="1400" b="0" i="1"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400"/>
              <a:buFont typeface="Arial"/>
              <a:buNone/>
            </a:pPr>
            <a:r>
              <a:rPr lang="en-US" sz="1400" b="0" i="0" u="none" strike="noStrike" cap="none" dirty="0">
                <a:solidFill>
                  <a:schemeClr val="lt1"/>
                </a:solidFill>
                <a:latin typeface="Arial"/>
                <a:ea typeface="Arial"/>
                <a:cs typeface="Arial"/>
                <a:sym typeface="Arial"/>
              </a:rPr>
              <a:t>"With respect to the different pharmacological classes of </a:t>
            </a:r>
            <a:r>
              <a:rPr lang="en-US" sz="1400" b="0" i="0" u="none" strike="noStrike" cap="none" dirty="0" err="1">
                <a:solidFill>
                  <a:schemeClr val="lt1"/>
                </a:solidFill>
                <a:latin typeface="Arial"/>
                <a:ea typeface="Arial"/>
                <a:cs typeface="Arial"/>
                <a:sym typeface="Arial"/>
              </a:rPr>
              <a:t>progestogens</a:t>
            </a:r>
            <a:r>
              <a:rPr lang="en-US" sz="1400" b="0" i="0" u="none" strike="noStrike" cap="none" dirty="0">
                <a:solidFill>
                  <a:schemeClr val="lt1"/>
                </a:solidFill>
                <a:latin typeface="Arial"/>
                <a:ea typeface="Arial"/>
                <a:cs typeface="Arial"/>
                <a:sym typeface="Arial"/>
              </a:rPr>
              <a:t>, there is evidence for a deleterious effect of </a:t>
            </a:r>
            <a:r>
              <a:rPr lang="en-US" sz="1400" b="0" i="0" u="none" strike="noStrike" cap="none" dirty="0" err="1">
                <a:solidFill>
                  <a:schemeClr val="lt1"/>
                </a:solidFill>
                <a:latin typeface="Arial"/>
                <a:ea typeface="Arial"/>
                <a:cs typeface="Arial"/>
                <a:sym typeface="Arial"/>
              </a:rPr>
              <a:t>medroxyprogesterone</a:t>
            </a:r>
            <a:r>
              <a:rPr lang="en-US" sz="1400" b="0" i="0" u="none" strike="noStrike" cap="none" dirty="0">
                <a:solidFill>
                  <a:schemeClr val="lt1"/>
                </a:solidFill>
                <a:latin typeface="Arial"/>
                <a:ea typeface="Arial"/>
                <a:cs typeface="Arial"/>
                <a:sym typeface="Arial"/>
              </a:rPr>
              <a:t> acetate on VTE risk. In addition, observational studies showed </a:t>
            </a:r>
            <a:r>
              <a:rPr lang="en-US" sz="1400" b="0" i="0" u="none" strike="noStrike" cap="none" dirty="0">
                <a:solidFill>
                  <a:schemeClr val="accent1"/>
                </a:solidFill>
                <a:latin typeface="Arial"/>
                <a:ea typeface="Arial"/>
                <a:cs typeface="Arial"/>
                <a:sym typeface="Arial"/>
              </a:rPr>
              <a:t>that </a:t>
            </a:r>
            <a:r>
              <a:rPr lang="en-US" sz="1400" b="0" i="0" u="none" strike="noStrike" cap="none" dirty="0" err="1">
                <a:solidFill>
                  <a:schemeClr val="accent1"/>
                </a:solidFill>
                <a:latin typeface="Arial"/>
                <a:ea typeface="Arial"/>
                <a:cs typeface="Arial"/>
                <a:sym typeface="Arial"/>
              </a:rPr>
              <a:t>norpregnane</a:t>
            </a:r>
            <a:r>
              <a:rPr lang="en-US" sz="1400" b="0" i="0" u="none" strike="noStrike" cap="none" dirty="0">
                <a:solidFill>
                  <a:schemeClr val="accent1"/>
                </a:solidFill>
                <a:latin typeface="Arial"/>
                <a:ea typeface="Arial"/>
                <a:cs typeface="Arial"/>
                <a:sym typeface="Arial"/>
              </a:rPr>
              <a:t> derivatives were significantly associated with an increased VTE risk whereas micronized progesterone could be safe with respect to thrombotic risk</a:t>
            </a:r>
            <a:r>
              <a:rPr lang="en-US" sz="1400" b="0" i="0" u="none" strike="noStrike" cap="none" dirty="0">
                <a:solidFill>
                  <a:schemeClr val="lt1"/>
                </a:solidFill>
                <a:latin typeface="Arial"/>
                <a:ea typeface="Arial"/>
                <a:cs typeface="Arial"/>
                <a:sym typeface="Arial"/>
              </a:rPr>
              <a:t>."</a:t>
            </a:r>
            <a:endParaRPr sz="1400" b="0" i="0" u="none" strike="noStrike" cap="none" dirty="0">
              <a:solidFill>
                <a:srgbClr val="000000"/>
              </a:solidFill>
              <a:latin typeface="Arial"/>
              <a:ea typeface="Arial"/>
              <a:cs typeface="Arial"/>
              <a:sym typeface="Arial"/>
            </a:endParaRPr>
          </a:p>
          <a:p>
            <a:pPr marL="0" marR="0" lvl="0" indent="0" algn="r" rtl="0">
              <a:lnSpc>
                <a:spcPct val="100000"/>
              </a:lnSpc>
              <a:spcBef>
                <a:spcPts val="0"/>
              </a:spcBef>
              <a:spcAft>
                <a:spcPts val="0"/>
              </a:spcAft>
              <a:buClr>
                <a:schemeClr val="lt1"/>
              </a:buClr>
              <a:buSzPts val="1400"/>
              <a:buFont typeface="Arial"/>
              <a:buNone/>
            </a:pPr>
            <a:r>
              <a:rPr lang="en-US" sz="1400" b="0" i="1" u="none" strike="noStrike" cap="none" dirty="0">
                <a:solidFill>
                  <a:schemeClr val="lt1"/>
                </a:solidFill>
                <a:latin typeface="Arial"/>
                <a:ea typeface="Arial"/>
                <a:cs typeface="Arial"/>
                <a:sym typeface="Arial"/>
              </a:rPr>
              <a:t>Climacteric. 2013 Aug;16 </a:t>
            </a:r>
            <a:r>
              <a:rPr lang="en-US" sz="1400" b="0" i="1" u="none" strike="noStrike" cap="none" dirty="0" err="1">
                <a:solidFill>
                  <a:schemeClr val="lt1"/>
                </a:solidFill>
                <a:latin typeface="Arial"/>
                <a:ea typeface="Arial"/>
                <a:cs typeface="Arial"/>
                <a:sym typeface="Arial"/>
              </a:rPr>
              <a:t>Suppl</a:t>
            </a:r>
            <a:r>
              <a:rPr lang="en-US" sz="1400" b="0" i="1" u="none" strike="noStrike" cap="none" dirty="0">
                <a:solidFill>
                  <a:schemeClr val="lt1"/>
                </a:solidFill>
                <a:latin typeface="Arial"/>
                <a:ea typeface="Arial"/>
                <a:cs typeface="Arial"/>
                <a:sym typeface="Arial"/>
              </a:rPr>
              <a:t> 1:69-78.</a:t>
            </a:r>
            <a:endParaRPr sz="1400" b="0" i="1"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400"/>
              <a:buFont typeface="Arial"/>
              <a:buNone/>
            </a:pPr>
            <a:r>
              <a:rPr lang="en-US" sz="1400" b="0" i="0" u="none" strike="noStrike" cap="none" dirty="0">
                <a:solidFill>
                  <a:schemeClr val="lt1"/>
                </a:solidFill>
                <a:latin typeface="Arial"/>
                <a:ea typeface="Arial"/>
                <a:cs typeface="Arial"/>
                <a:sym typeface="Arial"/>
              </a:rPr>
              <a:t>“The French E3N cohort study found that the association of estrogen – progestin combinations with breast cancer risk varied significantly according to the type of progestin: the relative risk was 1.00 (95% CI 0.83 – 1.22) for estrogen –progesterone”</a:t>
            </a:r>
            <a:endParaRPr sz="1400" b="0" i="0" u="none" strike="noStrike" cap="none" dirty="0">
              <a:solidFill>
                <a:srgbClr val="000000"/>
              </a:solidFill>
              <a:latin typeface="Arial"/>
              <a:ea typeface="Arial"/>
              <a:cs typeface="Arial"/>
              <a:sym typeface="Arial"/>
            </a:endParaRPr>
          </a:p>
          <a:p>
            <a:pPr marL="0" marR="0" lvl="0" indent="0" algn="r" rtl="0">
              <a:lnSpc>
                <a:spcPct val="100000"/>
              </a:lnSpc>
              <a:spcBef>
                <a:spcPts val="0"/>
              </a:spcBef>
              <a:spcAft>
                <a:spcPts val="0"/>
              </a:spcAft>
              <a:buClr>
                <a:schemeClr val="lt1"/>
              </a:buClr>
              <a:buSzPts val="1400"/>
              <a:buFont typeface="Arial"/>
              <a:buNone/>
            </a:pPr>
            <a:r>
              <a:rPr lang="en-US" sz="1400" b="0" i="1" u="none" strike="noStrike" cap="none" dirty="0" err="1">
                <a:solidFill>
                  <a:schemeClr val="lt1"/>
                </a:solidFill>
                <a:latin typeface="Arial"/>
                <a:ea typeface="Arial"/>
                <a:cs typeface="Arial"/>
                <a:sym typeface="Arial"/>
              </a:rPr>
              <a:t>Gynecol</a:t>
            </a:r>
            <a:r>
              <a:rPr lang="en-US" sz="1400" b="0" i="1" u="none" strike="noStrike" cap="none" dirty="0">
                <a:solidFill>
                  <a:schemeClr val="lt1"/>
                </a:solidFill>
                <a:latin typeface="Arial"/>
                <a:ea typeface="Arial"/>
                <a:cs typeface="Arial"/>
                <a:sym typeface="Arial"/>
              </a:rPr>
              <a:t> </a:t>
            </a:r>
            <a:r>
              <a:rPr lang="en-US" sz="1400" b="0" i="1" u="none" strike="noStrike" cap="none" dirty="0" err="1">
                <a:solidFill>
                  <a:schemeClr val="lt1"/>
                </a:solidFill>
                <a:latin typeface="Arial"/>
                <a:ea typeface="Arial"/>
                <a:cs typeface="Arial"/>
                <a:sym typeface="Arial"/>
              </a:rPr>
              <a:t>Endocrinol</a:t>
            </a:r>
            <a:r>
              <a:rPr lang="en-US" sz="1400" b="0" i="1" u="none" strike="noStrike" cap="none" dirty="0">
                <a:solidFill>
                  <a:schemeClr val="lt1"/>
                </a:solidFill>
                <a:latin typeface="Arial"/>
                <a:ea typeface="Arial"/>
                <a:cs typeface="Arial"/>
                <a:sym typeface="Arial"/>
              </a:rPr>
              <a:t>. 2017 Feb;33(2):87-92.</a:t>
            </a:r>
            <a:endParaRPr sz="1400" b="0" i="1"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400"/>
              <a:buFont typeface="Arial"/>
              <a:buNone/>
            </a:pPr>
            <a:r>
              <a:rPr lang="en-US" sz="1400" b="0" i="0" u="none" strike="noStrike" cap="none" dirty="0">
                <a:solidFill>
                  <a:schemeClr val="lt1"/>
                </a:solidFill>
                <a:latin typeface="Arial"/>
                <a:ea typeface="Arial"/>
                <a:cs typeface="Arial"/>
                <a:sym typeface="Arial"/>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“A systematic review and meta-analysis.”</a:t>
            </a:r>
            <a:endParaRPr sz="1400" b="0" i="0" u="none" strike="noStrike" cap="none" dirty="0">
              <a:solidFill>
                <a:srgbClr val="000000"/>
              </a:solidFill>
              <a:latin typeface="Arial"/>
              <a:ea typeface="Arial"/>
              <a:cs typeface="Arial"/>
              <a:sym typeface="Arial"/>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endParaRPr>
          </a:p>
          <a:p>
            <a:pPr marL="0" marR="0" lvl="0" indent="0" algn="l" rtl="0">
              <a:lnSpc>
                <a:spcPct val="100000"/>
              </a:lnSpc>
              <a:spcBef>
                <a:spcPts val="0"/>
              </a:spcBef>
              <a:spcAft>
                <a:spcPts val="0"/>
              </a:spcAft>
              <a:buClr>
                <a:schemeClr val="lt1"/>
              </a:buClr>
              <a:buSzPts val="1400"/>
              <a:buFont typeface="Arial"/>
              <a:buNone/>
            </a:pPr>
            <a:r>
              <a:rPr lang="en-US" sz="1400" b="0" i="0" u="none" strike="noStrike" cap="none" dirty="0">
                <a:solidFill>
                  <a:schemeClr val="lt1"/>
                </a:solidFill>
                <a:latin typeface="Arial"/>
                <a:ea typeface="Arial"/>
                <a:cs typeface="Arial"/>
                <a:sym typeface="Arial"/>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“A total of 14 studies were included in our study.”</a:t>
            </a:r>
            <a:endParaRPr sz="1400" b="0" i="0" u="none" strike="noStrike" cap="none" dirty="0">
              <a:solidFill>
                <a:srgbClr val="000000"/>
              </a:solidFill>
              <a:latin typeface="Arial"/>
              <a:ea typeface="Arial"/>
              <a:cs typeface="Arial"/>
              <a:sym typeface="Arial"/>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
                </a:ext>
              </a:extLst>
            </a:endParaRPr>
          </a:p>
          <a:p>
            <a:pPr marL="0" marR="0" lvl="0" indent="0" algn="l" rtl="0">
              <a:lnSpc>
                <a:spcPct val="100000"/>
              </a:lnSpc>
              <a:spcBef>
                <a:spcPts val="0"/>
              </a:spcBef>
              <a:spcAft>
                <a:spcPts val="0"/>
              </a:spcAft>
              <a:buClr>
                <a:schemeClr val="lt1"/>
              </a:buClr>
              <a:buSzPts val="1400"/>
              <a:buFont typeface="Arial"/>
              <a:buNone/>
            </a:pPr>
            <a:r>
              <a:rPr lang="en-US" sz="1400" b="0" i="0" u="none" strike="noStrike" cap="none" dirty="0">
                <a:solidFill>
                  <a:schemeClr val="lt1"/>
                </a:solidFill>
                <a:latin typeface="Arial"/>
                <a:ea typeface="Arial"/>
                <a:cs typeface="Arial"/>
                <a:sym typeface="Arial"/>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
                  </a:ext>
                </a:extLst>
              </a:rPr>
              <a:t>“(…) the breast cancer risk varies according to the type of </a:t>
            </a:r>
            <a:r>
              <a:rPr lang="en-US" sz="1400" b="0" i="0" u="none" strike="noStrike" cap="none" dirty="0" err="1">
                <a:solidFill>
                  <a:schemeClr val="lt1"/>
                </a:solidFill>
                <a:latin typeface="Arial"/>
                <a:ea typeface="Arial"/>
                <a:cs typeface="Arial"/>
                <a:sym typeface="Arial"/>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
                  </a:ext>
                </a:extLst>
              </a:rPr>
              <a:t>progestogen</a:t>
            </a:r>
            <a:r>
              <a:rPr lang="en-US" sz="1400" b="0" i="0" u="none" strike="noStrike" cap="none" dirty="0">
                <a:solidFill>
                  <a:schemeClr val="lt1"/>
                </a:solidFill>
                <a:latin typeface="Arial"/>
                <a:ea typeface="Arial"/>
                <a:cs typeface="Arial"/>
                <a:sym typeface="Arial"/>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
                  </a:ext>
                </a:extLst>
              </a:rPr>
              <a:t>. Estradiol therapy combined with </a:t>
            </a:r>
            <a:r>
              <a:rPr lang="en-US" sz="1400" b="0" i="0" u="none" strike="noStrike" cap="none" dirty="0" err="1">
                <a:solidFill>
                  <a:schemeClr val="lt1"/>
                </a:solidFill>
                <a:latin typeface="Arial"/>
                <a:ea typeface="Arial"/>
                <a:cs typeface="Arial"/>
                <a:sym typeface="Arial"/>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
                  </a:ext>
                </a:extLst>
              </a:rPr>
              <a:t>medroxyprogesterone</a:t>
            </a:r>
            <a:r>
              <a:rPr lang="en-US" sz="1400" b="0" i="0" u="none" strike="noStrike" cap="none" dirty="0">
                <a:solidFill>
                  <a:schemeClr val="lt1"/>
                </a:solidFill>
                <a:latin typeface="Arial"/>
                <a:ea typeface="Arial"/>
                <a:cs typeface="Arial"/>
                <a:sym typeface="Arial"/>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
                  </a:ext>
                </a:extLst>
              </a:rPr>
              <a:t>, </a:t>
            </a:r>
            <a:r>
              <a:rPr lang="en-US" sz="1400" b="0" i="0" u="none" strike="noStrike" cap="none" dirty="0" err="1">
                <a:solidFill>
                  <a:schemeClr val="lt1"/>
                </a:solidFill>
                <a:latin typeface="Arial"/>
                <a:ea typeface="Arial"/>
                <a:cs typeface="Arial"/>
                <a:sym typeface="Arial"/>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
                  </a:ext>
                </a:extLst>
              </a:rPr>
              <a:t>norethisterone</a:t>
            </a:r>
            <a:r>
              <a:rPr lang="en-US" sz="1400" b="0" i="0" u="none" strike="noStrike" cap="none" dirty="0">
                <a:solidFill>
                  <a:schemeClr val="lt1"/>
                </a:solidFill>
                <a:latin typeface="Arial"/>
                <a:ea typeface="Arial"/>
                <a:cs typeface="Arial"/>
                <a:sym typeface="Arial"/>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
                  </a:ext>
                </a:extLst>
              </a:rPr>
              <a:t> and </a:t>
            </a:r>
            <a:r>
              <a:rPr lang="en-US" sz="1400" b="0" i="0" u="none" strike="noStrike" cap="none" dirty="0" err="1">
                <a:solidFill>
                  <a:schemeClr val="lt1"/>
                </a:solidFill>
                <a:latin typeface="Arial"/>
                <a:ea typeface="Arial"/>
                <a:cs typeface="Arial"/>
                <a:sym typeface="Arial"/>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
                  </a:ext>
                </a:extLst>
              </a:rPr>
              <a:t>levonorgestrel</a:t>
            </a:r>
            <a:r>
              <a:rPr lang="en-US" sz="1400" b="0" i="0" u="none" strike="noStrike" cap="none" dirty="0">
                <a:solidFill>
                  <a:schemeClr val="lt1"/>
                </a:solidFill>
                <a:latin typeface="Arial"/>
                <a:ea typeface="Arial"/>
                <a:cs typeface="Arial"/>
                <a:sym typeface="Arial"/>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
                  </a:ext>
                </a:extLst>
              </a:rPr>
              <a:t> related to an increased risk of breast cancer, estradiol therapy combined with </a:t>
            </a:r>
            <a:r>
              <a:rPr lang="en-US" sz="1400" b="0" i="0" u="none" strike="noStrike" cap="none" dirty="0" err="1">
                <a:solidFill>
                  <a:schemeClr val="lt1"/>
                </a:solidFill>
                <a:latin typeface="Arial"/>
                <a:ea typeface="Arial"/>
                <a:cs typeface="Arial"/>
                <a:sym typeface="Arial"/>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
                  </a:ext>
                </a:extLst>
              </a:rPr>
              <a:t>dydrogesterone</a:t>
            </a:r>
            <a:r>
              <a:rPr lang="en-US" sz="1400" b="0" i="0" u="none" strike="noStrike" cap="none" dirty="0">
                <a:solidFill>
                  <a:schemeClr val="lt1"/>
                </a:solidFill>
                <a:latin typeface="Arial"/>
                <a:ea typeface="Arial"/>
                <a:cs typeface="Arial"/>
                <a:sym typeface="Arial"/>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
                  </a:ext>
                </a:extLst>
              </a:rPr>
              <a:t> and progesterone carries no risk</a:t>
            </a:r>
            <a:r>
              <a:rPr lang="en-US" sz="1400" b="0" i="0" u="none" strike="noStrike" cap="none" dirty="0" smtClean="0">
                <a:solidFill>
                  <a:schemeClr val="lt1"/>
                </a:solidFill>
                <a:latin typeface="Arial"/>
                <a:ea typeface="Arial"/>
                <a:cs typeface="Arial"/>
                <a:sym typeface="Arial"/>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
                  </a:ext>
                </a:extLst>
              </a:rPr>
              <a:t>.”</a:t>
            </a:r>
          </a:p>
          <a:p>
            <a:pPr algn="r">
              <a:buClr>
                <a:schemeClr val="lt1"/>
              </a:buClr>
              <a:buSzPts val="1400"/>
            </a:pPr>
            <a:r>
              <a:rPr lang="it-IT" i="1" dirty="0">
                <a:solidFill>
                  <a:schemeClr val="lt1"/>
                </a:solidFill>
              </a:rPr>
              <a:t>Gynecol Endocrinol. 2017 Feb;33(2):87-92.</a:t>
            </a:r>
            <a:endParaRPr lang="it-IT" i="1" dirty="0"/>
          </a:p>
          <a:p>
            <a:pPr marL="0" marR="0" lvl="0" indent="0" algn="l" rtl="0">
              <a:lnSpc>
                <a:spcPct val="100000"/>
              </a:lnSpc>
              <a:spcBef>
                <a:spcPts val="0"/>
              </a:spcBef>
              <a:spcAft>
                <a:spcPts val="0"/>
              </a:spcAft>
              <a:buClr>
                <a:schemeClr val="lt1"/>
              </a:buClr>
              <a:buSzPts val="1400"/>
              <a:buFont typeface="Arial"/>
              <a:buNone/>
            </a:pPr>
            <a:endParaRPr lang="en-US" sz="1400" b="0" i="0" u="none" strike="noStrike" cap="none" dirty="0" smtClean="0">
              <a:solidFill>
                <a:schemeClr val="lt1"/>
              </a:solidFill>
              <a:latin typeface="Arial"/>
              <a:ea typeface="Arial"/>
              <a:cs typeface="Arial"/>
              <a:sym typeface="Arial"/>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
                </a:ext>
              </a:extLst>
            </a:endParaRPr>
          </a:p>
        </p:txBody>
      </p:sp>
      <p:sp>
        <p:nvSpPr>
          <p:cNvPr id="650" name="Google Shape;650;p52"/>
          <p:cNvSpPr txBox="1"/>
          <p:nvPr/>
        </p:nvSpPr>
        <p:spPr>
          <a:xfrm>
            <a:off x="-150" y="162825"/>
            <a:ext cx="9144000" cy="646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3600"/>
              <a:buFont typeface="Arial"/>
              <a:buNone/>
            </a:pPr>
            <a:r>
              <a:rPr lang="en-US" sz="3600" b="0" i="0" u="none" strike="noStrike" cap="none">
                <a:solidFill>
                  <a:schemeClr val="lt1"/>
                </a:solidFill>
                <a:latin typeface="Arial"/>
                <a:ea typeface="Arial"/>
                <a:cs typeface="Arial"/>
                <a:sym typeface="Arial"/>
              </a:rPr>
              <a:t>Support For Natural Progesterone: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sp>
        <p:nvSpPr>
          <p:cNvPr id="655" name="Google Shape;655;p53"/>
          <p:cNvSpPr txBox="1"/>
          <p:nvPr/>
        </p:nvSpPr>
        <p:spPr>
          <a:xfrm>
            <a:off x="0" y="162827"/>
            <a:ext cx="9144000" cy="883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1250"/>
              <a:buFont typeface="Quattrocento Sans"/>
              <a:buNone/>
            </a:pPr>
            <a:r>
              <a:rPr lang="en-US" sz="5000" b="0" i="0" u="none" strike="noStrike" cap="none">
                <a:solidFill>
                  <a:schemeClr val="lt1"/>
                </a:solidFill>
                <a:latin typeface="Quattrocento Sans"/>
                <a:ea typeface="Quattrocento Sans"/>
                <a:cs typeface="Quattrocento Sans"/>
                <a:sym typeface="Quattrocento Sans"/>
              </a:rPr>
              <a:t>Breast Asymmetry</a:t>
            </a:r>
            <a:endParaRPr sz="1400" b="0" i="0" u="none" strike="noStrike" cap="none">
              <a:solidFill>
                <a:srgbClr val="000000"/>
              </a:solidFill>
              <a:latin typeface="Arial"/>
              <a:ea typeface="Arial"/>
              <a:cs typeface="Arial"/>
              <a:sym typeface="Arial"/>
            </a:endParaRPr>
          </a:p>
        </p:txBody>
      </p:sp>
      <p:sp>
        <p:nvSpPr>
          <p:cNvPr id="656" name="Google Shape;656;p53"/>
          <p:cNvSpPr txBox="1"/>
          <p:nvPr/>
        </p:nvSpPr>
        <p:spPr>
          <a:xfrm>
            <a:off x="431800" y="1841500"/>
            <a:ext cx="185700" cy="831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400"/>
              <a:buFont typeface="Arial"/>
              <a:buNone/>
            </a:pPr>
            <a:endParaRPr sz="2400" b="1"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chemeClr val="lt1"/>
              </a:solidFill>
              <a:latin typeface="Arial"/>
              <a:ea typeface="Arial"/>
              <a:cs typeface="Arial"/>
              <a:sym typeface="Arial"/>
            </a:endParaRPr>
          </a:p>
        </p:txBody>
      </p:sp>
      <p:sp>
        <p:nvSpPr>
          <p:cNvPr id="657" name="Google Shape;657;p53"/>
          <p:cNvSpPr txBox="1"/>
          <p:nvPr/>
        </p:nvSpPr>
        <p:spPr>
          <a:xfrm>
            <a:off x="4988169" y="1342105"/>
            <a:ext cx="3882899" cy="5478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500"/>
              <a:buFont typeface="Arial"/>
              <a:buNone/>
            </a:pPr>
            <a:endParaRPr sz="1500" b="0" i="0" u="none" strike="noStrike" cap="none">
              <a:solidFill>
                <a:schemeClr val="lt1"/>
              </a:solidFill>
              <a:latin typeface="Trebuchet MS"/>
              <a:ea typeface="Trebuchet MS"/>
              <a:cs typeface="Trebuchet MS"/>
              <a:sym typeface="Trebuchet MS"/>
            </a:endParaRPr>
          </a:p>
        </p:txBody>
      </p:sp>
      <p:sp>
        <p:nvSpPr>
          <p:cNvPr id="658" name="Google Shape;658;p53"/>
          <p:cNvSpPr/>
          <p:nvPr/>
        </p:nvSpPr>
        <p:spPr>
          <a:xfrm>
            <a:off x="457200" y="1271575"/>
            <a:ext cx="8229600" cy="4539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800"/>
              <a:buFont typeface="Quattrocento Sans"/>
              <a:buNone/>
            </a:pPr>
            <a:r>
              <a:rPr lang="en-US" sz="3200" b="1" i="0" u="none" strike="noStrike" cap="none" dirty="0">
                <a:solidFill>
                  <a:srgbClr val="2CBDD9"/>
                </a:solidFill>
                <a:latin typeface="Quattrocento Sans"/>
                <a:ea typeface="Quattrocento Sans"/>
                <a:cs typeface="Quattrocento Sans"/>
                <a:sym typeface="Quattrocento Sans"/>
              </a:rPr>
              <a:t>Progesterone</a:t>
            </a:r>
            <a:r>
              <a:rPr lang="en-US" sz="3200" b="1" i="0" u="none" strike="noStrike" cap="none" dirty="0">
                <a:solidFill>
                  <a:srgbClr val="2CBDD9"/>
                </a:solidFill>
                <a:latin typeface="PT Sans"/>
                <a:ea typeface="PT Sans"/>
                <a:cs typeface="PT Sans"/>
                <a:sym typeface="PT Sans"/>
              </a:rPr>
              <a:t>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600"/>
              </a:spcBef>
              <a:spcAft>
                <a:spcPts val="0"/>
              </a:spcAft>
              <a:buClr>
                <a:schemeClr val="lt1"/>
              </a:buClr>
              <a:buSzPts val="500"/>
              <a:buFont typeface="Trebuchet MS"/>
              <a:buNone/>
            </a:pPr>
            <a:r>
              <a:rPr lang="en-US" sz="2000" b="0" i="0" u="none" strike="noStrike" cap="none" dirty="0">
                <a:solidFill>
                  <a:schemeClr val="lt1"/>
                </a:solidFill>
                <a:latin typeface="Trebuchet MS"/>
                <a:ea typeface="Trebuchet MS"/>
                <a:cs typeface="Trebuchet MS"/>
                <a:sym typeface="Trebuchet MS"/>
              </a:rPr>
              <a:t>I have two cases of patients with Asymmetrical breasts using the topical Progesterone only on the smaller breast to create unilateral hypertrophy.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2000"/>
              <a:buFont typeface="Arial"/>
              <a:buNone/>
            </a:pPr>
            <a:endParaRPr sz="2000" b="0" i="0" u="none" strike="noStrike" cap="none" dirty="0">
              <a:solidFill>
                <a:schemeClr val="lt1"/>
              </a:solidFill>
              <a:latin typeface="Trebuchet MS"/>
              <a:ea typeface="Trebuchet MS"/>
              <a:cs typeface="Trebuchet MS"/>
              <a:sym typeface="Trebuchet MS"/>
            </a:endParaRPr>
          </a:p>
          <a:p>
            <a:pPr marL="0" marR="0" lvl="0" indent="0" algn="l" rtl="0">
              <a:lnSpc>
                <a:spcPct val="100000"/>
              </a:lnSpc>
              <a:spcBef>
                <a:spcPts val="0"/>
              </a:spcBef>
              <a:spcAft>
                <a:spcPts val="0"/>
              </a:spcAft>
              <a:buClr>
                <a:schemeClr val="lt1"/>
              </a:buClr>
              <a:buSzPts val="500"/>
              <a:buFont typeface="Trebuchet MS"/>
              <a:buNone/>
            </a:pPr>
            <a:r>
              <a:rPr lang="en-US" sz="2000" b="0" i="0" u="none" strike="noStrike" cap="none" dirty="0">
                <a:solidFill>
                  <a:schemeClr val="lt1"/>
                </a:solidFill>
                <a:latin typeface="Trebuchet MS"/>
                <a:ea typeface="Trebuchet MS"/>
                <a:cs typeface="Trebuchet MS"/>
                <a:sym typeface="Trebuchet MS"/>
              </a:rPr>
              <a:t>Both cases reported increased bilateral breast size (likely due to systemic absorption), but some improvement in the discordance between the two breasts. </a:t>
            </a:r>
            <a:r>
              <a:rPr lang="en-US" sz="2000" b="0" i="0" u="none" strike="noStrike" cap="none" dirty="0" smtClean="0">
                <a:solidFill>
                  <a:schemeClr val="lt1"/>
                </a:solidFill>
                <a:latin typeface="Trebuchet MS"/>
                <a:ea typeface="Trebuchet MS"/>
                <a:cs typeface="Trebuchet MS"/>
                <a:sym typeface="Trebuchet MS"/>
              </a:rPr>
              <a:t>After discontinuation of the topical progesterone, both patients felt the breasts were permanently improved.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500"/>
              <a:buFont typeface="Trebuchet MS"/>
              <a:buNone/>
            </a:pPr>
            <a:endParaRPr sz="2000" b="0" i="0" u="none" strike="noStrike" cap="none" dirty="0">
              <a:solidFill>
                <a:schemeClr val="lt1"/>
              </a:solidFill>
              <a:latin typeface="Trebuchet MS"/>
              <a:ea typeface="Trebuchet MS"/>
              <a:cs typeface="Trebuchet MS"/>
              <a:sym typeface="Trebuchet MS"/>
            </a:endParaRPr>
          </a:p>
          <a:p>
            <a:pPr marL="0" marR="0" lvl="0" indent="0" algn="l" rtl="0">
              <a:lnSpc>
                <a:spcPct val="100000"/>
              </a:lnSpc>
              <a:spcBef>
                <a:spcPts val="0"/>
              </a:spcBef>
              <a:spcAft>
                <a:spcPts val="0"/>
              </a:spcAft>
              <a:buClr>
                <a:schemeClr val="lt1"/>
              </a:buClr>
              <a:buSzPts val="500"/>
              <a:buFont typeface="Trebuchet MS"/>
              <a:buNone/>
            </a:pPr>
            <a:r>
              <a:rPr lang="en-US" sz="2000" b="0" i="0" u="none" strike="noStrike" cap="none" dirty="0">
                <a:solidFill>
                  <a:schemeClr val="lt1"/>
                </a:solidFill>
                <a:latin typeface="Trebuchet MS"/>
                <a:ea typeface="Trebuchet MS"/>
                <a:cs typeface="Trebuchet MS"/>
                <a:sym typeface="Trebuchet MS"/>
              </a:rPr>
              <a:t>This is very much </a:t>
            </a:r>
            <a:r>
              <a:rPr lang="en-US" sz="2000" b="0" i="0" u="none" strike="noStrike" cap="none" dirty="0" smtClean="0">
                <a:solidFill>
                  <a:schemeClr val="lt1"/>
                </a:solidFill>
                <a:latin typeface="Trebuchet MS"/>
                <a:ea typeface="Trebuchet MS"/>
                <a:cs typeface="Trebuchet MS"/>
                <a:sym typeface="Trebuchet MS"/>
              </a:rPr>
              <a:t>a</a:t>
            </a:r>
            <a:r>
              <a:rPr lang="en-US" sz="2000" dirty="0" smtClean="0">
                <a:solidFill>
                  <a:schemeClr val="lt1"/>
                </a:solidFill>
                <a:latin typeface="Trebuchet MS"/>
                <a:ea typeface="Trebuchet MS"/>
                <a:cs typeface="Trebuchet MS"/>
                <a:sym typeface="Trebuchet MS"/>
              </a:rPr>
              <a:t>n “</a:t>
            </a:r>
            <a:r>
              <a:rPr lang="en-US" sz="2000" dirty="0" err="1" smtClean="0">
                <a:solidFill>
                  <a:schemeClr val="lt1"/>
                </a:solidFill>
                <a:latin typeface="Trebuchet MS"/>
                <a:ea typeface="Trebuchet MS"/>
                <a:cs typeface="Trebuchet MS"/>
                <a:sym typeface="Trebuchet MS"/>
              </a:rPr>
              <a:t>anecdata</a:t>
            </a:r>
            <a:r>
              <a:rPr lang="en-US" sz="2000" dirty="0" smtClean="0">
                <a:solidFill>
                  <a:schemeClr val="lt1"/>
                </a:solidFill>
                <a:latin typeface="Trebuchet MS"/>
                <a:ea typeface="Trebuchet MS"/>
                <a:cs typeface="Trebuchet MS"/>
                <a:sym typeface="Trebuchet MS"/>
              </a:rPr>
              <a:t>”</a:t>
            </a:r>
            <a:r>
              <a:rPr lang="en-US" sz="2000" b="0" i="0" u="none" strike="noStrike" cap="none" dirty="0" smtClean="0">
                <a:solidFill>
                  <a:schemeClr val="lt1"/>
                </a:solidFill>
                <a:latin typeface="Arial"/>
                <a:ea typeface="Arial"/>
                <a:cs typeface="Arial"/>
                <a:sym typeface="Arial"/>
              </a:rPr>
              <a:t> </a:t>
            </a:r>
            <a:r>
              <a:rPr lang="en-US" sz="2000" b="0" i="0" u="none" strike="noStrike" cap="none" dirty="0">
                <a:solidFill>
                  <a:schemeClr val="lt1"/>
                </a:solidFill>
                <a:latin typeface="Arial"/>
                <a:ea typeface="Arial"/>
                <a:cs typeface="Arial"/>
                <a:sym typeface="Arial"/>
              </a:rPr>
              <a:t>case. I need more data and patient examples before I can firmly support topical </a:t>
            </a:r>
            <a:r>
              <a:rPr lang="en-US" sz="2000" b="0" i="0" u="none" strike="noStrike" cap="none" dirty="0" err="1">
                <a:solidFill>
                  <a:schemeClr val="lt1"/>
                </a:solidFill>
                <a:latin typeface="Arial"/>
                <a:ea typeface="Arial"/>
                <a:cs typeface="Arial"/>
                <a:sym typeface="Arial"/>
              </a:rPr>
              <a:t>bioidentical</a:t>
            </a:r>
            <a:r>
              <a:rPr lang="en-US" sz="2000" b="0" i="0" u="none" strike="noStrike" cap="none" dirty="0">
                <a:solidFill>
                  <a:schemeClr val="lt1"/>
                </a:solidFill>
                <a:latin typeface="Arial"/>
                <a:ea typeface="Arial"/>
                <a:cs typeface="Arial"/>
                <a:sym typeface="Arial"/>
              </a:rPr>
              <a:t> Progesterone for this indication. </a:t>
            </a:r>
            <a:r>
              <a:rPr lang="en-US" sz="2000" b="0" i="0" u="none" strike="noStrike" cap="none" dirty="0" smtClean="0">
                <a:solidFill>
                  <a:schemeClr val="lt1"/>
                </a:solidFill>
                <a:latin typeface="Arial"/>
                <a:ea typeface="Arial"/>
                <a:cs typeface="Arial"/>
                <a:sym typeface="Arial"/>
              </a:rPr>
              <a:t>That being said, N=2 for now.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2000"/>
              <a:buFont typeface="Arial"/>
              <a:buNone/>
            </a:pPr>
            <a:endParaRPr sz="2000" b="0" i="0" u="none" strike="noStrike" cap="none" dirty="0">
              <a:solidFill>
                <a:schemeClr val="lt1"/>
              </a:solidFill>
              <a:latin typeface="Trebuchet MS"/>
              <a:ea typeface="Trebuchet MS"/>
              <a:cs typeface="Trebuchet MS"/>
              <a:sym typeface="Trebuchet MS"/>
            </a:endParaRPr>
          </a:p>
          <a:p>
            <a:pPr marL="0" marR="0" lvl="0" indent="0" algn="l" rtl="0">
              <a:lnSpc>
                <a:spcPct val="100000"/>
              </a:lnSpc>
              <a:spcBef>
                <a:spcPts val="0"/>
              </a:spcBef>
              <a:spcAft>
                <a:spcPts val="0"/>
              </a:spcAft>
              <a:buClr>
                <a:schemeClr val="lt1"/>
              </a:buClr>
              <a:buSzPts val="2000"/>
              <a:buFont typeface="Arial"/>
              <a:buNone/>
            </a:pPr>
            <a:endParaRPr sz="2000" b="0" i="0" u="none" strike="noStrike" cap="none" dirty="0">
              <a:solidFill>
                <a:schemeClr val="lt1"/>
              </a:solidFill>
              <a:latin typeface="Trebuchet MS"/>
              <a:ea typeface="Trebuchet MS"/>
              <a:cs typeface="Trebuchet MS"/>
              <a:sym typeface="Trebuchet MS"/>
            </a:endParaRPr>
          </a:p>
          <a:p>
            <a:pPr marL="0" marR="0" lvl="0" indent="0" algn="l" rtl="0">
              <a:lnSpc>
                <a:spcPct val="100000"/>
              </a:lnSpc>
              <a:spcBef>
                <a:spcPts val="0"/>
              </a:spcBef>
              <a:spcAft>
                <a:spcPts val="0"/>
              </a:spcAft>
              <a:buClr>
                <a:schemeClr val="lt1"/>
              </a:buClr>
              <a:buSzPts val="1400"/>
              <a:buFont typeface="Arial"/>
              <a:buNone/>
            </a:pPr>
            <a:endParaRPr sz="1400" b="0" i="0" u="none" strike="noStrike" cap="none" dirty="0">
              <a:solidFill>
                <a:schemeClr val="lt1"/>
              </a:solidFill>
              <a:latin typeface="Trebuchet MS"/>
              <a:ea typeface="Trebuchet MS"/>
              <a:cs typeface="Trebuchet MS"/>
              <a:sym typeface="Trebuchet MS"/>
            </a:endParaRPr>
          </a:p>
        </p:txBody>
      </p:sp>
      <p:pic>
        <p:nvPicPr>
          <p:cNvPr id="659" name="Google Shape;659;p53"/>
          <p:cNvPicPr preferRelativeResize="0"/>
          <p:nvPr/>
        </p:nvPicPr>
        <p:blipFill>
          <a:blip r:embed="rId3">
            <a:alphaModFix/>
          </a:blip>
          <a:stretch>
            <a:fillRect/>
          </a:stretch>
        </p:blipFill>
        <p:spPr>
          <a:xfrm>
            <a:off x="524650" y="6110760"/>
            <a:ext cx="272950" cy="330800"/>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671"/>
        <p:cNvGrpSpPr/>
        <p:nvPr/>
      </p:nvGrpSpPr>
      <p:grpSpPr>
        <a:xfrm>
          <a:off x="0" y="0"/>
          <a:ext cx="0" cy="0"/>
          <a:chOff x="0" y="0"/>
          <a:chExt cx="0" cy="0"/>
        </a:xfrm>
      </p:grpSpPr>
      <p:sp>
        <p:nvSpPr>
          <p:cNvPr id="672" name="Google Shape;672;p55"/>
          <p:cNvSpPr txBox="1"/>
          <p:nvPr/>
        </p:nvSpPr>
        <p:spPr>
          <a:xfrm>
            <a:off x="0" y="162825"/>
            <a:ext cx="9144000" cy="876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1250"/>
              <a:buFont typeface="Quattrocento Sans"/>
              <a:buNone/>
            </a:pPr>
            <a:r>
              <a:rPr lang="en-US" sz="5000" b="0" i="0" u="none" strike="noStrike" cap="none">
                <a:solidFill>
                  <a:schemeClr val="lt1"/>
                </a:solidFill>
                <a:latin typeface="Quattrocento Sans"/>
                <a:ea typeface="Quattrocento Sans"/>
                <a:cs typeface="Quattrocento Sans"/>
                <a:sym typeface="Quattrocento Sans"/>
              </a:rPr>
              <a:t>Are you being safe?</a:t>
            </a:r>
            <a:endParaRPr sz="1400" b="0" i="0" u="none" strike="noStrike" cap="none">
              <a:solidFill>
                <a:srgbClr val="000000"/>
              </a:solidFill>
              <a:latin typeface="Arial"/>
              <a:ea typeface="Arial"/>
              <a:cs typeface="Arial"/>
              <a:sym typeface="Arial"/>
            </a:endParaRPr>
          </a:p>
        </p:txBody>
      </p:sp>
      <p:sp>
        <p:nvSpPr>
          <p:cNvPr id="673" name="Google Shape;673;p55"/>
          <p:cNvSpPr txBox="1"/>
          <p:nvPr/>
        </p:nvSpPr>
        <p:spPr>
          <a:xfrm>
            <a:off x="431800" y="1841500"/>
            <a:ext cx="185736" cy="8318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400"/>
              <a:buFont typeface="Arial"/>
              <a:buNone/>
            </a:pPr>
            <a:endParaRPr sz="2400" b="1"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chemeClr val="lt1"/>
              </a:solidFill>
              <a:latin typeface="Arial"/>
              <a:ea typeface="Arial"/>
              <a:cs typeface="Arial"/>
              <a:sym typeface="Arial"/>
            </a:endParaRPr>
          </a:p>
        </p:txBody>
      </p:sp>
      <p:sp>
        <p:nvSpPr>
          <p:cNvPr id="674" name="Google Shape;674;p55"/>
          <p:cNvSpPr txBox="1"/>
          <p:nvPr/>
        </p:nvSpPr>
        <p:spPr>
          <a:xfrm>
            <a:off x="457200" y="1271575"/>
            <a:ext cx="8229600" cy="44853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rgbClr val="2CBDD9"/>
              </a:buClr>
              <a:buSzPts val="2000"/>
              <a:buFont typeface="Trebuchet MS"/>
              <a:buChar char="&gt;"/>
            </a:pPr>
            <a:r>
              <a:rPr lang="en-US" sz="2000" b="0" i="0" u="sng" strike="noStrike" cap="none">
                <a:solidFill>
                  <a:srgbClr val="ACF2C4"/>
                </a:solidFill>
                <a:latin typeface="Trebuchet MS"/>
                <a:ea typeface="Trebuchet MS"/>
                <a:cs typeface="Trebuchet MS"/>
                <a:sym typeface="Trebuchet MS"/>
              </a:rPr>
              <a:t>Patients need continuous follow up with their doctor </a:t>
            </a:r>
            <a:r>
              <a:rPr lang="en-US" sz="2000" b="0" i="0" u="none" strike="noStrike" cap="none">
                <a:solidFill>
                  <a:schemeClr val="lt1"/>
                </a:solidFill>
                <a:latin typeface="Trebuchet MS"/>
                <a:ea typeface="Trebuchet MS"/>
                <a:cs typeface="Trebuchet MS"/>
                <a:sym typeface="Trebuchet MS"/>
              </a:rPr>
              <a:t>with lab monitoring and physical examinations at regular interviews both during the transition process and in the post-transition maintenance period.  (CBC,CMP,Lipids,Levels,Ect)</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1200"/>
              </a:spcBef>
              <a:spcAft>
                <a:spcPts val="0"/>
              </a:spcAft>
              <a:buClr>
                <a:srgbClr val="2CBDD9"/>
              </a:buClr>
              <a:buSzPts val="2000"/>
              <a:buFont typeface="Trebuchet MS"/>
              <a:buChar char="&gt;"/>
            </a:pPr>
            <a:r>
              <a:rPr lang="en-US" sz="2000" b="0" i="0" u="sng" strike="noStrike" cap="none">
                <a:solidFill>
                  <a:srgbClr val="2CBDD9"/>
                </a:solidFill>
                <a:latin typeface="Trebuchet MS"/>
                <a:ea typeface="Trebuchet MS"/>
                <a:cs typeface="Trebuchet MS"/>
                <a:sym typeface="Trebuchet MS"/>
              </a:rPr>
              <a:t>I cannot stress this enough. </a:t>
            </a:r>
            <a:r>
              <a:rPr lang="en-US" sz="2000" b="0" i="0" u="none" strike="noStrike" cap="none">
                <a:solidFill>
                  <a:schemeClr val="lt1"/>
                </a:solidFill>
                <a:latin typeface="Trebuchet MS"/>
                <a:ea typeface="Trebuchet MS"/>
                <a:cs typeface="Trebuchet MS"/>
                <a:sym typeface="Trebuchet MS"/>
              </a:rPr>
              <a:t>Just because someone has ‘been fine for years’ does not mean that some other change in their health has not occurred and could affect these hormones or their metabolism. Additionally this population has a high level of mental illness and is at risk for depression/suicidality. </a:t>
            </a:r>
            <a:r>
              <a:rPr lang="en-US" sz="2000" b="0" i="0" u="none" strike="noStrike" cap="none">
                <a:solidFill>
                  <a:schemeClr val="accent1"/>
                </a:solidFill>
                <a:latin typeface="Trebuchet MS"/>
                <a:ea typeface="Trebuchet MS"/>
                <a:cs typeface="Trebuchet MS"/>
                <a:sym typeface="Trebuchet MS"/>
              </a:rPr>
              <a:t>PHQ2 or 9 at EVERY visit. </a:t>
            </a:r>
            <a:endParaRPr sz="1400" b="0" i="0" u="none" strike="noStrike" cap="none">
              <a:solidFill>
                <a:schemeClr val="accent1"/>
              </a:solidFill>
              <a:latin typeface="Arial"/>
              <a:ea typeface="Arial"/>
              <a:cs typeface="Arial"/>
              <a:sym typeface="Arial"/>
            </a:endParaRPr>
          </a:p>
          <a:p>
            <a:pPr marL="342900" marR="0" lvl="0" indent="-342900" algn="l" rtl="0">
              <a:lnSpc>
                <a:spcPct val="100000"/>
              </a:lnSpc>
              <a:spcBef>
                <a:spcPts val="1200"/>
              </a:spcBef>
              <a:spcAft>
                <a:spcPts val="0"/>
              </a:spcAft>
              <a:buClr>
                <a:srgbClr val="2CBDD9"/>
              </a:buClr>
              <a:buSzPts val="2000"/>
              <a:buFont typeface="Trebuchet MS"/>
              <a:buChar char="&gt;"/>
            </a:pPr>
            <a:r>
              <a:rPr lang="en-US" sz="2000" b="0" i="0" u="none" strike="noStrike" cap="none">
                <a:solidFill>
                  <a:schemeClr val="lt1"/>
                </a:solidFill>
                <a:latin typeface="Trebuchet MS"/>
                <a:ea typeface="Trebuchet MS"/>
                <a:cs typeface="Trebuchet MS"/>
                <a:sym typeface="Trebuchet MS"/>
              </a:rPr>
              <a:t>In addition, Transgender patients need special attention in regards to preventative medicine (addressed later in the lecture)</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678"/>
        <p:cNvGrpSpPr/>
        <p:nvPr/>
      </p:nvGrpSpPr>
      <p:grpSpPr>
        <a:xfrm>
          <a:off x="0" y="0"/>
          <a:ext cx="0" cy="0"/>
          <a:chOff x="0" y="0"/>
          <a:chExt cx="0" cy="0"/>
        </a:xfrm>
      </p:grpSpPr>
      <p:sp>
        <p:nvSpPr>
          <p:cNvPr id="679" name="Google Shape;679;p56"/>
          <p:cNvSpPr txBox="1"/>
          <p:nvPr/>
        </p:nvSpPr>
        <p:spPr>
          <a:xfrm>
            <a:off x="0" y="162819"/>
            <a:ext cx="9144000" cy="646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1250"/>
              <a:buFont typeface="Quattrocento Sans"/>
              <a:buNone/>
            </a:pPr>
            <a:r>
              <a:rPr lang="en-US" sz="5000" b="0" i="0" u="none" strike="noStrike" cap="none">
                <a:solidFill>
                  <a:schemeClr val="lt1"/>
                </a:solidFill>
                <a:latin typeface="Quattrocento Sans"/>
                <a:ea typeface="Quattrocento Sans"/>
                <a:cs typeface="Quattrocento Sans"/>
                <a:sym typeface="Quattrocento Sans"/>
              </a:rPr>
              <a:t>Surgeries</a:t>
            </a:r>
            <a:endParaRPr sz="1400" b="0" i="0" u="none" strike="noStrike" cap="none">
              <a:solidFill>
                <a:srgbClr val="000000"/>
              </a:solidFill>
              <a:latin typeface="Arial"/>
              <a:ea typeface="Arial"/>
              <a:cs typeface="Arial"/>
              <a:sym typeface="Arial"/>
            </a:endParaRPr>
          </a:p>
        </p:txBody>
      </p:sp>
      <p:sp>
        <p:nvSpPr>
          <p:cNvPr id="680" name="Google Shape;680;p56"/>
          <p:cNvSpPr txBox="1"/>
          <p:nvPr/>
        </p:nvSpPr>
        <p:spPr>
          <a:xfrm>
            <a:off x="431800" y="1841500"/>
            <a:ext cx="185736" cy="8318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400"/>
              <a:buFont typeface="Arial"/>
              <a:buNone/>
            </a:pPr>
            <a:endParaRPr sz="2400" b="1"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chemeClr val="lt1"/>
              </a:solidFill>
              <a:latin typeface="Arial"/>
              <a:ea typeface="Arial"/>
              <a:cs typeface="Arial"/>
              <a:sym typeface="Arial"/>
            </a:endParaRPr>
          </a:p>
        </p:txBody>
      </p:sp>
      <p:sp>
        <p:nvSpPr>
          <p:cNvPr id="681" name="Google Shape;681;p56"/>
          <p:cNvSpPr txBox="1"/>
          <p:nvPr/>
        </p:nvSpPr>
        <p:spPr>
          <a:xfrm>
            <a:off x="457200" y="1918475"/>
            <a:ext cx="8229600" cy="2978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600"/>
              <a:buFont typeface="Arial"/>
              <a:buNone/>
            </a:pPr>
            <a:endParaRPr sz="1600" b="0" i="0" u="none" strike="noStrike" cap="none" dirty="0">
              <a:solidFill>
                <a:schemeClr val="lt1"/>
              </a:solidFill>
              <a:latin typeface="Trebuchet MS"/>
              <a:ea typeface="Trebuchet MS"/>
              <a:cs typeface="Trebuchet MS"/>
              <a:sym typeface="Trebuchet MS"/>
            </a:endParaRPr>
          </a:p>
          <a:p>
            <a:pPr marL="0" marR="0" lvl="0" indent="0" algn="l" rtl="0">
              <a:lnSpc>
                <a:spcPct val="100000"/>
              </a:lnSpc>
              <a:spcBef>
                <a:spcPts val="0"/>
              </a:spcBef>
              <a:spcAft>
                <a:spcPts val="0"/>
              </a:spcAft>
              <a:buClr>
                <a:schemeClr val="lt1"/>
              </a:buClr>
              <a:buSzPts val="1800"/>
              <a:buFont typeface="Trebuchet MS"/>
              <a:buNone/>
            </a:pPr>
            <a:endParaRPr sz="1800" b="1" i="0" u="none" strike="noStrike" cap="none" dirty="0">
              <a:solidFill>
                <a:srgbClr val="2CBDD9"/>
              </a:solidFill>
              <a:latin typeface="Quattrocento Sans"/>
              <a:ea typeface="Quattrocento Sans"/>
              <a:cs typeface="Quattrocento Sans"/>
              <a:sym typeface="Quattrocento Sans"/>
            </a:endParaRPr>
          </a:p>
          <a:p>
            <a:pPr marL="0" marR="0" lvl="0" indent="0" algn="l" rtl="0">
              <a:lnSpc>
                <a:spcPct val="100000"/>
              </a:lnSpc>
              <a:spcBef>
                <a:spcPts val="600"/>
              </a:spcBef>
              <a:spcAft>
                <a:spcPts val="0"/>
              </a:spcAft>
              <a:buClr>
                <a:schemeClr val="lt1"/>
              </a:buClr>
              <a:buSzPts val="450"/>
              <a:buFont typeface="Trebuchet MS"/>
              <a:buNone/>
            </a:pPr>
            <a:r>
              <a:rPr lang="en-US" sz="1800" b="1" i="0" u="none" strike="noStrike" cap="none" dirty="0" err="1">
                <a:solidFill>
                  <a:srgbClr val="2CBDD9"/>
                </a:solidFill>
                <a:latin typeface="Quattrocento Sans"/>
                <a:ea typeface="Quattrocento Sans"/>
                <a:cs typeface="Quattrocento Sans"/>
                <a:sym typeface="Quattrocento Sans"/>
              </a:rPr>
              <a:t>Metoidoplasty</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600"/>
              </a:spcBef>
              <a:spcAft>
                <a:spcPts val="0"/>
              </a:spcAft>
              <a:buClr>
                <a:schemeClr val="lt1"/>
              </a:buClr>
              <a:buSzPts val="350"/>
              <a:buFont typeface="Trebuchet MS"/>
              <a:buNone/>
            </a:pPr>
            <a:r>
              <a:rPr lang="en-US" sz="1400" b="0" i="0" u="none" strike="noStrike" cap="none" dirty="0">
                <a:solidFill>
                  <a:schemeClr val="lt1"/>
                </a:solidFill>
                <a:latin typeface="Trebuchet MS"/>
                <a:ea typeface="Trebuchet MS"/>
                <a:cs typeface="Trebuchet MS"/>
                <a:sym typeface="Trebuchet MS"/>
              </a:rPr>
              <a:t>Testosterone replacement therapy gradually enlarges the clitoris to an average size of 4–5 cm (as the clitoris and the penis are developmentally homologous). Topical testosterone to the clitoris is something I’ve found very effective prior to </a:t>
            </a:r>
            <a:r>
              <a:rPr lang="en-US" sz="1400" b="0" i="0" u="none" strike="noStrike" cap="none" dirty="0" err="1">
                <a:solidFill>
                  <a:schemeClr val="lt1"/>
                </a:solidFill>
                <a:latin typeface="Trebuchet MS"/>
                <a:ea typeface="Trebuchet MS"/>
                <a:cs typeface="Trebuchet MS"/>
                <a:sym typeface="Trebuchet MS"/>
              </a:rPr>
              <a:t>metoidoplasty</a:t>
            </a:r>
            <a:r>
              <a:rPr lang="en-US" sz="1400" b="0" i="0" u="none" strike="noStrike" cap="none" dirty="0">
                <a:solidFill>
                  <a:schemeClr val="lt1"/>
                </a:solidFill>
                <a:latin typeface="Trebuchet MS"/>
                <a:ea typeface="Trebuchet MS"/>
                <a:cs typeface="Trebuchet MS"/>
                <a:sym typeface="Trebuchet MS"/>
              </a:rPr>
              <a:t> or simply for patient </a:t>
            </a:r>
            <a:r>
              <a:rPr lang="en-US" sz="1400" b="0" i="0" u="none" strike="noStrike" cap="none" dirty="0" smtClean="0">
                <a:solidFill>
                  <a:schemeClr val="lt1"/>
                </a:solidFill>
                <a:latin typeface="Trebuchet MS"/>
                <a:ea typeface="Trebuchet MS"/>
                <a:cs typeface="Trebuchet MS"/>
                <a:sym typeface="Trebuchet MS"/>
              </a:rPr>
              <a:t>preference</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400"/>
              <a:buFont typeface="Trebuchet MS"/>
              <a:buNone/>
            </a:pPr>
            <a:endParaRPr sz="1400" b="0" i="0" u="none" strike="noStrike" cap="none" dirty="0">
              <a:solidFill>
                <a:schemeClr val="lt1"/>
              </a:solidFill>
              <a:latin typeface="Trebuchet MS"/>
              <a:ea typeface="Trebuchet MS"/>
              <a:cs typeface="Trebuchet MS"/>
              <a:sym typeface="Trebuchet MS"/>
            </a:endParaRPr>
          </a:p>
          <a:p>
            <a:pPr marL="0" marR="0" lvl="0" indent="0" algn="l" rtl="0">
              <a:lnSpc>
                <a:spcPct val="100000"/>
              </a:lnSpc>
              <a:spcBef>
                <a:spcPts val="0"/>
              </a:spcBef>
              <a:spcAft>
                <a:spcPts val="0"/>
              </a:spcAft>
              <a:buClr>
                <a:schemeClr val="lt1"/>
              </a:buClr>
              <a:buSzPts val="350"/>
              <a:buFont typeface="Trebuchet MS"/>
              <a:buNone/>
            </a:pPr>
            <a:r>
              <a:rPr lang="en-US" sz="1400" b="0" i="0" u="none" strike="noStrike" cap="none" dirty="0">
                <a:solidFill>
                  <a:schemeClr val="lt1"/>
                </a:solidFill>
                <a:latin typeface="Trebuchet MS"/>
                <a:ea typeface="Trebuchet MS"/>
                <a:cs typeface="Trebuchet MS"/>
                <a:sym typeface="Trebuchet MS"/>
              </a:rPr>
              <a:t>In a </a:t>
            </a:r>
            <a:r>
              <a:rPr lang="en-US" sz="1400" b="0" i="0" u="none" strike="noStrike" cap="none" dirty="0" err="1">
                <a:solidFill>
                  <a:schemeClr val="lt1"/>
                </a:solidFill>
                <a:latin typeface="Trebuchet MS"/>
                <a:ea typeface="Trebuchet MS"/>
                <a:cs typeface="Trebuchet MS"/>
                <a:sym typeface="Trebuchet MS"/>
              </a:rPr>
              <a:t>metoidioplasty</a:t>
            </a:r>
            <a:r>
              <a:rPr lang="en-US" sz="1400" b="0" i="0" u="none" strike="noStrike" cap="none" dirty="0">
                <a:solidFill>
                  <a:schemeClr val="lt1"/>
                </a:solidFill>
                <a:latin typeface="Trebuchet MS"/>
                <a:ea typeface="Trebuchet MS"/>
                <a:cs typeface="Trebuchet MS"/>
                <a:sym typeface="Trebuchet MS"/>
              </a:rPr>
              <a:t>, a surgeon separates the enlarged clitoris from the labia </a:t>
            </a:r>
            <a:r>
              <a:rPr lang="en-US" sz="1400" b="0" i="0" u="none" strike="noStrike" cap="none" dirty="0" err="1">
                <a:solidFill>
                  <a:schemeClr val="lt1"/>
                </a:solidFill>
                <a:latin typeface="Trebuchet MS"/>
                <a:ea typeface="Trebuchet MS"/>
                <a:cs typeface="Trebuchet MS"/>
                <a:sym typeface="Trebuchet MS"/>
              </a:rPr>
              <a:t>minora</a:t>
            </a:r>
            <a:r>
              <a:rPr lang="en-US" sz="1400" b="0" i="0" u="none" strike="noStrike" cap="none" dirty="0">
                <a:solidFill>
                  <a:schemeClr val="lt1"/>
                </a:solidFill>
                <a:latin typeface="Trebuchet MS"/>
                <a:ea typeface="Trebuchet MS"/>
                <a:cs typeface="Trebuchet MS"/>
                <a:sym typeface="Trebuchet MS"/>
              </a:rPr>
              <a:t>, and severs its suspensory ligament in order to lower it to the approximate position of the penis. Because the clitoris' erectile tissue functions normally, a prosthesis is unnecessary for erection (although the clitoris might not become as rigid as a penile erection). In nearly all cases, </a:t>
            </a:r>
            <a:r>
              <a:rPr lang="en-US" sz="1400" b="0" i="0" u="none" strike="noStrike" cap="none" dirty="0" err="1">
                <a:solidFill>
                  <a:schemeClr val="lt1"/>
                </a:solidFill>
                <a:latin typeface="Trebuchet MS"/>
                <a:ea typeface="Trebuchet MS"/>
                <a:cs typeface="Trebuchet MS"/>
                <a:sym typeface="Trebuchet MS"/>
              </a:rPr>
              <a:t>metoidioplasty</a:t>
            </a:r>
            <a:r>
              <a:rPr lang="en-US" sz="1400" b="0" i="0" u="none" strike="noStrike" cap="none" dirty="0">
                <a:solidFill>
                  <a:schemeClr val="lt1"/>
                </a:solidFill>
                <a:latin typeface="Trebuchet MS"/>
                <a:ea typeface="Trebuchet MS"/>
                <a:cs typeface="Trebuchet MS"/>
                <a:sym typeface="Trebuchet MS"/>
              </a:rPr>
              <a:t> patients can continue to have clitoral orgasms after surgery. I recommend topical testosterone applied to the clitoris in the months leading up to this </a:t>
            </a:r>
            <a:r>
              <a:rPr lang="en-US" sz="1400" b="0" i="0" u="none" strike="noStrike" cap="none" dirty="0" smtClean="0">
                <a:solidFill>
                  <a:schemeClr val="lt1"/>
                </a:solidFill>
                <a:latin typeface="Trebuchet MS"/>
                <a:ea typeface="Trebuchet MS"/>
                <a:cs typeface="Trebuchet MS"/>
                <a:sym typeface="Trebuchet MS"/>
              </a:rPr>
              <a:t>surgery compounded as 15% topical testosterone (usually 1/5 of a gram to the clitoris. If DHT is available, use that instead).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Trebuchet MS"/>
              <a:ea typeface="Trebuchet MS"/>
              <a:cs typeface="Trebuchet MS"/>
              <a:sym typeface="Trebuchet MS"/>
            </a:endParaRPr>
          </a:p>
        </p:txBody>
      </p:sp>
      <p:pic>
        <p:nvPicPr>
          <p:cNvPr id="682" name="Google Shape;682;p56" descr="http://bp1.blogger.com/_F5_j9Pq63pU/R8m2GhRk0tI/AAAAAAAAABA/AyU9Ob0WpJE/s320/metoidoplasty.JPG"/>
          <p:cNvPicPr preferRelativeResize="0"/>
          <p:nvPr/>
        </p:nvPicPr>
        <p:blipFill rotWithShape="1">
          <a:blip r:embed="rId3">
            <a:alphaModFix/>
          </a:blip>
          <a:srcRect/>
          <a:stretch/>
        </p:blipFill>
        <p:spPr>
          <a:xfrm>
            <a:off x="6174378" y="833845"/>
            <a:ext cx="2342605" cy="1706878"/>
          </a:xfrm>
          <a:prstGeom prst="rect">
            <a:avLst/>
          </a:prstGeom>
          <a:solidFill>
            <a:srgbClr val="ECECEC"/>
          </a:solidFill>
          <a:ln w="88900" cap="sq" cmpd="sng">
            <a:solidFill>
              <a:srgbClr val="FFFFFF"/>
            </a:solidFill>
            <a:prstDash val="solid"/>
            <a:miter lim="8000"/>
            <a:headEnd type="none" w="sm" len="sm"/>
            <a:tailEnd type="none" w="sm" len="sm"/>
          </a:ln>
          <a:effectLst>
            <a:outerShdw blurRad="54999" dist="18000" dir="5400000" algn="tl" rotWithShape="0">
              <a:srgbClr val="000000">
                <a:alpha val="40000"/>
              </a:srgbClr>
            </a:outerShdw>
          </a:effectLst>
        </p:spPr>
      </p:pic>
      <p:pic>
        <p:nvPicPr>
          <p:cNvPr id="683" name="Google Shape;683;p56" descr="Image result for testicular implants"/>
          <p:cNvPicPr preferRelativeResize="0"/>
          <p:nvPr/>
        </p:nvPicPr>
        <p:blipFill rotWithShape="1">
          <a:blip r:embed="rId4">
            <a:alphaModFix/>
          </a:blip>
          <a:srcRect/>
          <a:stretch/>
        </p:blipFill>
        <p:spPr>
          <a:xfrm>
            <a:off x="1033825" y="796379"/>
            <a:ext cx="1744344" cy="1744346"/>
          </a:xfrm>
          <a:prstGeom prst="rect">
            <a:avLst/>
          </a:prstGeom>
          <a:noFill/>
          <a:ln>
            <a:noFill/>
          </a:ln>
        </p:spPr>
      </p:pic>
      <p:pic>
        <p:nvPicPr>
          <p:cNvPr id="684" name="Google Shape;684;p56" descr="Image result for metoidioplasty"/>
          <p:cNvPicPr preferRelativeResize="0"/>
          <p:nvPr/>
        </p:nvPicPr>
        <p:blipFill rotWithShape="1">
          <a:blip r:embed="rId5">
            <a:alphaModFix/>
          </a:blip>
          <a:srcRect/>
          <a:stretch/>
        </p:blipFill>
        <p:spPr>
          <a:xfrm>
            <a:off x="1782845" y="5408676"/>
            <a:ext cx="5578309" cy="1291388"/>
          </a:xfrm>
          <a:prstGeom prst="rect">
            <a:avLst/>
          </a:prstGeom>
          <a:noFill/>
          <a:ln>
            <a:noFill/>
          </a:ln>
        </p:spPr>
      </p:pic>
      <p:pic>
        <p:nvPicPr>
          <p:cNvPr id="8" name="Google Shape;659;p53"/>
          <p:cNvPicPr preferRelativeResize="0"/>
          <p:nvPr/>
        </p:nvPicPr>
        <p:blipFill>
          <a:blip r:embed="rId6">
            <a:alphaModFix/>
          </a:blip>
          <a:stretch>
            <a:fillRect/>
          </a:stretch>
        </p:blipFill>
        <p:spPr>
          <a:xfrm>
            <a:off x="557664" y="5329469"/>
            <a:ext cx="272950" cy="330800"/>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688"/>
        <p:cNvGrpSpPr/>
        <p:nvPr/>
      </p:nvGrpSpPr>
      <p:grpSpPr>
        <a:xfrm>
          <a:off x="0" y="0"/>
          <a:ext cx="0" cy="0"/>
          <a:chOff x="0" y="0"/>
          <a:chExt cx="0" cy="0"/>
        </a:xfrm>
      </p:grpSpPr>
      <p:sp>
        <p:nvSpPr>
          <p:cNvPr id="689" name="Google Shape;689;p57"/>
          <p:cNvSpPr txBox="1"/>
          <p:nvPr/>
        </p:nvSpPr>
        <p:spPr>
          <a:xfrm>
            <a:off x="0" y="162827"/>
            <a:ext cx="9144000" cy="744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1250"/>
              <a:buFont typeface="Quattrocento Sans"/>
              <a:buNone/>
            </a:pPr>
            <a:r>
              <a:rPr lang="en-US" sz="5000" b="0" i="0" u="none" strike="noStrike" cap="none">
                <a:solidFill>
                  <a:schemeClr val="lt1"/>
                </a:solidFill>
                <a:latin typeface="Quattrocento Sans"/>
                <a:ea typeface="Quattrocento Sans"/>
                <a:cs typeface="Quattrocento Sans"/>
                <a:sym typeface="Quattrocento Sans"/>
              </a:rPr>
              <a:t>Surgeries - Phalloplasty</a:t>
            </a:r>
            <a:endParaRPr sz="1400" b="0" i="0" u="none" strike="noStrike" cap="none">
              <a:solidFill>
                <a:srgbClr val="000000"/>
              </a:solidFill>
              <a:latin typeface="Arial"/>
              <a:ea typeface="Arial"/>
              <a:cs typeface="Arial"/>
              <a:sym typeface="Arial"/>
            </a:endParaRPr>
          </a:p>
        </p:txBody>
      </p:sp>
      <p:sp>
        <p:nvSpPr>
          <p:cNvPr id="690" name="Google Shape;690;p57"/>
          <p:cNvSpPr txBox="1"/>
          <p:nvPr/>
        </p:nvSpPr>
        <p:spPr>
          <a:xfrm>
            <a:off x="431800" y="1841500"/>
            <a:ext cx="185736" cy="8318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400"/>
              <a:buFont typeface="Arial"/>
              <a:buNone/>
            </a:pPr>
            <a:endParaRPr sz="2400" b="1"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chemeClr val="lt1"/>
              </a:solidFill>
              <a:latin typeface="Arial"/>
              <a:ea typeface="Arial"/>
              <a:cs typeface="Arial"/>
              <a:sym typeface="Arial"/>
            </a:endParaRPr>
          </a:p>
        </p:txBody>
      </p:sp>
      <p:sp>
        <p:nvSpPr>
          <p:cNvPr id="691" name="Google Shape;691;p57"/>
          <p:cNvSpPr txBox="1"/>
          <p:nvPr/>
        </p:nvSpPr>
        <p:spPr>
          <a:xfrm>
            <a:off x="456550" y="1271575"/>
            <a:ext cx="5547300" cy="363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450"/>
              <a:buFont typeface="Quattrocento Sans"/>
              <a:buNone/>
            </a:pPr>
            <a:r>
              <a:rPr lang="en-US" sz="1800" b="1" i="0" u="none" strike="noStrike" cap="none">
                <a:solidFill>
                  <a:srgbClr val="2CBDD9"/>
                </a:solidFill>
                <a:latin typeface="Quattrocento Sans"/>
                <a:ea typeface="Quattrocento Sans"/>
                <a:cs typeface="Quattrocento Sans"/>
                <a:sym typeface="Quattrocento Sans"/>
              </a:rPr>
              <a:t>Phalloplasty: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600"/>
              </a:spcBef>
              <a:spcAft>
                <a:spcPts val="0"/>
              </a:spcAft>
              <a:buClr>
                <a:schemeClr val="lt1"/>
              </a:buClr>
              <a:buSzPts val="400"/>
              <a:buFont typeface="Trebuchet MS"/>
              <a:buNone/>
            </a:pPr>
            <a:r>
              <a:rPr lang="en-US" sz="1500" b="0" i="0" u="none" strike="noStrike" cap="none">
                <a:solidFill>
                  <a:schemeClr val="lt1"/>
                </a:solidFill>
                <a:latin typeface="Trebuchet MS"/>
                <a:ea typeface="Trebuchet MS"/>
                <a:cs typeface="Trebuchet MS"/>
                <a:sym typeface="Trebuchet MS"/>
              </a:rPr>
              <a:t>In a phalloplasty, the surgeon fabricates a neopenis by grafting tissue from a donor site. There are generally 4 common variants of this graft, which are often from the forearm, leg, abdomen, and pubic tissue. Following the creation of the neopenis, a second surgery is held to implant an erectile prosthesis.</a:t>
            </a:r>
            <a:endParaRPr sz="1500">
              <a:solidFill>
                <a:schemeClr val="lt1"/>
              </a:solidFill>
              <a:latin typeface="Trebuchet MS"/>
              <a:ea typeface="Trebuchet MS"/>
              <a:cs typeface="Trebuchet MS"/>
              <a:sym typeface="Trebuchet MS"/>
            </a:endParaRPr>
          </a:p>
          <a:p>
            <a:pPr marL="0" lvl="0" indent="0" algn="l" rtl="0">
              <a:spcBef>
                <a:spcPts val="0"/>
              </a:spcBef>
              <a:spcAft>
                <a:spcPts val="0"/>
              </a:spcAft>
              <a:buClr>
                <a:schemeClr val="lt1"/>
              </a:buClr>
              <a:buSzPts val="400"/>
              <a:buFont typeface="Trebuchet MS"/>
              <a:buNone/>
            </a:pPr>
            <a:r>
              <a:rPr lang="en-US" sz="1500">
                <a:solidFill>
                  <a:schemeClr val="lt1"/>
                </a:solidFill>
                <a:latin typeface="Trebuchet MS"/>
                <a:ea typeface="Trebuchet MS"/>
                <a:cs typeface="Trebuchet MS"/>
                <a:sym typeface="Trebuchet MS"/>
              </a:rPr>
              <a:t>The </a:t>
            </a:r>
            <a:r>
              <a:rPr lang="en-US" sz="1500">
                <a:solidFill>
                  <a:srgbClr val="43FFF5"/>
                </a:solidFill>
                <a:latin typeface="Trebuchet MS"/>
                <a:ea typeface="Trebuchet MS"/>
                <a:cs typeface="Trebuchet MS"/>
                <a:sym typeface="Trebuchet MS"/>
              </a:rPr>
              <a:t>results </a:t>
            </a:r>
            <a:r>
              <a:rPr lang="en-US" sz="1500">
                <a:solidFill>
                  <a:schemeClr val="lt1"/>
                </a:solidFill>
                <a:latin typeface="Trebuchet MS"/>
                <a:ea typeface="Trebuchet MS"/>
                <a:cs typeface="Trebuchet MS"/>
                <a:sym typeface="Trebuchet MS"/>
              </a:rPr>
              <a:t>of this surgery are considerably better cosmetically than that of metoidoplasty in regards to appearance and size, though the patient is left with a typically large scar from skin grafting and orgasmic ability is variable. However, its very rare that the patient lacks tactile sensation. The clitoris is buried at the base of the penis, and a vaginectomy and urethral re-routing is performed to make the penis capable of urination while standing.</a:t>
            </a:r>
            <a:endParaRPr sz="1500">
              <a:solidFill>
                <a:schemeClr val="lt1"/>
              </a:solidFill>
              <a:latin typeface="Trebuchet MS"/>
              <a:ea typeface="Trebuchet MS"/>
              <a:cs typeface="Trebuchet MS"/>
              <a:sym typeface="Trebuchet MS"/>
            </a:endParaRPr>
          </a:p>
          <a:p>
            <a:pPr marL="0" marR="0" lvl="0" indent="0" algn="l" rtl="0">
              <a:lnSpc>
                <a:spcPct val="100000"/>
              </a:lnSpc>
              <a:spcBef>
                <a:spcPts val="0"/>
              </a:spcBef>
              <a:spcAft>
                <a:spcPts val="0"/>
              </a:spcAft>
              <a:buClr>
                <a:schemeClr val="lt1"/>
              </a:buClr>
              <a:buSzPts val="1600"/>
              <a:buFont typeface="Trebuchet MS"/>
              <a:buNone/>
            </a:pPr>
            <a:endParaRPr sz="1600" b="0" i="0" u="none" strike="noStrike" cap="none">
              <a:solidFill>
                <a:schemeClr val="lt1"/>
              </a:solidFill>
              <a:latin typeface="Trebuchet MS"/>
              <a:ea typeface="Trebuchet MS"/>
              <a:cs typeface="Trebuchet MS"/>
              <a:sym typeface="Trebuchet MS"/>
            </a:endParaRPr>
          </a:p>
        </p:txBody>
      </p:sp>
      <p:pic>
        <p:nvPicPr>
          <p:cNvPr id="692" name="Google Shape;692;p57"/>
          <p:cNvPicPr preferRelativeResize="0"/>
          <p:nvPr/>
        </p:nvPicPr>
        <p:blipFill rotWithShape="1">
          <a:blip r:embed="rId3">
            <a:alphaModFix/>
          </a:blip>
          <a:srcRect t="10047" r="10943" b="5577"/>
          <a:stretch/>
        </p:blipFill>
        <p:spPr>
          <a:xfrm>
            <a:off x="6288403" y="4561251"/>
            <a:ext cx="2289809" cy="2022750"/>
          </a:xfrm>
          <a:prstGeom prst="rect">
            <a:avLst/>
          </a:prstGeom>
          <a:solidFill>
            <a:srgbClr val="ECECEC"/>
          </a:solidFill>
          <a:ln w="88900" cap="sq" cmpd="sng">
            <a:solidFill>
              <a:srgbClr val="FFFFFF"/>
            </a:solidFill>
            <a:prstDash val="solid"/>
            <a:miter lim="8000"/>
            <a:headEnd type="none" w="sm" len="sm"/>
            <a:tailEnd type="none" w="sm" len="sm"/>
          </a:ln>
          <a:effectLst>
            <a:outerShdw blurRad="54999" dist="18000" dir="5400000" algn="tl" rotWithShape="0">
              <a:srgbClr val="000000">
                <a:alpha val="40000"/>
              </a:srgbClr>
            </a:outerShdw>
          </a:effectLst>
        </p:spPr>
      </p:pic>
      <p:pic>
        <p:nvPicPr>
          <p:cNvPr id="693" name="Google Shape;693;p57" descr="http://www.phallo.net/img/alt-phalloplasty.jpg"/>
          <p:cNvPicPr preferRelativeResize="0"/>
          <p:nvPr/>
        </p:nvPicPr>
        <p:blipFill rotWithShape="1">
          <a:blip r:embed="rId4">
            <a:alphaModFix/>
          </a:blip>
          <a:srcRect t="6666" r="7534" b="3728"/>
          <a:stretch/>
        </p:blipFill>
        <p:spPr>
          <a:xfrm>
            <a:off x="6271072" y="1393200"/>
            <a:ext cx="2307153" cy="2579675"/>
          </a:xfrm>
          <a:prstGeom prst="rect">
            <a:avLst/>
          </a:prstGeom>
          <a:solidFill>
            <a:srgbClr val="ECECEC"/>
          </a:solidFill>
          <a:ln w="88900" cap="sq" cmpd="sng">
            <a:solidFill>
              <a:srgbClr val="FFFFFF"/>
            </a:solidFill>
            <a:prstDash val="solid"/>
            <a:miter lim="8000"/>
            <a:headEnd type="none" w="sm" len="sm"/>
            <a:tailEnd type="none" w="sm" len="sm"/>
          </a:ln>
          <a:effectLst>
            <a:outerShdw blurRad="54999" dist="18000" dir="5400000" algn="tl" rotWithShape="0">
              <a:srgbClr val="000000">
                <a:alpha val="40000"/>
              </a:srgbClr>
            </a:outerShdw>
          </a:effectLst>
        </p:spPr>
      </p:pic>
      <p:pic>
        <p:nvPicPr>
          <p:cNvPr id="694" name="Google Shape;694;p57" descr="https://s-media-cache-ak0.pinimg.com/736x/3d/47/33/3d4733aa4918755d3ff028677aafb722.jpg"/>
          <p:cNvPicPr preferRelativeResize="0"/>
          <p:nvPr/>
        </p:nvPicPr>
        <p:blipFill rotWithShape="1">
          <a:blip r:embed="rId5">
            <a:alphaModFix/>
          </a:blip>
          <a:srcRect t="9131" r="4193" b="5652"/>
          <a:stretch/>
        </p:blipFill>
        <p:spPr>
          <a:xfrm>
            <a:off x="614140" y="5270825"/>
            <a:ext cx="3116418" cy="1249677"/>
          </a:xfrm>
          <a:prstGeom prst="rect">
            <a:avLst/>
          </a:prstGeom>
          <a:solidFill>
            <a:srgbClr val="ECECEC"/>
          </a:solidFill>
          <a:ln w="88900" cap="sq" cmpd="sng">
            <a:solidFill>
              <a:srgbClr val="FFFFFF"/>
            </a:solidFill>
            <a:prstDash val="solid"/>
            <a:miter lim="8000"/>
            <a:headEnd type="none" w="sm" len="sm"/>
            <a:tailEnd type="none" w="sm" len="sm"/>
          </a:ln>
          <a:effectLst>
            <a:outerShdw blurRad="54999" dist="18000" dir="5400000" algn="tl" rotWithShape="0">
              <a:srgbClr val="000000">
                <a:alpha val="40000"/>
              </a:srgbClr>
            </a:outerShdw>
          </a:effectLst>
        </p:spPr>
      </p:pic>
      <p:sp>
        <p:nvSpPr>
          <p:cNvPr id="695" name="Google Shape;695;p57"/>
          <p:cNvSpPr txBox="1"/>
          <p:nvPr/>
        </p:nvSpPr>
        <p:spPr>
          <a:xfrm>
            <a:off x="6082477" y="4113179"/>
            <a:ext cx="2752677"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Arial"/>
                <a:ea typeface="Arial"/>
                <a:cs typeface="Arial"/>
                <a:sym typeface="Arial"/>
              </a:rPr>
              <a:t>Anteriolateral Thigh Phalloplasty</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699"/>
        <p:cNvGrpSpPr/>
        <p:nvPr/>
      </p:nvGrpSpPr>
      <p:grpSpPr>
        <a:xfrm>
          <a:off x="0" y="0"/>
          <a:ext cx="0" cy="0"/>
          <a:chOff x="0" y="0"/>
          <a:chExt cx="0" cy="0"/>
        </a:xfrm>
      </p:grpSpPr>
      <p:sp>
        <p:nvSpPr>
          <p:cNvPr id="700" name="Google Shape;700;p58"/>
          <p:cNvSpPr txBox="1"/>
          <p:nvPr/>
        </p:nvSpPr>
        <p:spPr>
          <a:xfrm>
            <a:off x="0" y="162828"/>
            <a:ext cx="9144000" cy="790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1250"/>
              <a:buFont typeface="Quattrocento Sans"/>
              <a:buNone/>
            </a:pPr>
            <a:r>
              <a:rPr lang="en-US" sz="5000" b="0" i="0" u="none" strike="noStrike" cap="none">
                <a:solidFill>
                  <a:schemeClr val="lt1"/>
                </a:solidFill>
                <a:latin typeface="Quattrocento Sans"/>
                <a:ea typeface="Quattrocento Sans"/>
                <a:cs typeface="Quattrocento Sans"/>
                <a:sym typeface="Quattrocento Sans"/>
              </a:rPr>
              <a:t>Types of Phalloplasty</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lt1"/>
              </a:buClr>
              <a:buSzPts val="1250"/>
              <a:buFont typeface="Quattrocento Sans"/>
              <a:buNone/>
            </a:pPr>
            <a:r>
              <a:rPr lang="en-US" sz="1400" b="0" i="0" u="none" strike="noStrike" cap="none">
                <a:solidFill>
                  <a:schemeClr val="lt1"/>
                </a:solidFill>
                <a:latin typeface="Quattrocento Sans"/>
                <a:ea typeface="Quattrocento Sans"/>
                <a:cs typeface="Quattrocento Sans"/>
                <a:sym typeface="Quattrocento Sans"/>
              </a:rPr>
              <a:t>(Credit to Phallo.net for information and images in this section.)</a:t>
            </a:r>
            <a:endParaRPr sz="300" b="0" i="0" u="none" strike="noStrike" cap="none">
              <a:solidFill>
                <a:srgbClr val="000000"/>
              </a:solidFill>
              <a:latin typeface="Arial"/>
              <a:ea typeface="Arial"/>
              <a:cs typeface="Arial"/>
              <a:sym typeface="Arial"/>
            </a:endParaRPr>
          </a:p>
        </p:txBody>
      </p:sp>
      <p:sp>
        <p:nvSpPr>
          <p:cNvPr id="701" name="Google Shape;701;p58"/>
          <p:cNvSpPr txBox="1"/>
          <p:nvPr/>
        </p:nvSpPr>
        <p:spPr>
          <a:xfrm>
            <a:off x="431800" y="1841500"/>
            <a:ext cx="185736" cy="8318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400"/>
              <a:buFont typeface="Arial"/>
              <a:buNone/>
            </a:pPr>
            <a:endParaRPr sz="2400" b="1"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chemeClr val="lt1"/>
              </a:solidFill>
              <a:latin typeface="Arial"/>
              <a:ea typeface="Arial"/>
              <a:cs typeface="Arial"/>
              <a:sym typeface="Arial"/>
            </a:endParaRPr>
          </a:p>
        </p:txBody>
      </p:sp>
      <p:sp>
        <p:nvSpPr>
          <p:cNvPr id="702" name="Google Shape;702;p58"/>
          <p:cNvSpPr txBox="1"/>
          <p:nvPr/>
        </p:nvSpPr>
        <p:spPr>
          <a:xfrm>
            <a:off x="457200" y="1271575"/>
            <a:ext cx="5547000" cy="2001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450"/>
              <a:buFont typeface="Quattrocento Sans"/>
              <a:buNone/>
            </a:pPr>
            <a:r>
              <a:rPr lang="en-US" sz="1800" b="1" i="0" u="none" strike="noStrike" cap="none">
                <a:solidFill>
                  <a:schemeClr val="lt1"/>
                </a:solidFill>
                <a:latin typeface="Quattrocento Sans"/>
                <a:ea typeface="Quattrocento Sans"/>
                <a:cs typeface="Quattrocento Sans"/>
                <a:sym typeface="Quattrocento Sans"/>
              </a:rPr>
              <a:t>Phalloplasty: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450"/>
              <a:buFont typeface="Quattrocento Sans"/>
              <a:buNone/>
            </a:pPr>
            <a:endParaRPr sz="14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lt1"/>
                </a:solidFill>
                <a:latin typeface="Arial"/>
                <a:ea typeface="Arial"/>
                <a:cs typeface="Arial"/>
                <a:sym typeface="Arial"/>
              </a:rPr>
              <a:t>ALT Free Flap Phalloplasty</a:t>
            </a:r>
            <a:r>
              <a:rPr lang="en-US" sz="1400" b="0" i="0" u="none" strike="noStrike" cap="none">
                <a:solidFill>
                  <a:schemeClr val="lt1"/>
                </a:solidFill>
                <a:latin typeface="Arial"/>
                <a:ea typeface="Arial"/>
                <a:cs typeface="Arial"/>
                <a:sym typeface="Arial"/>
              </a:rPr>
              <a:t> uses an ALT flap that is completely detached from the donor site. Blood supply must be re-established by microsurgically connecting the arteries and veins of the flap and recipient site.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lt1"/>
                </a:solidFill>
                <a:latin typeface="Arial"/>
                <a:ea typeface="Arial"/>
                <a:cs typeface="Arial"/>
                <a:sym typeface="Arial"/>
              </a:rPr>
              <a:t>Pedicled ALT Phalloplasty</a:t>
            </a:r>
            <a:r>
              <a:rPr lang="en-US" sz="1400" b="0" i="0" u="none" strike="noStrike" cap="none">
                <a:solidFill>
                  <a:schemeClr val="lt1"/>
                </a:solidFill>
                <a:latin typeface="Arial"/>
                <a:ea typeface="Arial"/>
                <a:cs typeface="Arial"/>
                <a:sym typeface="Arial"/>
              </a:rPr>
              <a:t> uses an ALT flap that is left attached to the donor site at one end, while the other end is rotated to the recipient site, preserving blood supply. Microsurgical connection of blood supply is therefore not required, lowering costs and more importantly, reducing the risks of flap failure and necrosis.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600"/>
              <a:buFont typeface="Trebuchet MS"/>
              <a:buNone/>
            </a:pPr>
            <a:endParaRPr sz="1600" b="0" i="0" u="none" strike="noStrike" cap="none">
              <a:solidFill>
                <a:schemeClr val="lt1"/>
              </a:solidFill>
              <a:latin typeface="Trebuchet MS"/>
              <a:ea typeface="Trebuchet MS"/>
              <a:cs typeface="Trebuchet MS"/>
              <a:sym typeface="Trebuchet MS"/>
            </a:endParaRPr>
          </a:p>
        </p:txBody>
      </p:sp>
      <p:sp>
        <p:nvSpPr>
          <p:cNvPr id="703" name="Google Shape;703;p58"/>
          <p:cNvSpPr/>
          <p:nvPr/>
        </p:nvSpPr>
        <p:spPr>
          <a:xfrm>
            <a:off x="457200" y="4204600"/>
            <a:ext cx="4114800" cy="2343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lt1"/>
                </a:solidFill>
                <a:latin typeface="Open Sans"/>
                <a:ea typeface="Open Sans"/>
                <a:cs typeface="Open Sans"/>
                <a:sym typeface="Open Sans"/>
              </a:rPr>
              <a:t>Advantages of ALT Phalloplasty:</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Char char="•"/>
            </a:pPr>
            <a:r>
              <a:rPr lang="en-US" sz="1400" b="0" i="0" u="none" strike="noStrike" cap="none">
                <a:solidFill>
                  <a:schemeClr val="lt1"/>
                </a:solidFill>
                <a:latin typeface="Open Sans"/>
                <a:ea typeface="Open Sans"/>
                <a:cs typeface="Open Sans"/>
                <a:sym typeface="Open Sans"/>
              </a:rPr>
              <a:t>Less obvious donor site, concealable with clothing;</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Char char="•"/>
            </a:pPr>
            <a:r>
              <a:rPr lang="en-US" sz="1400" b="0" i="0" u="none" strike="noStrike" cap="none">
                <a:solidFill>
                  <a:schemeClr val="lt1"/>
                </a:solidFill>
                <a:latin typeface="Open Sans"/>
                <a:ea typeface="Open Sans"/>
                <a:cs typeface="Open Sans"/>
                <a:sym typeface="Open Sans"/>
              </a:rPr>
              <a:t>Decreased surgical time with Pedicled ALT;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Char char="•"/>
            </a:pPr>
            <a:r>
              <a:rPr lang="en-US" sz="1400" b="0" i="0" u="none" strike="noStrike" cap="none">
                <a:solidFill>
                  <a:schemeClr val="lt1"/>
                </a:solidFill>
                <a:latin typeface="Open Sans"/>
                <a:ea typeface="Open Sans"/>
                <a:cs typeface="Open Sans"/>
                <a:sym typeface="Open Sans"/>
              </a:rPr>
              <a:t>Good sensation;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Char char="•"/>
            </a:pPr>
            <a:r>
              <a:rPr lang="en-US" sz="1400" b="0" i="0" u="none" strike="noStrike" cap="none">
                <a:solidFill>
                  <a:schemeClr val="lt1"/>
                </a:solidFill>
                <a:latin typeface="Open Sans"/>
                <a:ea typeface="Open Sans"/>
                <a:cs typeface="Open Sans"/>
                <a:sym typeface="Open Sans"/>
              </a:rPr>
              <a:t>Good potential for urethroplasty;</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Char char="•"/>
            </a:pPr>
            <a:r>
              <a:rPr lang="en-US" sz="1400" b="0" i="0" u="none" strike="noStrike" cap="none">
                <a:solidFill>
                  <a:schemeClr val="lt1"/>
                </a:solidFill>
                <a:latin typeface="Open Sans"/>
                <a:ea typeface="Open Sans"/>
                <a:cs typeface="Open Sans"/>
                <a:sym typeface="Open Sans"/>
              </a:rPr>
              <a:t>Good skin color match;</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Char char="•"/>
            </a:pPr>
            <a:r>
              <a:rPr lang="en-US" sz="1400" b="0" i="0" u="none" strike="noStrike" cap="none">
                <a:solidFill>
                  <a:schemeClr val="lt1"/>
                </a:solidFill>
                <a:latin typeface="Open Sans"/>
                <a:ea typeface="Open Sans"/>
                <a:cs typeface="Open Sans"/>
                <a:sym typeface="Open Sans"/>
              </a:rPr>
              <a:t>Larger girth than RFF Phalloplasty;</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Char char="•"/>
            </a:pPr>
            <a:r>
              <a:rPr lang="en-US" sz="1400" b="0" i="0" u="none" strike="noStrike" cap="none">
                <a:solidFill>
                  <a:schemeClr val="lt1"/>
                </a:solidFill>
                <a:latin typeface="Open Sans"/>
                <a:ea typeface="Open Sans"/>
                <a:cs typeface="Open Sans"/>
                <a:sym typeface="Open Sans"/>
              </a:rPr>
              <a:t>Some natural rigidity.</a:t>
            </a:r>
            <a:endParaRPr sz="1400" b="0" i="0" u="none" strike="noStrike" cap="none">
              <a:solidFill>
                <a:srgbClr val="000000"/>
              </a:solidFill>
              <a:latin typeface="Arial"/>
              <a:ea typeface="Arial"/>
              <a:cs typeface="Arial"/>
              <a:sym typeface="Arial"/>
            </a:endParaRPr>
          </a:p>
        </p:txBody>
      </p:sp>
      <p:sp>
        <p:nvSpPr>
          <p:cNvPr id="704" name="Google Shape;704;p58"/>
          <p:cNvSpPr/>
          <p:nvPr/>
        </p:nvSpPr>
        <p:spPr>
          <a:xfrm>
            <a:off x="4834500" y="4204600"/>
            <a:ext cx="3852300" cy="2246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lt1"/>
                </a:solidFill>
                <a:latin typeface="Open Sans"/>
                <a:ea typeface="Open Sans"/>
                <a:cs typeface="Open Sans"/>
                <a:sym typeface="Open Sans"/>
              </a:rPr>
              <a:t>Disadvantages of ALT Phalloplasty:</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Char char="•"/>
            </a:pPr>
            <a:r>
              <a:rPr lang="en-US" sz="1400" b="0" i="0" u="none" strike="noStrike" cap="none">
                <a:solidFill>
                  <a:schemeClr val="lt1"/>
                </a:solidFill>
                <a:latin typeface="Open Sans"/>
                <a:ea typeface="Open Sans"/>
                <a:cs typeface="Open Sans"/>
                <a:sym typeface="Open Sans"/>
              </a:rPr>
              <a:t>More difficult in patients with thicker skin and more subcutaneous thigh fat;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Char char="•"/>
            </a:pPr>
            <a:r>
              <a:rPr lang="en-US" sz="1400" b="0" i="0" u="none" strike="noStrike" cap="none">
                <a:solidFill>
                  <a:schemeClr val="lt1"/>
                </a:solidFill>
                <a:latin typeface="Open Sans"/>
                <a:ea typeface="Open Sans"/>
                <a:cs typeface="Open Sans"/>
                <a:sym typeface="Open Sans"/>
              </a:rPr>
              <a:t>In some patients, girth can be excessive;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Char char="•"/>
            </a:pPr>
            <a:r>
              <a:rPr lang="en-US" sz="1400" b="0" i="0" u="none" strike="noStrike" cap="none">
                <a:solidFill>
                  <a:schemeClr val="lt1"/>
                </a:solidFill>
                <a:latin typeface="Open Sans"/>
                <a:ea typeface="Open Sans"/>
                <a:cs typeface="Open Sans"/>
                <a:sym typeface="Open Sans"/>
              </a:rPr>
              <a:t>Less predictable perforator layout adds complexity;</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Char char="•"/>
            </a:pPr>
            <a:r>
              <a:rPr lang="en-US" sz="1400" b="0" i="0" u="none" strike="noStrike" cap="none">
                <a:solidFill>
                  <a:schemeClr val="lt1"/>
                </a:solidFill>
                <a:latin typeface="Open Sans"/>
                <a:ea typeface="Open Sans"/>
                <a:cs typeface="Open Sans"/>
                <a:sym typeface="Open Sans"/>
              </a:rPr>
              <a:t>Sensation is reportedly less than RFF Phalloplasty (Monstrey et al., 2008);</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Char char="•"/>
            </a:pPr>
            <a:r>
              <a:rPr lang="en-US" sz="1400" b="0" i="0" u="none" strike="noStrike" cap="none">
                <a:solidFill>
                  <a:schemeClr val="lt1"/>
                </a:solidFill>
                <a:latin typeface="Open Sans"/>
                <a:ea typeface="Open Sans"/>
                <a:cs typeface="Open Sans"/>
                <a:sym typeface="Open Sans"/>
              </a:rPr>
              <a:t>Reportedly higher urethral complication rate vs. RFF Phallplasty (Ascha et al., 2017).</a:t>
            </a:r>
            <a:endParaRPr sz="1400" b="0" i="0" u="none" strike="noStrike" cap="none">
              <a:solidFill>
                <a:srgbClr val="000000"/>
              </a:solidFill>
              <a:latin typeface="Arial"/>
              <a:ea typeface="Arial"/>
              <a:cs typeface="Arial"/>
              <a:sym typeface="Arial"/>
            </a:endParaRPr>
          </a:p>
        </p:txBody>
      </p:sp>
      <p:pic>
        <p:nvPicPr>
          <p:cNvPr id="705" name="Google Shape;705;p58" descr="Source: Preoperative planning of a pedicled anterolateral thigh (ALT) flap for penile reconstruction with the multidetector CT scan."/>
          <p:cNvPicPr preferRelativeResize="0"/>
          <p:nvPr/>
        </p:nvPicPr>
        <p:blipFill rotWithShape="1">
          <a:blip r:embed="rId3">
            <a:alphaModFix/>
          </a:blip>
          <a:srcRect/>
          <a:stretch/>
        </p:blipFill>
        <p:spPr>
          <a:xfrm>
            <a:off x="6652395" y="1348783"/>
            <a:ext cx="1997049" cy="2529595"/>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709"/>
        <p:cNvGrpSpPr/>
        <p:nvPr/>
      </p:nvGrpSpPr>
      <p:grpSpPr>
        <a:xfrm>
          <a:off x="0" y="0"/>
          <a:ext cx="0" cy="0"/>
          <a:chOff x="0" y="0"/>
          <a:chExt cx="0" cy="0"/>
        </a:xfrm>
      </p:grpSpPr>
      <p:sp>
        <p:nvSpPr>
          <p:cNvPr id="710" name="Google Shape;710;p59"/>
          <p:cNvSpPr txBox="1"/>
          <p:nvPr/>
        </p:nvSpPr>
        <p:spPr>
          <a:xfrm>
            <a:off x="0" y="162827"/>
            <a:ext cx="9144000" cy="7404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1250"/>
              <a:buFont typeface="Quattrocento Sans"/>
              <a:buNone/>
            </a:pPr>
            <a:r>
              <a:rPr lang="en-US" sz="5000" b="0" i="0" u="none" strike="noStrike" cap="none">
                <a:solidFill>
                  <a:schemeClr val="lt1"/>
                </a:solidFill>
                <a:latin typeface="Quattrocento Sans"/>
                <a:ea typeface="Quattrocento Sans"/>
                <a:cs typeface="Quattrocento Sans"/>
                <a:sym typeface="Quattrocento Sans"/>
              </a:rPr>
              <a:t>Types of Phalloplasty</a:t>
            </a:r>
            <a:endParaRPr sz="1400" b="0" i="0" u="none" strike="noStrike" cap="none">
              <a:solidFill>
                <a:srgbClr val="000000"/>
              </a:solidFill>
              <a:latin typeface="Arial"/>
              <a:ea typeface="Arial"/>
              <a:cs typeface="Arial"/>
              <a:sym typeface="Arial"/>
            </a:endParaRPr>
          </a:p>
        </p:txBody>
      </p:sp>
      <p:sp>
        <p:nvSpPr>
          <p:cNvPr id="711" name="Google Shape;711;p59"/>
          <p:cNvSpPr txBox="1"/>
          <p:nvPr/>
        </p:nvSpPr>
        <p:spPr>
          <a:xfrm>
            <a:off x="431800" y="1841500"/>
            <a:ext cx="185736" cy="8318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400"/>
              <a:buFont typeface="Arial"/>
              <a:buNone/>
            </a:pPr>
            <a:endParaRPr sz="2400" b="1"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chemeClr val="lt1"/>
              </a:solidFill>
              <a:latin typeface="Arial"/>
              <a:ea typeface="Arial"/>
              <a:cs typeface="Arial"/>
              <a:sym typeface="Arial"/>
            </a:endParaRPr>
          </a:p>
        </p:txBody>
      </p:sp>
      <p:sp>
        <p:nvSpPr>
          <p:cNvPr id="712" name="Google Shape;712;p59"/>
          <p:cNvSpPr txBox="1"/>
          <p:nvPr/>
        </p:nvSpPr>
        <p:spPr>
          <a:xfrm>
            <a:off x="457200" y="1271575"/>
            <a:ext cx="8187900" cy="5282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450"/>
              <a:buFont typeface="Quattrocento Sans"/>
              <a:buNone/>
            </a:pPr>
            <a:r>
              <a:rPr lang="en-US" sz="1800" b="1" i="0" u="none" strike="noStrike" cap="none">
                <a:solidFill>
                  <a:schemeClr val="lt1"/>
                </a:solidFill>
                <a:latin typeface="Quattrocento Sans"/>
                <a:ea typeface="Quattrocento Sans"/>
                <a:cs typeface="Quattrocento Sans"/>
                <a:sym typeface="Quattrocento Sans"/>
              </a:rPr>
              <a:t>Radial Forearm Flap:</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450"/>
              <a:buFont typeface="Quattrocento Sans"/>
              <a:buNone/>
            </a:pPr>
            <a:endParaRPr sz="1800" b="1" i="0" u="none" strike="noStrike" cap="none">
              <a:solidFill>
                <a:schemeClr val="lt1"/>
              </a:solidFill>
              <a:latin typeface="Quattrocento Sans"/>
              <a:ea typeface="Quattrocento Sans"/>
              <a:cs typeface="Quattrocento Sans"/>
              <a:sym typeface="Quattrocento Sans"/>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lt1"/>
                </a:solidFill>
                <a:latin typeface="Arial"/>
                <a:ea typeface="Arial"/>
                <a:cs typeface="Arial"/>
                <a:sym typeface="Arial"/>
              </a:rPr>
              <a:t>Radial forearm flap </a:t>
            </a:r>
            <a:r>
              <a:rPr lang="en-US" sz="1400" b="0" i="0" u="none" strike="noStrike" cap="none">
                <a:solidFill>
                  <a:schemeClr val="lt1"/>
                </a:solidFill>
                <a:latin typeface="Arial"/>
                <a:ea typeface="Arial"/>
                <a:cs typeface="Arial"/>
                <a:sym typeface="Arial"/>
              </a:rPr>
              <a:t>is the most common type of FTM </a:t>
            </a:r>
            <a:br>
              <a:rPr lang="en-US" sz="1400" b="0" i="0" u="none" strike="noStrike" cap="none">
                <a:solidFill>
                  <a:schemeClr val="lt1"/>
                </a:solidFill>
                <a:latin typeface="Arial"/>
                <a:ea typeface="Arial"/>
                <a:cs typeface="Arial"/>
                <a:sym typeface="Arial"/>
              </a:rPr>
            </a:br>
            <a:r>
              <a:rPr lang="en-US" sz="1400" b="0" i="0" u="none" strike="noStrike" cap="none">
                <a:solidFill>
                  <a:schemeClr val="lt1"/>
                </a:solidFill>
                <a:latin typeface="Arial"/>
                <a:ea typeface="Arial"/>
                <a:cs typeface="Arial"/>
                <a:sym typeface="Arial"/>
              </a:rPr>
              <a:t>phalloplasty. The donor site is thin and supple allowing the flap </a:t>
            </a:r>
            <a:br>
              <a:rPr lang="en-US" sz="1400" b="0" i="0" u="none" strike="noStrike" cap="none">
                <a:solidFill>
                  <a:schemeClr val="lt1"/>
                </a:solidFill>
                <a:latin typeface="Arial"/>
                <a:ea typeface="Arial"/>
                <a:cs typeface="Arial"/>
                <a:sym typeface="Arial"/>
              </a:rPr>
            </a:br>
            <a:r>
              <a:rPr lang="en-US" sz="1400" b="0" i="0" u="none" strike="noStrike" cap="none">
                <a:solidFill>
                  <a:schemeClr val="lt1"/>
                </a:solidFill>
                <a:latin typeface="Arial"/>
                <a:ea typeface="Arial"/>
                <a:cs typeface="Arial"/>
                <a:sym typeface="Arial"/>
              </a:rPr>
              <a:t>to be easily tubed and shaped into a penis, and the relatively</a:t>
            </a:r>
            <a:br>
              <a:rPr lang="en-US" sz="1400" b="0" i="0" u="none" strike="noStrike" cap="none">
                <a:solidFill>
                  <a:schemeClr val="lt1"/>
                </a:solidFill>
                <a:latin typeface="Arial"/>
                <a:ea typeface="Arial"/>
                <a:cs typeface="Arial"/>
                <a:sym typeface="Arial"/>
              </a:rPr>
            </a:br>
            <a:r>
              <a:rPr lang="en-US" sz="1400" b="0" i="0" u="none" strike="noStrike" cap="none">
                <a:solidFill>
                  <a:schemeClr val="lt1"/>
                </a:solidFill>
                <a:latin typeface="Arial"/>
                <a:ea typeface="Arial"/>
                <a:cs typeface="Arial"/>
                <a:sym typeface="Arial"/>
              </a:rPr>
              <a:t>hairless skin provides erogenous sensation and allows urethral</a:t>
            </a:r>
            <a:endParaRPr sz="14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Arial"/>
                <a:ea typeface="Arial"/>
                <a:cs typeface="Arial"/>
                <a:sym typeface="Arial"/>
              </a:rPr>
              <a:t>reconstruction in a single stage.</a:t>
            </a:r>
            <a:endParaRPr sz="14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a:solidFill>
                <a:schemeClr val="lt1"/>
              </a:solidFil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Arial"/>
                <a:ea typeface="Arial"/>
                <a:cs typeface="Arial"/>
                <a:sym typeface="Arial"/>
              </a:rPr>
              <a:t>The radial forearm donor site can be closed using a split </a:t>
            </a:r>
            <a:br>
              <a:rPr lang="en-US" sz="1400" b="0" i="0" u="none" strike="noStrike" cap="none">
                <a:solidFill>
                  <a:schemeClr val="lt1"/>
                </a:solidFill>
                <a:latin typeface="Arial"/>
                <a:ea typeface="Arial"/>
                <a:cs typeface="Arial"/>
                <a:sym typeface="Arial"/>
              </a:rPr>
            </a:br>
            <a:r>
              <a:rPr lang="en-US" sz="1400" b="0" i="0" u="none" strike="noStrike" cap="none">
                <a:solidFill>
                  <a:schemeClr val="lt1"/>
                </a:solidFill>
                <a:latin typeface="Arial"/>
                <a:ea typeface="Arial"/>
                <a:cs typeface="Arial"/>
                <a:sym typeface="Arial"/>
              </a:rPr>
              <a:t>thickness unmeshed skin graft harvested from the thigh or a full thickness graft from the buttocks.</a:t>
            </a:r>
            <a:r>
              <a:rPr lang="en-US"/>
              <a:t> </a:t>
            </a:r>
            <a:r>
              <a:rPr lang="en-US" sz="1400" b="0" i="0" u="none" strike="noStrike" cap="none">
                <a:solidFill>
                  <a:schemeClr val="lt1"/>
                </a:solidFill>
                <a:latin typeface="Arial"/>
                <a:ea typeface="Arial"/>
                <a:cs typeface="Arial"/>
                <a:sym typeface="Arial"/>
              </a:rPr>
              <a:t>A Foley catheter is left in place for at least 2 weeks to reduce the risk of stricture and fistula formation while the neo-urethra is healing</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600"/>
              <a:buFont typeface="Trebuchet MS"/>
              <a:buNone/>
            </a:pPr>
            <a:endParaRPr sz="1600" b="0" i="0" u="none" strike="noStrike" cap="none">
              <a:solidFill>
                <a:schemeClr val="lt1"/>
              </a:solidFill>
              <a:latin typeface="Trebuchet MS"/>
              <a:ea typeface="Trebuchet MS"/>
              <a:cs typeface="Trebuchet MS"/>
              <a:sym typeface="Trebuchet MS"/>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Arial"/>
                <a:ea typeface="Arial"/>
                <a:cs typeface="Arial"/>
                <a:sym typeface="Arial"/>
              </a:rPr>
              <a:t>Aesthetics can be refined with glansplasty: the creation of a corona using a local flap and full thickness skin graft. Tattooing of the corona to match the color of the areola can be done 3 months before sensation returns.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a:solidFill>
                <a:schemeClr val="lt1"/>
              </a:solidFil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Arial"/>
                <a:ea typeface="Arial"/>
                <a:cs typeface="Arial"/>
                <a:sym typeface="Arial"/>
              </a:rPr>
              <a:t>Erectile function can be achieved using a </a:t>
            </a:r>
            <a:r>
              <a:rPr lang="en-US" sz="1400" b="0" i="0" u="sng" strike="noStrike" cap="none">
                <a:solidFill>
                  <a:schemeClr val="hlink"/>
                </a:solidFill>
                <a:latin typeface="Arial"/>
                <a:ea typeface="Arial"/>
                <a:cs typeface="Arial"/>
                <a:sym typeface="Arial"/>
                <a:hlinkClick r:id="rId3"/>
              </a:rPr>
              <a:t>penile prosthesis</a:t>
            </a:r>
            <a:r>
              <a:rPr lang="en-US" sz="1400" b="0" i="0" u="none" strike="noStrike" cap="none">
                <a:solidFill>
                  <a:schemeClr val="lt1"/>
                </a:solidFill>
                <a:latin typeface="Arial"/>
                <a:ea typeface="Arial"/>
                <a:cs typeface="Arial"/>
                <a:sym typeface="Arial"/>
              </a:rPr>
              <a:t> inserted at a second procedure 10 to 12 months later after tactile sensation has been restored.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a:solidFill>
                <a:schemeClr val="lt1"/>
              </a:solidFil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Arial"/>
                <a:ea typeface="Arial"/>
                <a:cs typeface="Arial"/>
                <a:sym typeface="Arial"/>
              </a:rPr>
              <a:t>Disadvantages: Donor site can be difficult to conceal. </a:t>
            </a:r>
            <a:endParaRPr sz="14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Arial"/>
                <a:ea typeface="Arial"/>
                <a:cs typeface="Arial"/>
                <a:sym typeface="Arial"/>
              </a:rPr>
              <a:t/>
            </a:r>
            <a:br>
              <a:rPr lang="en-US" sz="1400" b="0" i="0" u="none" strike="noStrike" cap="none">
                <a:solidFill>
                  <a:schemeClr val="lt1"/>
                </a:solidFill>
                <a:latin typeface="Arial"/>
                <a:ea typeface="Arial"/>
                <a:cs typeface="Arial"/>
                <a:sym typeface="Arial"/>
              </a:rPr>
            </a:br>
            <a:r>
              <a:rPr lang="en-US" sz="1400" b="0" i="0" u="none" strike="noStrike" cap="none">
                <a:solidFill>
                  <a:schemeClr val="lt1"/>
                </a:solidFill>
                <a:latin typeface="Arial"/>
                <a:ea typeface="Arial"/>
                <a:cs typeface="Arial"/>
                <a:sym typeface="Arial"/>
              </a:rPr>
              <a:t>Possible complications: Partial skin graft loss, decreased sensitivity, swelling, less range of hand motion (resolved with hand therapy), decreased grip strength.</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600"/>
              <a:buFont typeface="Trebuchet MS"/>
              <a:buNone/>
            </a:pPr>
            <a:endParaRPr sz="1600" b="0" i="0" u="none" strike="noStrike" cap="none">
              <a:solidFill>
                <a:schemeClr val="lt1"/>
              </a:solidFill>
              <a:latin typeface="Trebuchet MS"/>
              <a:ea typeface="Trebuchet MS"/>
              <a:cs typeface="Trebuchet MS"/>
              <a:sym typeface="Trebuchet MS"/>
            </a:endParaRPr>
          </a:p>
        </p:txBody>
      </p:sp>
      <p:pic>
        <p:nvPicPr>
          <p:cNvPr id="713" name="Google Shape;713;p59" descr="RFF Phalloplasty"/>
          <p:cNvPicPr preferRelativeResize="0"/>
          <p:nvPr/>
        </p:nvPicPr>
        <p:blipFill rotWithShape="1">
          <a:blip r:embed="rId4">
            <a:alphaModFix/>
          </a:blip>
          <a:srcRect/>
          <a:stretch/>
        </p:blipFill>
        <p:spPr>
          <a:xfrm>
            <a:off x="5631876" y="1381125"/>
            <a:ext cx="3054925" cy="1873675"/>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717"/>
        <p:cNvGrpSpPr/>
        <p:nvPr/>
      </p:nvGrpSpPr>
      <p:grpSpPr>
        <a:xfrm>
          <a:off x="0" y="0"/>
          <a:ext cx="0" cy="0"/>
          <a:chOff x="0" y="0"/>
          <a:chExt cx="0" cy="0"/>
        </a:xfrm>
      </p:grpSpPr>
      <p:sp>
        <p:nvSpPr>
          <p:cNvPr id="718" name="Google Shape;718;p60"/>
          <p:cNvSpPr txBox="1"/>
          <p:nvPr/>
        </p:nvSpPr>
        <p:spPr>
          <a:xfrm>
            <a:off x="0" y="162827"/>
            <a:ext cx="9144000" cy="756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1250"/>
              <a:buFont typeface="Quattrocento Sans"/>
              <a:buNone/>
            </a:pPr>
            <a:r>
              <a:rPr lang="en-US" sz="5000" b="0" i="0" u="none" strike="noStrike" cap="none">
                <a:solidFill>
                  <a:schemeClr val="lt1"/>
                </a:solidFill>
                <a:latin typeface="Quattrocento Sans"/>
                <a:ea typeface="Quattrocento Sans"/>
                <a:cs typeface="Quattrocento Sans"/>
                <a:sym typeface="Quattrocento Sans"/>
              </a:rPr>
              <a:t>Less Common Phalloplasties:</a:t>
            </a:r>
            <a:endParaRPr sz="1400" b="0" i="0" u="none" strike="noStrike" cap="none">
              <a:solidFill>
                <a:schemeClr val="lt1"/>
              </a:solidFill>
              <a:latin typeface="Arial"/>
              <a:ea typeface="Arial"/>
              <a:cs typeface="Arial"/>
              <a:sym typeface="Arial"/>
            </a:endParaRPr>
          </a:p>
        </p:txBody>
      </p:sp>
      <p:sp>
        <p:nvSpPr>
          <p:cNvPr id="719" name="Google Shape;719;p60"/>
          <p:cNvSpPr txBox="1"/>
          <p:nvPr/>
        </p:nvSpPr>
        <p:spPr>
          <a:xfrm>
            <a:off x="431800" y="1841500"/>
            <a:ext cx="185736" cy="8318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400"/>
              <a:buFont typeface="Arial"/>
              <a:buNone/>
            </a:pPr>
            <a:endParaRPr sz="2400" b="1"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chemeClr val="lt1"/>
              </a:solidFill>
              <a:latin typeface="Arial"/>
              <a:ea typeface="Arial"/>
              <a:cs typeface="Arial"/>
              <a:sym typeface="Arial"/>
            </a:endParaRPr>
          </a:p>
        </p:txBody>
      </p:sp>
      <p:sp>
        <p:nvSpPr>
          <p:cNvPr id="720" name="Google Shape;720;p60"/>
          <p:cNvSpPr txBox="1"/>
          <p:nvPr/>
        </p:nvSpPr>
        <p:spPr>
          <a:xfrm>
            <a:off x="457200" y="1271575"/>
            <a:ext cx="6021000" cy="5412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lt1"/>
                </a:solidFill>
                <a:latin typeface="Arial"/>
                <a:ea typeface="Arial"/>
                <a:cs typeface="Arial"/>
                <a:sym typeface="Arial"/>
              </a:rPr>
              <a:t>Musculocutaneous latissimus dorsi (MLD) flap:</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Arial"/>
                <a:ea typeface="Arial"/>
                <a:cs typeface="Arial"/>
                <a:sym typeface="Arial"/>
              </a:rPr>
              <a:t>utilizes part of a back muscle and includes the thoracodorsal vessels and nerve. The blood supply is connected to the femoral artery and saphenous vein or the deep inferior epigastric artery and vein, while the nerve is connected to the ilioinguinal nerve.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chemeClr val="lt1"/>
              </a:solidFill>
              <a:latin typeface="Trebuchet MS"/>
              <a:ea typeface="Trebuchet MS"/>
              <a:cs typeface="Trebuchet MS"/>
              <a:sym typeface="Trebuchet MS"/>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Arial"/>
                <a:ea typeface="Arial"/>
                <a:cs typeface="Arial"/>
                <a:sym typeface="Arial"/>
              </a:rPr>
              <a:t>Only a thin strip of muscle around the pedicle is harvested. The scar is a long, mostly linear scar that runs from under the arm, slightly curved, down to the lower back. In most cases, the donor site can be closed primarily with the incision; sometimes a split thickness skin graft is needed.</a:t>
            </a:r>
            <a:endParaRPr sz="14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a:solidFill>
                <a:schemeClr val="lt1"/>
              </a:solidFil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Arial"/>
                <a:ea typeface="Arial"/>
                <a:cs typeface="Arial"/>
                <a:sym typeface="Arial"/>
              </a:rPr>
              <a:t>This technique yields a penis that is 13-16 cm in length and 10-12 cm in girth.</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a:solidFill>
                <a:schemeClr val="lt1"/>
              </a:solidFill>
              <a:latin typeface="Trebuchet MS"/>
              <a:ea typeface="Trebuchet MS"/>
              <a:cs typeface="Trebuchet MS"/>
              <a:sym typeface="Trebuchet MS"/>
            </a:endParaRPr>
          </a:p>
          <a:p>
            <a:pPr marL="0" marR="0" lvl="0" indent="0" algn="l" rtl="0">
              <a:lnSpc>
                <a:spcPct val="100000"/>
              </a:lnSpc>
              <a:spcBef>
                <a:spcPts val="0"/>
              </a:spcBef>
              <a:spcAft>
                <a:spcPts val="0"/>
              </a:spcAft>
              <a:buClr>
                <a:srgbClr val="000000"/>
              </a:buClr>
              <a:buSzPts val="1600"/>
              <a:buFont typeface="Arial"/>
              <a:buNone/>
            </a:pPr>
            <a:endParaRPr sz="1600">
              <a:solidFill>
                <a:schemeClr val="lt1"/>
              </a:solidFill>
              <a:latin typeface="Trebuchet MS"/>
              <a:ea typeface="Trebuchet MS"/>
              <a:cs typeface="Trebuchet MS"/>
              <a:sym typeface="Trebuchet MS"/>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Trebuchet MS"/>
                <a:ea typeface="Trebuchet MS"/>
                <a:cs typeface="Trebuchet MS"/>
                <a:sym typeface="Trebuchet MS"/>
              </a:rPr>
              <a:t>Free Fibula Flap:</a:t>
            </a:r>
            <a:endParaRPr sz="1600" b="0" i="0" u="none" strike="noStrike" cap="none">
              <a:solidFill>
                <a:schemeClr val="lt1"/>
              </a:solidFill>
              <a:latin typeface="Trebuchet MS"/>
              <a:ea typeface="Trebuchet MS"/>
              <a:cs typeface="Trebuchet MS"/>
              <a:sym typeface="Trebuchet MS"/>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Arial"/>
                <a:ea typeface="Arial"/>
                <a:cs typeface="Arial"/>
                <a:sym typeface="Arial"/>
              </a:rPr>
              <a:t>Dr. Sadove et al were the first surgical team to use the free fibula flap for phalloplasty in 1992. Free fibula flap (FFF) phalloplasty is a good alternative to the radial forearm phalloplasty for patients who do not want a forearm scar. FFF phalloplasty presents several benefits: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Arial"/>
                <a:ea typeface="Arial"/>
                <a:cs typeface="Arial"/>
                <a:sym typeface="Arial"/>
              </a:rPr>
              <a:t>Less prominent scarring, Natural rigidity of the free fibula flap,</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Arial"/>
                <a:ea typeface="Arial"/>
                <a:cs typeface="Arial"/>
                <a:sym typeface="Arial"/>
              </a:rPr>
              <a:t>Length of the flap's vascular pedicle.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chemeClr val="lt1"/>
              </a:solidFill>
              <a:latin typeface="Trebuchet MS"/>
              <a:ea typeface="Trebuchet MS"/>
              <a:cs typeface="Trebuchet MS"/>
              <a:sym typeface="Trebuchet MS"/>
            </a:endParaRPr>
          </a:p>
        </p:txBody>
      </p:sp>
      <p:pic>
        <p:nvPicPr>
          <p:cNvPr id="721" name="Google Shape;721;p60" descr="MLD Phalloplasty"/>
          <p:cNvPicPr preferRelativeResize="0"/>
          <p:nvPr/>
        </p:nvPicPr>
        <p:blipFill rotWithShape="1">
          <a:blip r:embed="rId3">
            <a:alphaModFix/>
          </a:blip>
          <a:srcRect/>
          <a:stretch/>
        </p:blipFill>
        <p:spPr>
          <a:xfrm>
            <a:off x="6690900" y="1329725"/>
            <a:ext cx="1995900" cy="2454000"/>
          </a:xfrm>
          <a:prstGeom prst="rect">
            <a:avLst/>
          </a:prstGeom>
          <a:noFill/>
          <a:ln>
            <a:noFill/>
          </a:ln>
        </p:spPr>
      </p:pic>
      <p:pic>
        <p:nvPicPr>
          <p:cNvPr id="722" name="Google Shape;722;p60" descr="Fibula Free Flap Phalloplasty"/>
          <p:cNvPicPr preferRelativeResize="0"/>
          <p:nvPr/>
        </p:nvPicPr>
        <p:blipFill rotWithShape="1">
          <a:blip r:embed="rId4">
            <a:alphaModFix/>
          </a:blip>
          <a:srcRect/>
          <a:stretch/>
        </p:blipFill>
        <p:spPr>
          <a:xfrm>
            <a:off x="6690900" y="3833286"/>
            <a:ext cx="1995900" cy="2894039"/>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726"/>
        <p:cNvGrpSpPr/>
        <p:nvPr/>
      </p:nvGrpSpPr>
      <p:grpSpPr>
        <a:xfrm>
          <a:off x="0" y="0"/>
          <a:ext cx="0" cy="0"/>
          <a:chOff x="0" y="0"/>
          <a:chExt cx="0" cy="0"/>
        </a:xfrm>
      </p:grpSpPr>
      <p:sp>
        <p:nvSpPr>
          <p:cNvPr id="727" name="Google Shape;727;p61"/>
          <p:cNvSpPr txBox="1"/>
          <p:nvPr/>
        </p:nvSpPr>
        <p:spPr>
          <a:xfrm>
            <a:off x="0" y="162825"/>
            <a:ext cx="9144000" cy="831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1250"/>
              <a:buFont typeface="Quattrocento Sans"/>
              <a:buNone/>
            </a:pPr>
            <a:r>
              <a:rPr lang="en-US" sz="5000" b="0" i="0" u="none" strike="noStrike" cap="none">
                <a:solidFill>
                  <a:schemeClr val="lt1"/>
                </a:solidFill>
                <a:latin typeface="Quattrocento Sans"/>
                <a:ea typeface="Quattrocento Sans"/>
                <a:cs typeface="Quattrocento Sans"/>
                <a:sym typeface="Quattrocento Sans"/>
              </a:rPr>
              <a:t>Nerve Innervation / Erection </a:t>
            </a:r>
            <a:endParaRPr sz="1400" b="0" i="0" u="none" strike="noStrike" cap="none">
              <a:solidFill>
                <a:schemeClr val="lt1"/>
              </a:solidFill>
              <a:latin typeface="Arial"/>
              <a:ea typeface="Arial"/>
              <a:cs typeface="Arial"/>
              <a:sym typeface="Arial"/>
            </a:endParaRPr>
          </a:p>
        </p:txBody>
      </p:sp>
      <p:sp>
        <p:nvSpPr>
          <p:cNvPr id="728" name="Google Shape;728;p61"/>
          <p:cNvSpPr txBox="1"/>
          <p:nvPr/>
        </p:nvSpPr>
        <p:spPr>
          <a:xfrm>
            <a:off x="431800" y="1841500"/>
            <a:ext cx="185736" cy="8318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400"/>
              <a:buFont typeface="Arial"/>
              <a:buNone/>
            </a:pPr>
            <a:endParaRPr sz="2400" b="1"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chemeClr val="lt1"/>
              </a:solidFill>
              <a:latin typeface="Arial"/>
              <a:ea typeface="Arial"/>
              <a:cs typeface="Arial"/>
              <a:sym typeface="Arial"/>
            </a:endParaRPr>
          </a:p>
        </p:txBody>
      </p:sp>
      <p:sp>
        <p:nvSpPr>
          <p:cNvPr id="729" name="Google Shape;729;p61"/>
          <p:cNvSpPr txBox="1"/>
          <p:nvPr/>
        </p:nvSpPr>
        <p:spPr>
          <a:xfrm>
            <a:off x="457200" y="1271575"/>
            <a:ext cx="8229600" cy="5369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Arial"/>
                <a:ea typeface="Arial"/>
                <a:cs typeface="Arial"/>
                <a:sym typeface="Arial"/>
              </a:rPr>
              <a:t>Tactile sensation in the dorsal aspect of the neo-phallus (and </a:t>
            </a:r>
            <a:br>
              <a:rPr lang="en-US" sz="1400" b="0" i="0" u="none" strike="noStrike" cap="none">
                <a:solidFill>
                  <a:schemeClr val="lt1"/>
                </a:solidFill>
                <a:latin typeface="Arial"/>
                <a:ea typeface="Arial"/>
                <a:cs typeface="Arial"/>
                <a:sym typeface="Arial"/>
              </a:rPr>
            </a:br>
            <a:r>
              <a:rPr lang="en-US" sz="1400" b="0" i="0" u="none" strike="noStrike" cap="none">
                <a:solidFill>
                  <a:schemeClr val="lt1"/>
                </a:solidFill>
                <a:latin typeface="Arial"/>
                <a:ea typeface="Arial"/>
                <a:cs typeface="Arial"/>
                <a:sym typeface="Arial"/>
              </a:rPr>
              <a:t>some of the ventral aspect) is provided by re-innervating the </a:t>
            </a:r>
            <a:br>
              <a:rPr lang="en-US" sz="1400" b="0" i="0" u="none" strike="noStrike" cap="none">
                <a:solidFill>
                  <a:schemeClr val="lt1"/>
                </a:solidFill>
                <a:latin typeface="Arial"/>
                <a:ea typeface="Arial"/>
                <a:cs typeface="Arial"/>
                <a:sym typeface="Arial"/>
              </a:rPr>
            </a:br>
            <a:r>
              <a:rPr lang="en-US" sz="1400" b="0" i="0" u="none" strike="noStrike" cap="none">
                <a:solidFill>
                  <a:schemeClr val="lt1"/>
                </a:solidFill>
                <a:latin typeface="Arial"/>
                <a:ea typeface="Arial"/>
                <a:cs typeface="Arial"/>
                <a:sym typeface="Arial"/>
              </a:rPr>
              <a:t>flap with the lateral sural cutaneous nerve (LSCN In the case </a:t>
            </a:r>
            <a:br>
              <a:rPr lang="en-US" sz="1400" b="0" i="0" u="none" strike="noStrike" cap="none">
                <a:solidFill>
                  <a:schemeClr val="lt1"/>
                </a:solidFill>
                <a:latin typeface="Arial"/>
                <a:ea typeface="Arial"/>
                <a:cs typeface="Arial"/>
                <a:sym typeface="Arial"/>
              </a:rPr>
            </a:br>
            <a:r>
              <a:rPr lang="en-US" sz="1400" b="0" i="0" u="none" strike="noStrike" cap="none">
                <a:solidFill>
                  <a:schemeClr val="lt1"/>
                </a:solidFill>
                <a:latin typeface="Arial"/>
                <a:ea typeface="Arial"/>
                <a:cs typeface="Arial"/>
                <a:sym typeface="Arial"/>
              </a:rPr>
              <a:t>of fibular phallo).</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Arial"/>
                <a:ea typeface="Arial"/>
                <a:cs typeface="Arial"/>
                <a:sym typeface="Arial"/>
              </a:rPr>
              <a:t>The LCSN (or other donor nerve) may be connected to one of</a:t>
            </a:r>
            <a:br>
              <a:rPr lang="en-US" sz="1400" b="0" i="0" u="none" strike="noStrike" cap="none">
                <a:solidFill>
                  <a:schemeClr val="lt1"/>
                </a:solidFill>
                <a:latin typeface="Arial"/>
                <a:ea typeface="Arial"/>
                <a:cs typeface="Arial"/>
                <a:sym typeface="Arial"/>
              </a:rPr>
            </a:br>
            <a:r>
              <a:rPr lang="en-US" sz="1400" b="0" i="0" u="none" strike="noStrike" cap="none">
                <a:solidFill>
                  <a:schemeClr val="lt1"/>
                </a:solidFill>
                <a:latin typeface="Arial"/>
                <a:ea typeface="Arial"/>
                <a:cs typeface="Arial"/>
                <a:sym typeface="Arial"/>
              </a:rPr>
              <a:t>the two dorsal clitoral nerves. While some patients claim erotic </a:t>
            </a:r>
            <a:br>
              <a:rPr lang="en-US" sz="1400" b="0" i="0" u="none" strike="noStrike" cap="none">
                <a:solidFill>
                  <a:schemeClr val="lt1"/>
                </a:solidFill>
                <a:latin typeface="Arial"/>
                <a:ea typeface="Arial"/>
                <a:cs typeface="Arial"/>
                <a:sym typeface="Arial"/>
              </a:rPr>
            </a:br>
            <a:r>
              <a:rPr lang="en-US" sz="1400" b="0" i="0" u="none" strike="noStrike" cap="none">
                <a:solidFill>
                  <a:schemeClr val="lt1"/>
                </a:solidFill>
                <a:latin typeface="Arial"/>
                <a:ea typeface="Arial"/>
                <a:cs typeface="Arial"/>
                <a:sym typeface="Arial"/>
              </a:rPr>
              <a:t>sensation, this is not the expected result, and for this reason the </a:t>
            </a:r>
            <a:br>
              <a:rPr lang="en-US" sz="1400" b="0" i="0" u="none" strike="noStrike" cap="none">
                <a:solidFill>
                  <a:schemeClr val="lt1"/>
                </a:solidFill>
                <a:latin typeface="Arial"/>
                <a:ea typeface="Arial"/>
                <a:cs typeface="Arial"/>
                <a:sym typeface="Arial"/>
              </a:rPr>
            </a:br>
            <a:r>
              <a:rPr lang="en-US" sz="1400" b="0" i="0" u="none" strike="noStrike" cap="none">
                <a:solidFill>
                  <a:schemeClr val="lt1"/>
                </a:solidFill>
                <a:latin typeface="Arial"/>
                <a:ea typeface="Arial"/>
                <a:cs typeface="Arial"/>
                <a:sym typeface="Arial"/>
              </a:rPr>
              <a:t>contralateral clitoral dorsal nerve and the clitoris should be left </a:t>
            </a:r>
            <a:br>
              <a:rPr lang="en-US" sz="1400" b="0" i="0" u="none" strike="noStrike" cap="none">
                <a:solidFill>
                  <a:schemeClr val="lt1"/>
                </a:solidFill>
                <a:latin typeface="Arial"/>
                <a:ea typeface="Arial"/>
                <a:cs typeface="Arial"/>
                <a:sym typeface="Arial"/>
              </a:rPr>
            </a:br>
            <a:r>
              <a:rPr lang="en-US" sz="1400" b="0" i="0" u="none" strike="noStrike" cap="none">
                <a:solidFill>
                  <a:schemeClr val="lt1"/>
                </a:solidFill>
                <a:latin typeface="Arial"/>
                <a:ea typeface="Arial"/>
                <a:cs typeface="Arial"/>
                <a:sym typeface="Arial"/>
              </a:rPr>
              <a:t>untouched in FTM transsexuals to preserve erogenous sensation. In this case, if the nerve graft is successful, the patient can experience erogenous sensation as the neural input from the graft will be connected directly to nerves designed for erotic pleasure (dorsal clitoral nerve). However, if the nerve graft fails, at least one branch of the clitoral nerves remain untouched and preserved for erogenous sensation at the base of the penis.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Trebuchet MS"/>
              <a:ea typeface="Trebuchet MS"/>
              <a:cs typeface="Trebuchet MS"/>
              <a:sym typeface="Trebuchet MS"/>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Trebuchet MS"/>
              <a:ea typeface="Trebuchet MS"/>
              <a:cs typeface="Trebuchet MS"/>
              <a:sym typeface="Trebuchet MS"/>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Trebuchet MS"/>
                <a:ea typeface="Trebuchet MS"/>
                <a:cs typeface="Trebuchet MS"/>
                <a:sym typeface="Trebuchet MS"/>
              </a:rPr>
              <a:t>Once the phallus has fully healed, an implant can be placed to allow for erectile function. Typically, the synthetic corpora cavernosa are filled with a fluid </a:t>
            </a:r>
            <a:br>
              <a:rPr lang="en-US" sz="1400" b="0" i="0" u="none" strike="noStrike" cap="none">
                <a:solidFill>
                  <a:schemeClr val="lt1"/>
                </a:solidFill>
                <a:latin typeface="Trebuchet MS"/>
                <a:ea typeface="Trebuchet MS"/>
                <a:cs typeface="Trebuchet MS"/>
                <a:sym typeface="Trebuchet MS"/>
              </a:rPr>
            </a:br>
            <a:r>
              <a:rPr lang="en-US" sz="1400" b="0" i="0" u="none" strike="noStrike" cap="none">
                <a:solidFill>
                  <a:schemeClr val="lt1"/>
                </a:solidFill>
                <a:latin typeface="Trebuchet MS"/>
                <a:ea typeface="Trebuchet MS"/>
                <a:cs typeface="Trebuchet MS"/>
                <a:sym typeface="Trebuchet MS"/>
              </a:rPr>
              <a:t>which</a:t>
            </a:r>
            <a:r>
              <a:rPr lang="en-US"/>
              <a:t> </a:t>
            </a:r>
            <a:r>
              <a:rPr lang="en-US" sz="1400" b="0" i="0" u="none" strike="noStrike" cap="none">
                <a:solidFill>
                  <a:schemeClr val="lt1"/>
                </a:solidFill>
                <a:latin typeface="Trebuchet MS"/>
                <a:ea typeface="Trebuchet MS"/>
                <a:cs typeface="Trebuchet MS"/>
                <a:sym typeface="Trebuchet MS"/>
              </a:rPr>
              <a:t>collects into a reservoir in a synthetic testicle. </a:t>
            </a:r>
            <a:br>
              <a:rPr lang="en-US" sz="1400" b="0" i="0" u="none" strike="noStrike" cap="none">
                <a:solidFill>
                  <a:schemeClr val="lt1"/>
                </a:solidFill>
                <a:latin typeface="Trebuchet MS"/>
                <a:ea typeface="Trebuchet MS"/>
                <a:cs typeface="Trebuchet MS"/>
                <a:sym typeface="Trebuchet MS"/>
              </a:rPr>
            </a:br>
            <a:r>
              <a:rPr lang="en-US" sz="1400" b="0" i="0" u="none" strike="noStrike" cap="none">
                <a:solidFill>
                  <a:schemeClr val="lt1"/>
                </a:solidFill>
                <a:latin typeface="Trebuchet MS"/>
                <a:ea typeface="Trebuchet MS"/>
                <a:cs typeface="Trebuchet MS"/>
                <a:sym typeface="Trebuchet MS"/>
              </a:rPr>
              <a:t>Squeezing this testicle pumps the fluid into the </a:t>
            </a:r>
            <a:br>
              <a:rPr lang="en-US" sz="1400" b="0" i="0" u="none" strike="noStrike" cap="none">
                <a:solidFill>
                  <a:schemeClr val="lt1"/>
                </a:solidFill>
                <a:latin typeface="Trebuchet MS"/>
                <a:ea typeface="Trebuchet MS"/>
                <a:cs typeface="Trebuchet MS"/>
                <a:sym typeface="Trebuchet MS"/>
              </a:rPr>
            </a:br>
            <a:r>
              <a:rPr lang="en-US" sz="1400" b="0" i="0" u="none" strike="noStrike" cap="none">
                <a:solidFill>
                  <a:schemeClr val="lt1"/>
                </a:solidFill>
                <a:latin typeface="Trebuchet MS"/>
                <a:ea typeface="Trebuchet MS"/>
                <a:cs typeface="Trebuchet MS"/>
                <a:sym typeface="Trebuchet MS"/>
              </a:rPr>
              <a:t>corpora creating an erection. Once coitus is complete, a </a:t>
            </a:r>
            <a:br>
              <a:rPr lang="en-US" sz="1400" b="0" i="0" u="none" strike="noStrike" cap="none">
                <a:solidFill>
                  <a:schemeClr val="lt1"/>
                </a:solidFill>
                <a:latin typeface="Trebuchet MS"/>
                <a:ea typeface="Trebuchet MS"/>
                <a:cs typeface="Trebuchet MS"/>
                <a:sym typeface="Trebuchet MS"/>
              </a:rPr>
            </a:br>
            <a:r>
              <a:rPr lang="en-US" sz="1400" b="0" i="0" u="none" strike="noStrike" cap="none">
                <a:solidFill>
                  <a:schemeClr val="lt1"/>
                </a:solidFill>
                <a:latin typeface="Trebuchet MS"/>
                <a:ea typeface="Trebuchet MS"/>
                <a:cs typeface="Trebuchet MS"/>
                <a:sym typeface="Trebuchet MS"/>
              </a:rPr>
              <a:t>pressure release valve in the neo-scrotum is pressed and </a:t>
            </a:r>
            <a:br>
              <a:rPr lang="en-US" sz="1400" b="0" i="0" u="none" strike="noStrike" cap="none">
                <a:solidFill>
                  <a:schemeClr val="lt1"/>
                </a:solidFill>
                <a:latin typeface="Trebuchet MS"/>
                <a:ea typeface="Trebuchet MS"/>
                <a:cs typeface="Trebuchet MS"/>
                <a:sym typeface="Trebuchet MS"/>
              </a:rPr>
            </a:br>
            <a:r>
              <a:rPr lang="en-US" sz="1400" b="0" i="0" u="none" strike="noStrike" cap="none">
                <a:solidFill>
                  <a:schemeClr val="lt1"/>
                </a:solidFill>
                <a:latin typeface="Trebuchet MS"/>
                <a:ea typeface="Trebuchet MS"/>
                <a:cs typeface="Trebuchet MS"/>
                <a:sym typeface="Trebuchet MS"/>
              </a:rPr>
              <a:t>the fluid returns to the testicular reservoir. These devices </a:t>
            </a:r>
            <a:br>
              <a:rPr lang="en-US" sz="1400" b="0" i="0" u="none" strike="noStrike" cap="none">
                <a:solidFill>
                  <a:schemeClr val="lt1"/>
                </a:solidFill>
                <a:latin typeface="Trebuchet MS"/>
                <a:ea typeface="Trebuchet MS"/>
                <a:cs typeface="Trebuchet MS"/>
                <a:sym typeface="Trebuchet MS"/>
              </a:rPr>
            </a:br>
            <a:r>
              <a:rPr lang="en-US" sz="1400" b="0" i="0" u="none" strike="noStrike" cap="none">
                <a:solidFill>
                  <a:schemeClr val="lt1"/>
                </a:solidFill>
                <a:latin typeface="Trebuchet MS"/>
                <a:ea typeface="Trebuchet MS"/>
                <a:cs typeface="Trebuchet MS"/>
                <a:sym typeface="Trebuchet MS"/>
              </a:rPr>
              <a:t>are designed to last for the lifetime of the patient. </a:t>
            </a:r>
            <a:endParaRPr sz="1400" b="0" i="0" u="none" strike="noStrike" cap="none">
              <a:solidFill>
                <a:schemeClr val="lt1"/>
              </a:solidFill>
              <a:latin typeface="Trebuchet MS"/>
              <a:ea typeface="Trebuchet MS"/>
              <a:cs typeface="Trebuchet MS"/>
              <a:sym typeface="Trebuchet MS"/>
            </a:endParaRPr>
          </a:p>
        </p:txBody>
      </p:sp>
      <p:pic>
        <p:nvPicPr>
          <p:cNvPr id="730" name="Google Shape;730;p61" descr="Image result for penile implant"/>
          <p:cNvPicPr preferRelativeResize="0"/>
          <p:nvPr/>
        </p:nvPicPr>
        <p:blipFill rotWithShape="1">
          <a:blip r:embed="rId3">
            <a:alphaModFix/>
          </a:blip>
          <a:srcRect/>
          <a:stretch/>
        </p:blipFill>
        <p:spPr>
          <a:xfrm>
            <a:off x="5346051" y="4954349"/>
            <a:ext cx="3340749" cy="1599025"/>
          </a:xfrm>
          <a:prstGeom prst="rect">
            <a:avLst/>
          </a:prstGeom>
          <a:noFill/>
          <a:ln>
            <a:noFill/>
          </a:ln>
        </p:spPr>
      </p:pic>
      <p:pic>
        <p:nvPicPr>
          <p:cNvPr id="731" name="Google Shape;731;p61" descr="Image result for nerve graft"/>
          <p:cNvPicPr preferRelativeResize="0"/>
          <p:nvPr/>
        </p:nvPicPr>
        <p:blipFill rotWithShape="1">
          <a:blip r:embed="rId4">
            <a:alphaModFix/>
          </a:blip>
          <a:srcRect/>
          <a:stretch/>
        </p:blipFill>
        <p:spPr>
          <a:xfrm>
            <a:off x="5660075" y="1336600"/>
            <a:ext cx="3026726" cy="1702525"/>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sp>
        <p:nvSpPr>
          <p:cNvPr id="736" name="Google Shape;736;p62"/>
          <p:cNvSpPr txBox="1"/>
          <p:nvPr/>
        </p:nvSpPr>
        <p:spPr>
          <a:xfrm>
            <a:off x="0" y="154952"/>
            <a:ext cx="9144000" cy="767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1250"/>
              <a:buFont typeface="Quattrocento Sans"/>
              <a:buNone/>
            </a:pPr>
            <a:r>
              <a:rPr lang="en-US" sz="5000" b="0" i="0" u="none" strike="noStrike" cap="none">
                <a:solidFill>
                  <a:schemeClr val="lt1"/>
                </a:solidFill>
                <a:latin typeface="Quattrocento Sans"/>
                <a:ea typeface="Quattrocento Sans"/>
                <a:cs typeface="Quattrocento Sans"/>
                <a:sym typeface="Quattrocento Sans"/>
              </a:rPr>
              <a:t>Surgeries - Penis Transplant</a:t>
            </a:r>
            <a:endParaRPr sz="1400" b="0" i="0" u="none" strike="noStrike" cap="none">
              <a:solidFill>
                <a:srgbClr val="000000"/>
              </a:solidFill>
              <a:latin typeface="Arial"/>
              <a:ea typeface="Arial"/>
              <a:cs typeface="Arial"/>
              <a:sym typeface="Arial"/>
            </a:endParaRPr>
          </a:p>
        </p:txBody>
      </p:sp>
      <p:sp>
        <p:nvSpPr>
          <p:cNvPr id="737" name="Google Shape;737;p62"/>
          <p:cNvSpPr txBox="1"/>
          <p:nvPr/>
        </p:nvSpPr>
        <p:spPr>
          <a:xfrm>
            <a:off x="431800" y="1841500"/>
            <a:ext cx="185736" cy="8318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400"/>
              <a:buFont typeface="Arial"/>
              <a:buNone/>
            </a:pPr>
            <a:endParaRPr sz="2400" b="1"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chemeClr val="lt1"/>
              </a:solidFill>
              <a:latin typeface="Arial"/>
              <a:ea typeface="Arial"/>
              <a:cs typeface="Arial"/>
              <a:sym typeface="Arial"/>
            </a:endParaRPr>
          </a:p>
        </p:txBody>
      </p:sp>
      <p:sp>
        <p:nvSpPr>
          <p:cNvPr id="738" name="Google Shape;738;p62"/>
          <p:cNvSpPr txBox="1"/>
          <p:nvPr/>
        </p:nvSpPr>
        <p:spPr>
          <a:xfrm>
            <a:off x="457300" y="1271575"/>
            <a:ext cx="8229600" cy="1764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450"/>
              <a:buFont typeface="Trebuchet MS"/>
              <a:buNone/>
            </a:pPr>
            <a:r>
              <a:rPr lang="en-US" sz="1500" b="0" i="0" u="none" strike="noStrike" cap="none">
                <a:solidFill>
                  <a:srgbClr val="00B0F0"/>
                </a:solidFill>
                <a:latin typeface="Trebuchet MS"/>
                <a:ea typeface="Trebuchet MS"/>
                <a:cs typeface="Trebuchet MS"/>
                <a:sym typeface="Trebuchet MS"/>
              </a:rPr>
              <a:t>Penis Transplant: </a:t>
            </a:r>
            <a:r>
              <a:rPr lang="en-US" sz="1500" b="0" i="0" u="none" strike="noStrike" cap="none">
                <a:solidFill>
                  <a:schemeClr val="lt1"/>
                </a:solidFill>
                <a:latin typeface="Trebuchet MS"/>
                <a:ea typeface="Trebuchet MS"/>
                <a:cs typeface="Trebuchet MS"/>
                <a:sym typeface="Trebuchet MS"/>
              </a:rPr>
              <a:t>This surgery is currently only performed on Cis-gendered men who have lost their penis due to cancer or an accident. It has been successfully performed only a few times, and is still in the experimental stage. It has been postulated that in the future, it may be performed on trans-men. Recently deceased rabbit penises have been skeletonized in an acid bath, then treated with donor stem cells from another rabbit. This grows a new MHC matched penis on the donor scaffold which has been successfully transplanted. The transplanted male rabbits functioned well enough to impregnate female rabbits with their donor penis with no rejection. This may become a viable option for Trans-Men in the future. </a:t>
            </a:r>
            <a:endParaRPr sz="1500" b="0" i="0" u="none" strike="noStrike" cap="none">
              <a:solidFill>
                <a:srgbClr val="000000"/>
              </a:solidFill>
              <a:latin typeface="Arial"/>
              <a:ea typeface="Arial"/>
              <a:cs typeface="Arial"/>
              <a:sym typeface="Arial"/>
            </a:endParaRPr>
          </a:p>
        </p:txBody>
      </p:sp>
      <p:pic>
        <p:nvPicPr>
          <p:cNvPr id="739" name="Google Shape;739;p62" descr="Image result for penis transplant"/>
          <p:cNvPicPr preferRelativeResize="0"/>
          <p:nvPr/>
        </p:nvPicPr>
        <p:blipFill rotWithShape="1">
          <a:blip r:embed="rId3">
            <a:alphaModFix/>
          </a:blip>
          <a:srcRect/>
          <a:stretch/>
        </p:blipFill>
        <p:spPr>
          <a:xfrm>
            <a:off x="1757375" y="3312400"/>
            <a:ext cx="5216925" cy="2454675"/>
          </a:xfrm>
          <a:prstGeom prst="rect">
            <a:avLst/>
          </a:prstGeom>
          <a:solidFill>
            <a:srgbClr val="ECECEC"/>
          </a:solidFill>
          <a:ln w="88900" cap="sq" cmpd="sng">
            <a:solidFill>
              <a:srgbClr val="FFFFFF"/>
            </a:solidFill>
            <a:prstDash val="solid"/>
            <a:miter lim="8000"/>
            <a:headEnd type="none" w="sm" len="sm"/>
            <a:tailEnd type="none" w="sm" len="sm"/>
          </a:ln>
          <a:effectLst>
            <a:outerShdw blurRad="54999" dist="18000" dir="5400000" algn="tl" rotWithShape="0">
              <a:srgbClr val="000000">
                <a:alpha val="40000"/>
              </a:srgbClr>
            </a:outerShdw>
          </a:effectLst>
        </p:spPr>
      </p:pic>
      <p:sp>
        <p:nvSpPr>
          <p:cNvPr id="740" name="Google Shape;740;p62"/>
          <p:cNvSpPr txBox="1"/>
          <p:nvPr/>
        </p:nvSpPr>
        <p:spPr>
          <a:xfrm>
            <a:off x="457200" y="5926925"/>
            <a:ext cx="8229600" cy="931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450"/>
              <a:buFont typeface="Trebuchet MS"/>
              <a:buNone/>
            </a:pPr>
            <a:r>
              <a:rPr lang="en-US" sz="1500" b="0" i="0" u="none" strike="noStrike" cap="none">
                <a:solidFill>
                  <a:schemeClr val="lt1"/>
                </a:solidFill>
                <a:latin typeface="Trebuchet MS"/>
                <a:ea typeface="Trebuchet MS"/>
                <a:cs typeface="Trebuchet MS"/>
                <a:sym typeface="Trebuchet MS"/>
              </a:rPr>
              <a:t>However, it need be noted that this person would have to take anti-rejection medications for life to preserve the transplanted organ if it was not generated from scaffold and their own stem cells. </a:t>
            </a:r>
            <a:endParaRPr sz="1500" b="0" i="0" u="none" strike="noStrike" cap="non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pic>
        <p:nvPicPr>
          <p:cNvPr id="201" name="Google Shape;201;p7"/>
          <p:cNvPicPr preferRelativeResize="0"/>
          <p:nvPr/>
        </p:nvPicPr>
        <p:blipFill rotWithShape="1">
          <a:blip r:embed="rId3">
            <a:alphaModFix/>
          </a:blip>
          <a:srcRect/>
          <a:stretch/>
        </p:blipFill>
        <p:spPr>
          <a:xfrm rot="798550">
            <a:off x="2240069" y="1688601"/>
            <a:ext cx="1925770" cy="2681107"/>
          </a:xfrm>
          <a:prstGeom prst="rect">
            <a:avLst/>
          </a:prstGeom>
          <a:noFill/>
          <a:ln>
            <a:noFill/>
          </a:ln>
        </p:spPr>
      </p:pic>
      <p:sp>
        <p:nvSpPr>
          <p:cNvPr id="202" name="Google Shape;202;p7"/>
          <p:cNvSpPr txBox="1"/>
          <p:nvPr/>
        </p:nvSpPr>
        <p:spPr>
          <a:xfrm>
            <a:off x="-50" y="162825"/>
            <a:ext cx="9144000" cy="12816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250"/>
              <a:buFont typeface="Trebuchet MS"/>
              <a:buNone/>
            </a:pPr>
            <a:r>
              <a:rPr lang="en-US" sz="5000" b="0" i="0" u="none" strike="noStrike" cap="none">
                <a:solidFill>
                  <a:srgbClr val="FFFFFF"/>
                </a:solidFill>
                <a:latin typeface="Quattrocento Sans"/>
                <a:ea typeface="Quattrocento Sans"/>
                <a:cs typeface="Quattrocento Sans"/>
                <a:sym typeface="Quattrocento Sans"/>
              </a:rPr>
              <a:t>But, Seriously…Doctors are People Too!</a:t>
            </a:r>
            <a:endParaRPr sz="1400" b="0" i="0" u="none" strike="noStrike" cap="none">
              <a:solidFill>
                <a:srgbClr val="000000"/>
              </a:solidFill>
              <a:latin typeface="Arial"/>
              <a:ea typeface="Arial"/>
              <a:cs typeface="Arial"/>
              <a:sym typeface="Arial"/>
            </a:endParaRPr>
          </a:p>
        </p:txBody>
      </p:sp>
      <p:sp>
        <p:nvSpPr>
          <p:cNvPr id="203" name="Google Shape;203;p7"/>
          <p:cNvSpPr txBox="1"/>
          <p:nvPr/>
        </p:nvSpPr>
        <p:spPr>
          <a:xfrm>
            <a:off x="0" y="6134832"/>
            <a:ext cx="9144000" cy="120015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375"/>
              <a:buFont typeface="Arial"/>
              <a:buNone/>
            </a:pPr>
            <a:r>
              <a:rPr lang="en-US" sz="1500" b="0" i="0" u="none" strike="noStrike" cap="none" dirty="0">
                <a:solidFill>
                  <a:schemeClr val="lt1"/>
                </a:solidFill>
                <a:latin typeface="Arial"/>
                <a:ea typeface="Arial"/>
                <a:cs typeface="Arial"/>
                <a:sym typeface="Arial"/>
              </a:rPr>
              <a:t>(My Guinness world record Savannah cat </a:t>
            </a:r>
            <a:r>
              <a:rPr lang="en-US" sz="1500" b="0" i="0" u="none" strike="noStrike" cap="none" dirty="0" err="1">
                <a:solidFill>
                  <a:schemeClr val="lt1"/>
                </a:solidFill>
                <a:latin typeface="Arial"/>
                <a:ea typeface="Arial"/>
                <a:cs typeface="Arial"/>
                <a:sym typeface="Arial"/>
              </a:rPr>
              <a:t>Arcturus</a:t>
            </a:r>
            <a:r>
              <a:rPr lang="en-US" sz="1500" b="0" i="0" u="none" strike="noStrike" cap="none" dirty="0">
                <a:solidFill>
                  <a:schemeClr val="lt1"/>
                </a:solidFill>
                <a:latin typeface="Arial"/>
                <a:ea typeface="Arial"/>
                <a:cs typeface="Arial"/>
                <a:sym typeface="Arial"/>
              </a:rPr>
              <a:t>, My Guinness world record Maine Coon Cygnus </a:t>
            </a:r>
            <a:r>
              <a:rPr lang="en-US" sz="1500" b="0" i="0" u="none" strike="noStrike" cap="none" dirty="0" smtClean="0">
                <a:solidFill>
                  <a:schemeClr val="lt1"/>
                </a:solidFill>
                <a:latin typeface="Arial"/>
                <a:ea typeface="Arial"/>
                <a:cs typeface="Arial"/>
                <a:sym typeface="Arial"/>
              </a:rPr>
              <a:t>[Tallest </a:t>
            </a:r>
            <a:r>
              <a:rPr lang="en-US" sz="1500" b="0" i="0" u="none" strike="noStrike" cap="none" dirty="0">
                <a:solidFill>
                  <a:schemeClr val="lt1"/>
                </a:solidFill>
                <a:latin typeface="Arial"/>
                <a:ea typeface="Arial"/>
                <a:cs typeface="Arial"/>
                <a:sym typeface="Arial"/>
              </a:rPr>
              <a:t>and longest </a:t>
            </a:r>
            <a:r>
              <a:rPr lang="en-US" sz="1500" b="0" i="0" u="none" strike="noStrike" cap="none" dirty="0" smtClean="0">
                <a:solidFill>
                  <a:schemeClr val="lt1"/>
                </a:solidFill>
                <a:latin typeface="Arial"/>
                <a:ea typeface="Arial"/>
                <a:cs typeface="Arial"/>
                <a:sym typeface="Arial"/>
              </a:rPr>
              <a:t>tail]  </a:t>
            </a:r>
            <a:r>
              <a:rPr lang="en-US" sz="1500" b="0" i="0" u="none" strike="noStrike" cap="none" dirty="0" err="1">
                <a:solidFill>
                  <a:schemeClr val="lt1"/>
                </a:solidFill>
                <a:latin typeface="Arial"/>
                <a:ea typeface="Arial"/>
                <a:cs typeface="Arial"/>
                <a:sym typeface="Arial"/>
              </a:rPr>
              <a:t>Steampunk</a:t>
            </a:r>
            <a:r>
              <a:rPr lang="en-US" sz="1500" b="0" i="0" u="none" strike="noStrike" cap="none" dirty="0">
                <a:solidFill>
                  <a:schemeClr val="lt1"/>
                </a:solidFill>
                <a:latin typeface="Arial"/>
                <a:ea typeface="Arial"/>
                <a:cs typeface="Arial"/>
                <a:sym typeface="Arial"/>
              </a:rPr>
              <a:t> </a:t>
            </a:r>
            <a:r>
              <a:rPr lang="en-US" sz="1500" b="0" i="0" u="none" strike="noStrike" cap="none" dirty="0" err="1">
                <a:solidFill>
                  <a:schemeClr val="lt1"/>
                </a:solidFill>
                <a:latin typeface="Arial"/>
                <a:ea typeface="Arial"/>
                <a:cs typeface="Arial"/>
                <a:sym typeface="Arial"/>
              </a:rPr>
              <a:t>Cosplay</a:t>
            </a:r>
            <a:r>
              <a:rPr lang="en-US" sz="1500" b="0" i="0" u="none" strike="noStrike" cap="none" dirty="0">
                <a:solidFill>
                  <a:schemeClr val="lt1"/>
                </a:solidFill>
                <a:latin typeface="Arial"/>
                <a:ea typeface="Arial"/>
                <a:cs typeface="Arial"/>
                <a:sym typeface="Arial"/>
              </a:rPr>
              <a:t>, Me and my wife at Electric Forest, Playing </a:t>
            </a:r>
            <a:r>
              <a:rPr lang="en-US" sz="1500" b="0" i="0" u="none" strike="noStrike" cap="none" dirty="0" err="1">
                <a:solidFill>
                  <a:schemeClr val="lt1"/>
                </a:solidFill>
                <a:latin typeface="Arial"/>
                <a:ea typeface="Arial"/>
                <a:cs typeface="Arial"/>
                <a:sym typeface="Arial"/>
              </a:rPr>
              <a:t>Pokemon</a:t>
            </a:r>
            <a:r>
              <a:rPr lang="en-US" sz="1500" b="0" i="0" u="none" strike="noStrike" cap="none" dirty="0">
                <a:solidFill>
                  <a:schemeClr val="lt1"/>
                </a:solidFill>
                <a:latin typeface="Arial"/>
                <a:ea typeface="Arial"/>
                <a:cs typeface="Arial"/>
                <a:sym typeface="Arial"/>
              </a:rPr>
              <a:t> Go with friends</a:t>
            </a:r>
            <a:r>
              <a:rPr lang="en-US" sz="1500" b="0" i="0" u="none" strike="noStrike" cap="none" dirty="0" smtClean="0">
                <a:solidFill>
                  <a:schemeClr val="lt1"/>
                </a:solidFill>
                <a:latin typeface="Arial"/>
                <a:ea typeface="Arial"/>
                <a:cs typeface="Arial"/>
                <a:sym typeface="Arial"/>
              </a:rPr>
              <a:t>! </a:t>
            </a:r>
            <a:r>
              <a:rPr lang="en-US" sz="1500" dirty="0" smtClean="0">
                <a:solidFill>
                  <a:schemeClr val="lt1"/>
                </a:solidFill>
              </a:rPr>
              <a:t>People exist outside of exam rooms, get to know them.)</a:t>
            </a:r>
            <a:r>
              <a:rPr lang="en-US" sz="1500" b="0" i="0" u="none" strike="noStrike" cap="none" dirty="0" smtClean="0">
                <a:solidFill>
                  <a:schemeClr val="lt1"/>
                </a:solidFill>
                <a:latin typeface="Arial"/>
                <a:ea typeface="Arial"/>
                <a:cs typeface="Arial"/>
                <a:sym typeface="Arial"/>
              </a:rPr>
              <a:t>  </a:t>
            </a:r>
            <a:endParaRPr sz="1400" b="0" i="0" u="none" strike="noStrike" cap="none" dirty="0">
              <a:solidFill>
                <a:srgbClr val="000000"/>
              </a:solidFill>
              <a:latin typeface="Arial"/>
              <a:ea typeface="Arial"/>
              <a:cs typeface="Arial"/>
              <a:sym typeface="Arial"/>
            </a:endParaRPr>
          </a:p>
        </p:txBody>
      </p:sp>
      <p:pic>
        <p:nvPicPr>
          <p:cNvPr id="204" name="Google Shape;204;p7"/>
          <p:cNvPicPr preferRelativeResize="0"/>
          <p:nvPr/>
        </p:nvPicPr>
        <p:blipFill rotWithShape="1">
          <a:blip r:embed="rId4">
            <a:alphaModFix/>
          </a:blip>
          <a:srcRect l="11007"/>
          <a:stretch/>
        </p:blipFill>
        <p:spPr>
          <a:xfrm rot="-568085">
            <a:off x="332830" y="1897999"/>
            <a:ext cx="1439714" cy="2262311"/>
          </a:xfrm>
          <a:prstGeom prst="rect">
            <a:avLst/>
          </a:prstGeom>
          <a:solidFill>
            <a:srgbClr val="ECECEC"/>
          </a:solidFill>
          <a:ln w="190500" cap="sq" cmpd="sng">
            <a:solidFill>
              <a:srgbClr val="FFFFFF"/>
            </a:solidFill>
            <a:prstDash val="solid"/>
            <a:miter lim="8000"/>
            <a:headEnd type="none" w="sm" len="sm"/>
            <a:tailEnd type="none" w="sm" len="sm"/>
          </a:ln>
          <a:effectLst>
            <a:outerShdw blurRad="65000" dist="50800" dir="12900000" kx="195000" ky="195000" algn="tl" rotWithShape="0">
              <a:srgbClr val="000000">
                <a:alpha val="28235"/>
              </a:srgbClr>
            </a:outerShdw>
          </a:effectLst>
        </p:spPr>
      </p:pic>
      <p:pic>
        <p:nvPicPr>
          <p:cNvPr id="205" name="Google Shape;205;p7" descr="https://scontent-iad3-1.xx.fbcdn.net/v/t1.0-9/13529014_10103713968698893_56035243084136053_n.jpg?oh=e640d5a625f1d309c3582bfe29a2c25e&amp;oe=5873273B"/>
          <p:cNvPicPr preferRelativeResize="0"/>
          <p:nvPr/>
        </p:nvPicPr>
        <p:blipFill rotWithShape="1">
          <a:blip r:embed="rId5">
            <a:alphaModFix/>
          </a:blip>
          <a:srcRect l="16417" r="21530"/>
          <a:stretch/>
        </p:blipFill>
        <p:spPr>
          <a:xfrm rot="-600690">
            <a:off x="4654149" y="1868506"/>
            <a:ext cx="1737359" cy="2419144"/>
          </a:xfrm>
          <a:prstGeom prst="rect">
            <a:avLst/>
          </a:prstGeom>
          <a:solidFill>
            <a:srgbClr val="ECECEC"/>
          </a:solidFill>
          <a:ln w="190500" cap="sq" cmpd="sng">
            <a:solidFill>
              <a:srgbClr val="FFFFFF"/>
            </a:solidFill>
            <a:prstDash val="solid"/>
            <a:miter lim="8000"/>
            <a:headEnd type="none" w="sm" len="sm"/>
            <a:tailEnd type="none" w="sm" len="sm"/>
          </a:ln>
          <a:effectLst>
            <a:outerShdw blurRad="65000" dist="50800" dir="12900000" kx="195000" ky="195000" algn="tl" rotWithShape="0">
              <a:srgbClr val="000000">
                <a:alpha val="28235"/>
              </a:srgbClr>
            </a:outerShdw>
          </a:effectLst>
        </p:spPr>
      </p:pic>
      <p:pic>
        <p:nvPicPr>
          <p:cNvPr id="206" name="Google Shape;206;p7" descr="https://scontent-iad3-1.xx.fbcdn.net/v/t1.0-9/13083215_10103572032964243_3135074362103877038_n.jpg?oh=9dc495d8a201c59df3f7089a581e6797&amp;oe=5872A07E"/>
          <p:cNvPicPr preferRelativeResize="0"/>
          <p:nvPr/>
        </p:nvPicPr>
        <p:blipFill rotWithShape="1">
          <a:blip r:embed="rId6">
            <a:alphaModFix/>
          </a:blip>
          <a:srcRect/>
          <a:stretch/>
        </p:blipFill>
        <p:spPr>
          <a:xfrm rot="937281">
            <a:off x="7164552" y="2042372"/>
            <a:ext cx="1575308" cy="2505721"/>
          </a:xfrm>
          <a:prstGeom prst="rect">
            <a:avLst/>
          </a:prstGeom>
          <a:solidFill>
            <a:srgbClr val="ECECEC"/>
          </a:solidFill>
          <a:ln w="190500" cap="sq" cmpd="sng">
            <a:solidFill>
              <a:srgbClr val="FFFFFF"/>
            </a:solidFill>
            <a:prstDash val="solid"/>
            <a:miter lim="8000"/>
            <a:headEnd type="none" w="sm" len="sm"/>
            <a:tailEnd type="none" w="sm" len="sm"/>
          </a:ln>
          <a:effectLst>
            <a:outerShdw blurRad="65000" dist="50800" dir="12900000" kx="195000" ky="195000" algn="tl" rotWithShape="0">
              <a:srgbClr val="000000">
                <a:alpha val="28235"/>
              </a:srgbClr>
            </a:outerShdw>
          </a:effectLst>
        </p:spPr>
      </p:pic>
      <p:pic>
        <p:nvPicPr>
          <p:cNvPr id="207" name="Google Shape;207;p7" descr="https://scontent-iad3-1.xx.fbcdn.net/v/t1.0-9/13707810_10154359969747855_3499943705383273608_n.jpg?oh=036be2e0e6153864835dcbcc6120310f&amp;oe=58824703"/>
          <p:cNvPicPr preferRelativeResize="0"/>
          <p:nvPr/>
        </p:nvPicPr>
        <p:blipFill rotWithShape="1">
          <a:blip r:embed="rId7">
            <a:alphaModFix/>
          </a:blip>
          <a:srcRect/>
          <a:stretch/>
        </p:blipFill>
        <p:spPr>
          <a:xfrm>
            <a:off x="1123320" y="4321277"/>
            <a:ext cx="2069021" cy="1521506"/>
          </a:xfrm>
          <a:prstGeom prst="rect">
            <a:avLst/>
          </a:prstGeom>
          <a:solidFill>
            <a:srgbClr val="ECECEC"/>
          </a:solidFill>
          <a:ln w="190500" cap="sq" cmpd="sng">
            <a:solidFill>
              <a:srgbClr val="FFFFFF"/>
            </a:solidFill>
            <a:prstDash val="solid"/>
            <a:miter lim="8000"/>
            <a:headEnd type="none" w="sm" len="sm"/>
            <a:tailEnd type="none" w="sm" len="sm"/>
          </a:ln>
          <a:effectLst>
            <a:outerShdw blurRad="54999" dist="18000" dir="5400000" algn="tl" rotWithShape="0">
              <a:srgbClr val="000000">
                <a:alpha val="40000"/>
              </a:srgbClr>
            </a:outerShdw>
          </a:effectLst>
        </p:spPr>
      </p:pic>
      <p:pic>
        <p:nvPicPr>
          <p:cNvPr id="208" name="Google Shape;208;p7"/>
          <p:cNvPicPr preferRelativeResize="0"/>
          <p:nvPr/>
        </p:nvPicPr>
        <p:blipFill rotWithShape="1">
          <a:blip r:embed="rId8">
            <a:alphaModFix/>
          </a:blip>
          <a:srcRect/>
          <a:stretch/>
        </p:blipFill>
        <p:spPr>
          <a:xfrm>
            <a:off x="5950486" y="4433169"/>
            <a:ext cx="1811581" cy="1637071"/>
          </a:xfrm>
          <a:prstGeom prst="rect">
            <a:avLst/>
          </a:prstGeom>
          <a:noFill/>
          <a:ln>
            <a:noFill/>
          </a:ln>
        </p:spPr>
      </p:pic>
    </p:spTree>
  </p:cSld>
  <p:clrMapOvr>
    <a:masterClrMapping/>
  </p:clrMapOvr>
  <p:transition spd="med">
    <p:fade/>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744"/>
        <p:cNvGrpSpPr/>
        <p:nvPr/>
      </p:nvGrpSpPr>
      <p:grpSpPr>
        <a:xfrm>
          <a:off x="0" y="0"/>
          <a:ext cx="0" cy="0"/>
          <a:chOff x="0" y="0"/>
          <a:chExt cx="0" cy="0"/>
        </a:xfrm>
      </p:grpSpPr>
      <p:sp>
        <p:nvSpPr>
          <p:cNvPr id="745" name="Google Shape;745;p63"/>
          <p:cNvSpPr txBox="1"/>
          <p:nvPr/>
        </p:nvSpPr>
        <p:spPr>
          <a:xfrm>
            <a:off x="0" y="152400"/>
            <a:ext cx="9144000" cy="646112"/>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1250"/>
              <a:buFont typeface="Quattrocento Sans"/>
              <a:buNone/>
            </a:pPr>
            <a:r>
              <a:rPr lang="en-US" sz="5000" b="0" i="0" u="none" strike="noStrike" cap="none">
                <a:solidFill>
                  <a:schemeClr val="lt1"/>
                </a:solidFill>
                <a:latin typeface="Quattrocento Sans"/>
                <a:ea typeface="Quattrocento Sans"/>
                <a:cs typeface="Quattrocento Sans"/>
                <a:sym typeface="Quattrocento Sans"/>
              </a:rPr>
              <a:t>Surgeries - Top Surgery</a:t>
            </a:r>
            <a:endParaRPr sz="1400" b="0" i="0" u="none" strike="noStrike" cap="none">
              <a:solidFill>
                <a:srgbClr val="000000"/>
              </a:solidFill>
              <a:latin typeface="Arial"/>
              <a:ea typeface="Arial"/>
              <a:cs typeface="Arial"/>
              <a:sym typeface="Arial"/>
            </a:endParaRPr>
          </a:p>
        </p:txBody>
      </p:sp>
      <p:sp>
        <p:nvSpPr>
          <p:cNvPr id="746" name="Google Shape;746;p63"/>
          <p:cNvSpPr txBox="1"/>
          <p:nvPr/>
        </p:nvSpPr>
        <p:spPr>
          <a:xfrm>
            <a:off x="431800" y="1841500"/>
            <a:ext cx="185736" cy="8318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400"/>
              <a:buFont typeface="Arial"/>
              <a:buNone/>
            </a:pPr>
            <a:endParaRPr sz="2400" b="1"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chemeClr val="lt1"/>
              </a:solidFill>
              <a:latin typeface="Arial"/>
              <a:ea typeface="Arial"/>
              <a:cs typeface="Arial"/>
              <a:sym typeface="Arial"/>
            </a:endParaRPr>
          </a:p>
        </p:txBody>
      </p:sp>
      <p:sp>
        <p:nvSpPr>
          <p:cNvPr id="747" name="Google Shape;747;p63"/>
          <p:cNvSpPr txBox="1"/>
          <p:nvPr/>
        </p:nvSpPr>
        <p:spPr>
          <a:xfrm>
            <a:off x="457200" y="1271575"/>
            <a:ext cx="5519700" cy="5535900"/>
          </a:xfrm>
          <a:prstGeom prst="rect">
            <a:avLst/>
          </a:prstGeom>
          <a:noFill/>
          <a:ln>
            <a:noFill/>
          </a:ln>
        </p:spPr>
        <p:txBody>
          <a:bodyPr spcFirstLastPara="1" wrap="square" lIns="91425" tIns="45700" rIns="91425" bIns="45700" anchor="t" anchorCtr="0">
            <a:noAutofit/>
          </a:bodyPr>
          <a:lstStyle/>
          <a:p>
            <a:pPr marL="457200" marR="0" lvl="0" indent="-457200" algn="l" rtl="0">
              <a:lnSpc>
                <a:spcPct val="100000"/>
              </a:lnSpc>
              <a:spcBef>
                <a:spcPts val="0"/>
              </a:spcBef>
              <a:spcAft>
                <a:spcPts val="0"/>
              </a:spcAft>
              <a:buClr>
                <a:srgbClr val="2CBDD9"/>
              </a:buClr>
              <a:buSzPts val="1700"/>
              <a:buFont typeface="Wingdings" pitchFamily="2" charset="2"/>
              <a:buChar char="§"/>
            </a:pPr>
            <a:r>
              <a:rPr lang="en-US" sz="1200" b="0" i="0" u="none" strike="noStrike" cap="none" dirty="0">
                <a:solidFill>
                  <a:schemeClr val="lt1"/>
                </a:solidFill>
                <a:latin typeface="Trebuchet MS"/>
                <a:ea typeface="Trebuchet MS"/>
                <a:cs typeface="Trebuchet MS"/>
                <a:sym typeface="Trebuchet MS"/>
              </a:rPr>
              <a:t>Trans men with moderate to large breasts usually require a formal bilateral mastectomy with grafting and reconstruction of the nipple-areola. This will result in two horizontal scars on the lower edge of the </a:t>
            </a:r>
            <a:r>
              <a:rPr lang="en-US" sz="1200" b="0" i="0" u="none" strike="noStrike" cap="none" dirty="0" err="1">
                <a:solidFill>
                  <a:schemeClr val="lt1"/>
                </a:solidFill>
                <a:latin typeface="Trebuchet MS"/>
                <a:ea typeface="Trebuchet MS"/>
                <a:cs typeface="Trebuchet MS"/>
                <a:sym typeface="Trebuchet MS"/>
              </a:rPr>
              <a:t>pectoralis</a:t>
            </a:r>
            <a:r>
              <a:rPr lang="en-US" sz="1200" b="0" i="0" u="none" strike="noStrike" cap="none" dirty="0">
                <a:solidFill>
                  <a:schemeClr val="lt1"/>
                </a:solidFill>
                <a:latin typeface="Trebuchet MS"/>
                <a:ea typeface="Trebuchet MS"/>
                <a:cs typeface="Trebuchet MS"/>
                <a:sym typeface="Trebuchet MS"/>
              </a:rPr>
              <a:t> muscle, but allows for easier resizing of the nipple and placement in a typically male position. This is known as “Double incision”. </a:t>
            </a:r>
            <a:endParaRPr sz="1050" b="0" i="0" u="none" strike="noStrike" cap="none" dirty="0">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rgbClr val="2CBDD9"/>
              </a:buClr>
              <a:buSzPts val="1700"/>
              <a:buFont typeface="Wingdings" pitchFamily="2" charset="2"/>
              <a:buChar char="§"/>
            </a:pPr>
            <a:endParaRPr sz="1200" b="0" i="0" u="none" strike="noStrike" cap="none" dirty="0">
              <a:solidFill>
                <a:schemeClr val="lt1"/>
              </a:solidFill>
              <a:latin typeface="Trebuchet MS"/>
              <a:ea typeface="Trebuchet MS"/>
              <a:cs typeface="Trebuchet MS"/>
              <a:sym typeface="Trebuchet MS"/>
            </a:endParaRPr>
          </a:p>
          <a:p>
            <a:pPr marL="457200" marR="0" lvl="0" indent="-457200" algn="l" rtl="0">
              <a:lnSpc>
                <a:spcPct val="100000"/>
              </a:lnSpc>
              <a:spcBef>
                <a:spcPts val="0"/>
              </a:spcBef>
              <a:spcAft>
                <a:spcPts val="0"/>
              </a:spcAft>
              <a:buClr>
                <a:srgbClr val="2CBDD9"/>
              </a:buClr>
              <a:buSzPts val="1700"/>
              <a:buFont typeface="Wingdings" pitchFamily="2" charset="2"/>
              <a:buChar char="§"/>
            </a:pPr>
            <a:r>
              <a:rPr lang="en-US" sz="1200" b="0" i="0" u="none" strike="noStrike" cap="none" dirty="0">
                <a:solidFill>
                  <a:schemeClr val="lt1"/>
                </a:solidFill>
                <a:latin typeface="Trebuchet MS"/>
                <a:ea typeface="Trebuchet MS"/>
                <a:cs typeface="Trebuchet MS"/>
                <a:sym typeface="Trebuchet MS"/>
              </a:rPr>
              <a:t>For trans men with smaller breasts, a </a:t>
            </a:r>
            <a:r>
              <a:rPr lang="en-US" sz="1200" b="0" i="0" u="none" strike="noStrike" cap="none" dirty="0" err="1">
                <a:solidFill>
                  <a:schemeClr val="lt1"/>
                </a:solidFill>
                <a:latin typeface="Trebuchet MS"/>
                <a:ea typeface="Trebuchet MS"/>
                <a:cs typeface="Trebuchet MS"/>
                <a:sym typeface="Trebuchet MS"/>
              </a:rPr>
              <a:t>peri</a:t>
            </a:r>
            <a:r>
              <a:rPr lang="en-US" sz="1200" b="0" i="0" u="none" strike="noStrike" cap="none" dirty="0">
                <a:solidFill>
                  <a:schemeClr val="lt1"/>
                </a:solidFill>
                <a:latin typeface="Trebuchet MS"/>
                <a:ea typeface="Trebuchet MS"/>
                <a:cs typeface="Trebuchet MS"/>
                <a:sym typeface="Trebuchet MS"/>
              </a:rPr>
              <a:t>-areolar or "keyhole" procedure may be done where the mastectomy is performed through an incision made around the areola. This avoids the larger scars of a traditional mastectomy, but the nipples may be larger and may not be in a perfectly male orientation on the chest wall. In addition, there is less denervation (damage to the nerves supplying the skin) of the chest wall with a </a:t>
            </a:r>
            <a:r>
              <a:rPr lang="en-US" sz="1200" b="0" i="0" u="none" strike="noStrike" cap="none" dirty="0" err="1">
                <a:solidFill>
                  <a:schemeClr val="lt1"/>
                </a:solidFill>
                <a:latin typeface="Trebuchet MS"/>
                <a:ea typeface="Trebuchet MS"/>
                <a:cs typeface="Trebuchet MS"/>
                <a:sym typeface="Trebuchet MS"/>
              </a:rPr>
              <a:t>peri</a:t>
            </a:r>
            <a:r>
              <a:rPr lang="en-US" sz="1200" b="0" i="0" u="none" strike="noStrike" cap="none" dirty="0">
                <a:solidFill>
                  <a:schemeClr val="lt1"/>
                </a:solidFill>
                <a:latin typeface="Trebuchet MS"/>
                <a:ea typeface="Trebuchet MS"/>
                <a:cs typeface="Trebuchet MS"/>
                <a:sym typeface="Trebuchet MS"/>
              </a:rPr>
              <a:t>-areolar mastectomy, and less time is required for sensation to return.</a:t>
            </a:r>
            <a:endParaRPr sz="1200" b="0" i="0" u="none" strike="noStrike" cap="none" dirty="0">
              <a:solidFill>
                <a:srgbClr val="000000"/>
              </a:solidFill>
              <a:sym typeface="Arial"/>
            </a:endParaRPr>
          </a:p>
          <a:p>
            <a:pPr marL="457200" marR="0" lvl="0" indent="-349250" algn="l" rtl="0">
              <a:lnSpc>
                <a:spcPct val="100000"/>
              </a:lnSpc>
              <a:spcBef>
                <a:spcPts val="0"/>
              </a:spcBef>
              <a:spcAft>
                <a:spcPts val="0"/>
              </a:spcAft>
              <a:buClr>
                <a:srgbClr val="2CBDD9"/>
              </a:buClr>
              <a:buSzPts val="1700"/>
              <a:buFont typeface="Wingdings" pitchFamily="2" charset="2"/>
              <a:buChar char="§"/>
            </a:pPr>
            <a:endParaRPr sz="1200" b="0" i="0" u="none" strike="noStrike" cap="none" dirty="0">
              <a:solidFill>
                <a:schemeClr val="lt1"/>
              </a:solidFill>
              <a:latin typeface="Trebuchet MS"/>
              <a:ea typeface="Trebuchet MS"/>
              <a:cs typeface="Trebuchet MS"/>
              <a:sym typeface="Trebuchet MS"/>
            </a:endParaRPr>
          </a:p>
          <a:p>
            <a:pPr marL="457200" marR="0" lvl="0" indent="-457200" algn="l" rtl="0">
              <a:lnSpc>
                <a:spcPct val="100000"/>
              </a:lnSpc>
              <a:spcBef>
                <a:spcPts val="0"/>
              </a:spcBef>
              <a:spcAft>
                <a:spcPts val="0"/>
              </a:spcAft>
              <a:buClr>
                <a:srgbClr val="2CBDD9"/>
              </a:buClr>
              <a:buSzPts val="1700"/>
              <a:buFont typeface="Wingdings" pitchFamily="2" charset="2"/>
              <a:buChar char="§"/>
            </a:pPr>
            <a:r>
              <a:rPr lang="en-US" sz="1200" b="0" i="0" u="none" strike="noStrike" cap="none" dirty="0">
                <a:solidFill>
                  <a:schemeClr val="lt1"/>
                </a:solidFill>
                <a:latin typeface="Trebuchet MS"/>
                <a:ea typeface="Trebuchet MS"/>
                <a:cs typeface="Trebuchet MS"/>
                <a:sym typeface="Trebuchet MS"/>
              </a:rPr>
              <a:t>As the scars from these surgeries are very “telling” on a patient who otherwise be undetectable as transgender in society (passing), many patients are very </a:t>
            </a:r>
            <a:r>
              <a:rPr lang="en-US" sz="1200" b="0" i="0" u="none" strike="noStrike" cap="none" dirty="0" err="1">
                <a:solidFill>
                  <a:schemeClr val="lt1"/>
                </a:solidFill>
                <a:latin typeface="Trebuchet MS"/>
                <a:ea typeface="Trebuchet MS"/>
                <a:cs typeface="Trebuchet MS"/>
                <a:sym typeface="Trebuchet MS"/>
              </a:rPr>
              <a:t>dysphoric</a:t>
            </a:r>
            <a:r>
              <a:rPr lang="en-US" sz="1200" b="0" i="0" u="none" strike="noStrike" cap="none" dirty="0">
                <a:solidFill>
                  <a:schemeClr val="lt1"/>
                </a:solidFill>
                <a:latin typeface="Trebuchet MS"/>
                <a:ea typeface="Trebuchet MS"/>
                <a:cs typeface="Trebuchet MS"/>
                <a:sym typeface="Trebuchet MS"/>
              </a:rPr>
              <a:t> about them. I recommend topical silicone lubricant/sheets on the scars immediately post op, and eventual retinol therapy once sufficiently healed. Sunscreen and sun avoidance is essential in the first two years. Laser resurfacing can also be performed to help erase the scarring. </a:t>
            </a:r>
            <a:endParaRPr lang="en-US" sz="1200" b="0" i="0" u="none" strike="noStrike" cap="none" dirty="0" smtClean="0">
              <a:solidFill>
                <a:schemeClr val="lt1"/>
              </a:solidFill>
              <a:latin typeface="Trebuchet MS"/>
              <a:ea typeface="Trebuchet MS"/>
              <a:cs typeface="Trebuchet MS"/>
              <a:sym typeface="Trebuchet MS"/>
            </a:endParaRPr>
          </a:p>
          <a:p>
            <a:pPr marL="457200" marR="0" lvl="0" indent="-457200" algn="l" rtl="0">
              <a:lnSpc>
                <a:spcPct val="100000"/>
              </a:lnSpc>
              <a:spcBef>
                <a:spcPts val="0"/>
              </a:spcBef>
              <a:spcAft>
                <a:spcPts val="0"/>
              </a:spcAft>
              <a:buClr>
                <a:srgbClr val="2CBDD9"/>
              </a:buClr>
              <a:buSzPts val="1700"/>
              <a:buFont typeface="Wingdings" pitchFamily="2" charset="2"/>
              <a:buChar char="§"/>
            </a:pPr>
            <a:endParaRPr lang="en-US" sz="1200" dirty="0">
              <a:solidFill>
                <a:schemeClr val="lt1"/>
              </a:solidFill>
              <a:latin typeface="Trebuchet MS"/>
              <a:sym typeface="Trebuchet MS"/>
            </a:endParaRPr>
          </a:p>
          <a:p>
            <a:pPr marL="457200" marR="0" lvl="0" indent="-457200" algn="l" rtl="0">
              <a:lnSpc>
                <a:spcPct val="100000"/>
              </a:lnSpc>
              <a:spcBef>
                <a:spcPts val="0"/>
              </a:spcBef>
              <a:spcAft>
                <a:spcPts val="0"/>
              </a:spcAft>
              <a:buClr>
                <a:srgbClr val="2CBDD9"/>
              </a:buClr>
              <a:buSzPts val="1700"/>
              <a:buFont typeface="Wingdings" pitchFamily="2" charset="2"/>
              <a:buChar char="§"/>
            </a:pPr>
            <a:r>
              <a:rPr lang="en-US" sz="1200" dirty="0" smtClean="0">
                <a:solidFill>
                  <a:schemeClr val="lt1"/>
                </a:solidFill>
                <a:latin typeface="Trebuchet MS"/>
                <a:sym typeface="Trebuchet MS"/>
              </a:rPr>
              <a:t>Surgeon recommendations available in the footnotes of the downloadable form of this presentation. </a:t>
            </a:r>
            <a:endParaRPr sz="1050" b="0" i="0" u="none" strike="noStrike" cap="none" dirty="0">
              <a:solidFill>
                <a:srgbClr val="000000"/>
              </a:solidFill>
              <a:latin typeface="Arial"/>
              <a:ea typeface="Arial"/>
              <a:cs typeface="Arial"/>
              <a:sym typeface="Arial"/>
            </a:endParaRPr>
          </a:p>
        </p:txBody>
      </p:sp>
      <p:pic>
        <p:nvPicPr>
          <p:cNvPr id="748" name="Google Shape;748;p63"/>
          <p:cNvPicPr preferRelativeResize="0"/>
          <p:nvPr/>
        </p:nvPicPr>
        <p:blipFill rotWithShape="1">
          <a:blip r:embed="rId3">
            <a:alphaModFix/>
          </a:blip>
          <a:srcRect/>
          <a:stretch/>
        </p:blipFill>
        <p:spPr>
          <a:xfrm>
            <a:off x="5854701" y="2137609"/>
            <a:ext cx="3038475" cy="3031782"/>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752"/>
        <p:cNvGrpSpPr/>
        <p:nvPr/>
      </p:nvGrpSpPr>
      <p:grpSpPr>
        <a:xfrm>
          <a:off x="0" y="0"/>
          <a:ext cx="0" cy="0"/>
          <a:chOff x="0" y="0"/>
          <a:chExt cx="0" cy="0"/>
        </a:xfrm>
      </p:grpSpPr>
      <p:sp>
        <p:nvSpPr>
          <p:cNvPr id="753" name="Google Shape;753;p64"/>
          <p:cNvSpPr txBox="1"/>
          <p:nvPr/>
        </p:nvSpPr>
        <p:spPr>
          <a:xfrm>
            <a:off x="0" y="182874"/>
            <a:ext cx="9144000" cy="831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1250"/>
              <a:buFont typeface="Quattrocento Sans"/>
              <a:buNone/>
            </a:pPr>
            <a:r>
              <a:rPr lang="en-US" sz="5000" b="0" i="0" u="none" strike="noStrike" cap="none">
                <a:solidFill>
                  <a:schemeClr val="lt1"/>
                </a:solidFill>
                <a:latin typeface="Quattrocento Sans"/>
                <a:ea typeface="Quattrocento Sans"/>
                <a:cs typeface="Quattrocento Sans"/>
                <a:sym typeface="Quattrocento Sans"/>
              </a:rPr>
              <a:t>Surgeries - Vaginoplasty</a:t>
            </a:r>
            <a:endParaRPr sz="1400" b="0" i="0" u="none" strike="noStrike" cap="none">
              <a:solidFill>
                <a:srgbClr val="000000"/>
              </a:solidFill>
              <a:latin typeface="Arial"/>
              <a:ea typeface="Arial"/>
              <a:cs typeface="Arial"/>
              <a:sym typeface="Arial"/>
            </a:endParaRPr>
          </a:p>
        </p:txBody>
      </p:sp>
      <p:sp>
        <p:nvSpPr>
          <p:cNvPr id="754" name="Google Shape;754;p64"/>
          <p:cNvSpPr txBox="1"/>
          <p:nvPr/>
        </p:nvSpPr>
        <p:spPr>
          <a:xfrm>
            <a:off x="431800" y="1841500"/>
            <a:ext cx="185736" cy="8318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400"/>
              <a:buFont typeface="Arial"/>
              <a:buNone/>
            </a:pPr>
            <a:endParaRPr sz="2400" b="1"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chemeClr val="lt1"/>
              </a:solidFill>
              <a:latin typeface="Arial"/>
              <a:ea typeface="Arial"/>
              <a:cs typeface="Arial"/>
              <a:sym typeface="Arial"/>
            </a:endParaRPr>
          </a:p>
        </p:txBody>
      </p:sp>
      <p:sp>
        <p:nvSpPr>
          <p:cNvPr id="755" name="Google Shape;755;p64"/>
          <p:cNvSpPr txBox="1"/>
          <p:nvPr/>
        </p:nvSpPr>
        <p:spPr>
          <a:xfrm>
            <a:off x="457200" y="1271575"/>
            <a:ext cx="8229600" cy="2577600"/>
          </a:xfrm>
          <a:prstGeom prst="rect">
            <a:avLst/>
          </a:prstGeom>
          <a:noFill/>
          <a:ln>
            <a:noFill/>
          </a:ln>
        </p:spPr>
        <p:txBody>
          <a:bodyPr spcFirstLastPara="1" wrap="square" lIns="91425" tIns="45700" rIns="91425" bIns="45700" anchor="t" anchorCtr="0">
            <a:noAutofit/>
          </a:bodyPr>
          <a:lstStyle/>
          <a:p>
            <a:pPr marL="457200" marR="0" lvl="0" indent="-457200" algn="l" rtl="0">
              <a:lnSpc>
                <a:spcPct val="100000"/>
              </a:lnSpc>
              <a:spcBef>
                <a:spcPts val="0"/>
              </a:spcBef>
              <a:spcAft>
                <a:spcPts val="0"/>
              </a:spcAft>
              <a:buClr>
                <a:srgbClr val="2CBDD9"/>
              </a:buClr>
              <a:buSzPts val="1400"/>
              <a:buFont typeface="Arial"/>
              <a:buChar char="&gt;"/>
            </a:pPr>
            <a:r>
              <a:rPr lang="en-US" sz="1200" b="1" i="0" u="none" strike="noStrike" cap="none" dirty="0">
                <a:solidFill>
                  <a:srgbClr val="2CBDD9"/>
                </a:solidFill>
                <a:latin typeface="Trebuchet MS"/>
                <a:ea typeface="Trebuchet MS"/>
                <a:cs typeface="Trebuchet MS"/>
                <a:sym typeface="Trebuchet MS"/>
              </a:rPr>
              <a:t>Penile Inversion </a:t>
            </a:r>
            <a:r>
              <a:rPr lang="en-US" sz="1200" b="1" i="0" u="none" strike="noStrike" cap="none" dirty="0" err="1">
                <a:solidFill>
                  <a:srgbClr val="2CBDD9"/>
                </a:solidFill>
                <a:latin typeface="Trebuchet MS"/>
                <a:ea typeface="Trebuchet MS"/>
                <a:cs typeface="Trebuchet MS"/>
                <a:sym typeface="Trebuchet MS"/>
              </a:rPr>
              <a:t>Vaginoplasty</a:t>
            </a:r>
            <a:r>
              <a:rPr lang="en-US" sz="1200" b="0" i="0" u="none" strike="noStrike" cap="none" dirty="0">
                <a:solidFill>
                  <a:schemeClr val="lt1"/>
                </a:solidFill>
                <a:latin typeface="Trebuchet MS"/>
                <a:ea typeface="Trebuchet MS"/>
                <a:cs typeface="Trebuchet MS"/>
                <a:sym typeface="Trebuchet MS"/>
              </a:rPr>
              <a:t> – Orchiectomy is performed (testicles are removed), and the skin of foreskin and penis is usually inverted, as a flap preserving blood and nerve supplies (a technique pioneered by Sir Harold </a:t>
            </a:r>
            <a:r>
              <a:rPr lang="en-US" sz="1200" b="0" i="0" u="none" strike="noStrike" cap="none" dirty="0" err="1">
                <a:solidFill>
                  <a:schemeClr val="lt1"/>
                </a:solidFill>
                <a:latin typeface="Trebuchet MS"/>
                <a:ea typeface="Trebuchet MS"/>
                <a:cs typeface="Trebuchet MS"/>
                <a:sym typeface="Trebuchet MS"/>
              </a:rPr>
              <a:t>Gillies</a:t>
            </a:r>
            <a:r>
              <a:rPr lang="en-US" sz="1200" b="0" i="0" u="none" strike="noStrike" cap="none" dirty="0">
                <a:solidFill>
                  <a:schemeClr val="lt1"/>
                </a:solidFill>
                <a:latin typeface="Trebuchet MS"/>
                <a:ea typeface="Trebuchet MS"/>
                <a:cs typeface="Trebuchet MS"/>
                <a:sym typeface="Trebuchet MS"/>
              </a:rPr>
              <a:t> in 1951), to form a fully sensitive vagina (</a:t>
            </a:r>
            <a:r>
              <a:rPr lang="en-US" sz="1200" b="0" i="0" u="none" strike="noStrike" cap="none" dirty="0" err="1">
                <a:solidFill>
                  <a:schemeClr val="lt1"/>
                </a:solidFill>
                <a:latin typeface="Trebuchet MS"/>
                <a:ea typeface="Trebuchet MS"/>
                <a:cs typeface="Trebuchet MS"/>
                <a:sym typeface="Trebuchet MS"/>
              </a:rPr>
              <a:t>vaginoplasty</a:t>
            </a:r>
            <a:r>
              <a:rPr lang="en-US" sz="1200" b="0" i="0" u="none" strike="noStrike" cap="none" dirty="0">
                <a:solidFill>
                  <a:schemeClr val="lt1"/>
                </a:solidFill>
                <a:latin typeface="Trebuchet MS"/>
                <a:ea typeface="Trebuchet MS"/>
                <a:cs typeface="Trebuchet MS"/>
                <a:sym typeface="Trebuchet MS"/>
              </a:rPr>
              <a:t>). A clitoris fully supplied with nerve endings (innervated) can be formed from part of the glans of the penis. If the patient has been circumcised (removal of the foreskin), or if the surgeon's technique uses more skin in the formation of the labia </a:t>
            </a:r>
            <a:r>
              <a:rPr lang="en-US" sz="1200" b="0" i="0" u="none" strike="noStrike" cap="none" dirty="0" err="1">
                <a:solidFill>
                  <a:schemeClr val="lt1"/>
                </a:solidFill>
                <a:latin typeface="Trebuchet MS"/>
                <a:ea typeface="Trebuchet MS"/>
                <a:cs typeface="Trebuchet MS"/>
                <a:sym typeface="Trebuchet MS"/>
              </a:rPr>
              <a:t>minora</a:t>
            </a:r>
            <a:r>
              <a:rPr lang="en-US" sz="1200" b="0" i="0" u="none" strike="noStrike" cap="none" dirty="0">
                <a:solidFill>
                  <a:schemeClr val="lt1"/>
                </a:solidFill>
                <a:latin typeface="Trebuchet MS"/>
                <a:ea typeface="Trebuchet MS"/>
                <a:cs typeface="Trebuchet MS"/>
                <a:sym typeface="Trebuchet MS"/>
              </a:rPr>
              <a:t>, the pubic hair follicles are removed from some of the scrotal tissue, which is then incorporated by the surgeon within the vagina. Other scrotal tissue forms the labia </a:t>
            </a:r>
            <a:r>
              <a:rPr lang="en-US" sz="1200" b="0" i="0" u="none" strike="noStrike" cap="none" dirty="0" err="1">
                <a:solidFill>
                  <a:schemeClr val="lt1"/>
                </a:solidFill>
                <a:latin typeface="Trebuchet MS"/>
                <a:ea typeface="Trebuchet MS"/>
                <a:cs typeface="Trebuchet MS"/>
                <a:sym typeface="Trebuchet MS"/>
              </a:rPr>
              <a:t>majora</a:t>
            </a:r>
            <a:r>
              <a:rPr lang="en-US" sz="1200" b="0" i="0" u="none" strike="noStrike" cap="none" dirty="0">
                <a:solidFill>
                  <a:schemeClr val="lt1"/>
                </a:solidFill>
                <a:latin typeface="Trebuchet MS"/>
                <a:ea typeface="Trebuchet MS"/>
                <a:cs typeface="Trebuchet MS"/>
                <a:sym typeface="Trebuchet MS"/>
              </a:rPr>
              <a:t>.</a:t>
            </a:r>
            <a:endParaRPr sz="1200" b="0" i="0" u="none" strike="noStrike" cap="none" dirty="0">
              <a:solidFill>
                <a:srgbClr val="000000"/>
              </a:solidFill>
              <a:sym typeface="Arial"/>
            </a:endParaRPr>
          </a:p>
          <a:p>
            <a:pPr marL="457200" marR="0" lvl="0" indent="-457200" algn="l" rtl="0">
              <a:lnSpc>
                <a:spcPct val="100000"/>
              </a:lnSpc>
              <a:spcBef>
                <a:spcPts val="0"/>
              </a:spcBef>
              <a:spcAft>
                <a:spcPts val="0"/>
              </a:spcAft>
              <a:buClr>
                <a:srgbClr val="2CBDD9"/>
              </a:buClr>
              <a:buSzPts val="1400"/>
              <a:buFont typeface="Arial"/>
              <a:buNone/>
            </a:pPr>
            <a:endParaRPr sz="1200" b="0" i="0" u="none" strike="noStrike" cap="none" dirty="0">
              <a:solidFill>
                <a:schemeClr val="lt1"/>
              </a:solidFill>
              <a:latin typeface="Trebuchet MS"/>
              <a:ea typeface="Trebuchet MS"/>
              <a:cs typeface="Trebuchet MS"/>
              <a:sym typeface="Trebuchet MS"/>
            </a:endParaRPr>
          </a:p>
          <a:p>
            <a:pPr marL="457200" marR="0" lvl="0" indent="-457200" algn="l" rtl="0">
              <a:lnSpc>
                <a:spcPct val="100000"/>
              </a:lnSpc>
              <a:spcBef>
                <a:spcPts val="0"/>
              </a:spcBef>
              <a:spcAft>
                <a:spcPts val="0"/>
              </a:spcAft>
              <a:buClr>
                <a:srgbClr val="2CBDD9"/>
              </a:buClr>
              <a:buSzPts val="1400"/>
              <a:buFont typeface="Arial"/>
              <a:buChar char="&gt;"/>
            </a:pPr>
            <a:r>
              <a:rPr lang="en-US" sz="1200" b="0" i="0" u="none" strike="noStrike" cap="none" dirty="0">
                <a:solidFill>
                  <a:schemeClr val="lt1"/>
                </a:solidFill>
                <a:latin typeface="Trebuchet MS"/>
                <a:ea typeface="Trebuchet MS"/>
                <a:cs typeface="Trebuchet MS"/>
                <a:sym typeface="Trebuchet MS"/>
              </a:rPr>
              <a:t>In extreme cases of shortage of skin, or when a </a:t>
            </a:r>
            <a:r>
              <a:rPr lang="en-US" sz="1200" b="0" i="0" u="none" strike="noStrike" cap="none" dirty="0" err="1">
                <a:solidFill>
                  <a:schemeClr val="lt1"/>
                </a:solidFill>
                <a:latin typeface="Trebuchet MS"/>
                <a:ea typeface="Trebuchet MS"/>
                <a:cs typeface="Trebuchet MS"/>
                <a:sym typeface="Trebuchet MS"/>
              </a:rPr>
              <a:t>vaginoplasty</a:t>
            </a:r>
            <a:r>
              <a:rPr lang="en-US" sz="1200" b="0" i="0" u="none" strike="noStrike" cap="none" dirty="0">
                <a:solidFill>
                  <a:schemeClr val="lt1"/>
                </a:solidFill>
                <a:latin typeface="Trebuchet MS"/>
                <a:ea typeface="Trebuchet MS"/>
                <a:cs typeface="Trebuchet MS"/>
                <a:sym typeface="Trebuchet MS"/>
              </a:rPr>
              <a:t> has failed, a vaginal lining can be created from skin grafts from the thighs or hips, or a section of colon may be grafted in (</a:t>
            </a:r>
            <a:r>
              <a:rPr lang="en-US" sz="1200" b="0" i="0" u="none" strike="noStrike" cap="none" dirty="0" err="1">
                <a:solidFill>
                  <a:schemeClr val="lt1"/>
                </a:solidFill>
                <a:latin typeface="Trebuchet MS"/>
                <a:ea typeface="Trebuchet MS"/>
                <a:cs typeface="Trebuchet MS"/>
                <a:sym typeface="Trebuchet MS"/>
              </a:rPr>
              <a:t>colovaginoplasty</a:t>
            </a:r>
            <a:r>
              <a:rPr lang="en-US" sz="1200" b="0" i="0" u="none" strike="noStrike" cap="none" dirty="0">
                <a:solidFill>
                  <a:schemeClr val="lt1"/>
                </a:solidFill>
                <a:latin typeface="Trebuchet MS"/>
                <a:ea typeface="Trebuchet MS"/>
                <a:cs typeface="Trebuchet MS"/>
                <a:sym typeface="Trebuchet MS"/>
              </a:rPr>
              <a:t>).  This is generally avoided as a starting surgery due to its propensity for cancer development compared to the stratified squamous epithelium of penile skin. </a:t>
            </a:r>
            <a:endParaRPr sz="1200" b="0" i="0" u="none" strike="noStrike" cap="none" dirty="0">
              <a:solidFill>
                <a:srgbClr val="000000"/>
              </a:solidFill>
              <a:sym typeface="Arial"/>
            </a:endParaRPr>
          </a:p>
        </p:txBody>
      </p:sp>
      <p:pic>
        <p:nvPicPr>
          <p:cNvPr id="756" name="Google Shape;756;p64" descr="Image result"/>
          <p:cNvPicPr preferRelativeResize="0"/>
          <p:nvPr/>
        </p:nvPicPr>
        <p:blipFill rotWithShape="1">
          <a:blip r:embed="rId3">
            <a:alphaModFix/>
          </a:blip>
          <a:srcRect/>
          <a:stretch/>
        </p:blipFill>
        <p:spPr>
          <a:xfrm>
            <a:off x="1097778" y="4190998"/>
            <a:ext cx="2589213" cy="2381249"/>
          </a:xfrm>
          <a:prstGeom prst="rect">
            <a:avLst/>
          </a:prstGeom>
          <a:solidFill>
            <a:srgbClr val="ECECEC"/>
          </a:solidFill>
          <a:ln w="88900" cap="sq" cmpd="sng">
            <a:solidFill>
              <a:srgbClr val="FFFFFF"/>
            </a:solidFill>
            <a:prstDash val="solid"/>
            <a:miter lim="8000"/>
            <a:headEnd type="none" w="sm" len="sm"/>
            <a:tailEnd type="none" w="sm" len="sm"/>
          </a:ln>
          <a:effectLst>
            <a:outerShdw blurRad="54999" dist="18000" dir="5400000" algn="tl" rotWithShape="0">
              <a:srgbClr val="000000">
                <a:alpha val="40000"/>
              </a:srgbClr>
            </a:outerShdw>
          </a:effectLst>
        </p:spPr>
      </p:pic>
      <p:pic>
        <p:nvPicPr>
          <p:cNvPr id="757" name="Google Shape;757;p64" descr="http://ai.eecs.umich.edu/people/conway/TS/PostopDilation1.jpg"/>
          <p:cNvPicPr preferRelativeResize="0"/>
          <p:nvPr/>
        </p:nvPicPr>
        <p:blipFill rotWithShape="1">
          <a:blip r:embed="rId4">
            <a:alphaModFix/>
          </a:blip>
          <a:srcRect/>
          <a:stretch/>
        </p:blipFill>
        <p:spPr>
          <a:xfrm>
            <a:off x="4408669" y="4190998"/>
            <a:ext cx="4065585" cy="2381249"/>
          </a:xfrm>
          <a:prstGeom prst="rect">
            <a:avLst/>
          </a:prstGeom>
          <a:solidFill>
            <a:srgbClr val="ECECEC"/>
          </a:solidFill>
          <a:ln w="88900" cap="sq" cmpd="sng">
            <a:solidFill>
              <a:srgbClr val="FFFFFF"/>
            </a:solidFill>
            <a:prstDash val="solid"/>
            <a:miter lim="8000"/>
            <a:headEnd type="none" w="sm" len="sm"/>
            <a:tailEnd type="none" w="sm" len="sm"/>
          </a:ln>
          <a:effectLst>
            <a:outerShdw blurRad="54999" dist="18000" dir="5400000" algn="tl" rotWithShape="0">
              <a:srgbClr val="000000">
                <a:alpha val="40000"/>
              </a:srgbClr>
            </a:outerShdw>
          </a:effectLst>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761"/>
        <p:cNvGrpSpPr/>
        <p:nvPr/>
      </p:nvGrpSpPr>
      <p:grpSpPr>
        <a:xfrm>
          <a:off x="0" y="0"/>
          <a:ext cx="0" cy="0"/>
          <a:chOff x="0" y="0"/>
          <a:chExt cx="0" cy="0"/>
        </a:xfrm>
      </p:grpSpPr>
      <p:sp>
        <p:nvSpPr>
          <p:cNvPr id="762" name="Google Shape;762;g645832a77d_0_108"/>
          <p:cNvSpPr txBox="1"/>
          <p:nvPr/>
        </p:nvSpPr>
        <p:spPr>
          <a:xfrm>
            <a:off x="0" y="162824"/>
            <a:ext cx="9144000" cy="790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1250"/>
              <a:buFont typeface="Quattrocento Sans"/>
              <a:buNone/>
            </a:pPr>
            <a:r>
              <a:rPr lang="en-US" sz="5000" b="0" i="0" u="none" strike="noStrike" cap="none">
                <a:solidFill>
                  <a:schemeClr val="lt1"/>
                </a:solidFill>
                <a:latin typeface="Quattrocento Sans"/>
                <a:ea typeface="Quattrocento Sans"/>
                <a:cs typeface="Quattrocento Sans"/>
                <a:sym typeface="Quattrocento Sans"/>
              </a:rPr>
              <a:t>Surgeries - Vaginoplasty</a:t>
            </a:r>
            <a:endParaRPr sz="1400" b="0" i="0" u="none" strike="noStrike" cap="none">
              <a:solidFill>
                <a:srgbClr val="000000"/>
              </a:solidFill>
              <a:latin typeface="Arial"/>
              <a:ea typeface="Arial"/>
              <a:cs typeface="Arial"/>
              <a:sym typeface="Arial"/>
            </a:endParaRPr>
          </a:p>
        </p:txBody>
      </p:sp>
      <p:sp>
        <p:nvSpPr>
          <p:cNvPr id="763" name="Google Shape;763;g645832a77d_0_108"/>
          <p:cNvSpPr txBox="1"/>
          <p:nvPr/>
        </p:nvSpPr>
        <p:spPr>
          <a:xfrm>
            <a:off x="431800" y="1841500"/>
            <a:ext cx="185700" cy="831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400"/>
              <a:buFont typeface="Arial"/>
              <a:buNone/>
            </a:pPr>
            <a:endParaRPr sz="2400" b="1"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chemeClr val="lt1"/>
              </a:solidFill>
              <a:latin typeface="Arial"/>
              <a:ea typeface="Arial"/>
              <a:cs typeface="Arial"/>
              <a:sym typeface="Arial"/>
            </a:endParaRPr>
          </a:p>
        </p:txBody>
      </p:sp>
      <p:sp>
        <p:nvSpPr>
          <p:cNvPr id="764" name="Google Shape;764;g645832a77d_0_108"/>
          <p:cNvSpPr txBox="1"/>
          <p:nvPr/>
        </p:nvSpPr>
        <p:spPr>
          <a:xfrm>
            <a:off x="617500" y="1196339"/>
            <a:ext cx="8229600" cy="5245200"/>
          </a:xfrm>
          <a:prstGeom prst="rect">
            <a:avLst/>
          </a:prstGeom>
          <a:noFill/>
          <a:ln>
            <a:noFill/>
          </a:ln>
        </p:spPr>
        <p:txBody>
          <a:bodyPr spcFirstLastPara="1" wrap="square" lIns="91425" tIns="45700" rIns="91425" bIns="45700" anchor="t" anchorCtr="0">
            <a:noAutofit/>
          </a:bodyPr>
          <a:lstStyle/>
          <a:p>
            <a:pPr marL="457200" marR="0" lvl="0" indent="0" algn="l" rtl="0">
              <a:lnSpc>
                <a:spcPct val="100000"/>
              </a:lnSpc>
              <a:spcBef>
                <a:spcPts val="0"/>
              </a:spcBef>
              <a:spcAft>
                <a:spcPts val="0"/>
              </a:spcAft>
              <a:buNone/>
            </a:pPr>
            <a:r>
              <a:rPr lang="en-US" sz="1600" b="1" dirty="0" smtClean="0">
                <a:solidFill>
                  <a:srgbClr val="2CBDD9"/>
                </a:solidFill>
                <a:latin typeface="Trebuchet MS"/>
                <a:sym typeface="Trebuchet MS"/>
              </a:rPr>
              <a:t>Other forms of </a:t>
            </a:r>
            <a:r>
              <a:rPr lang="en-US" sz="1600" b="1" dirty="0" err="1" smtClean="0">
                <a:solidFill>
                  <a:srgbClr val="2CBDD9"/>
                </a:solidFill>
                <a:latin typeface="Trebuchet MS"/>
                <a:sym typeface="Trebuchet MS"/>
              </a:rPr>
              <a:t>vaginoplasty</a:t>
            </a:r>
            <a:r>
              <a:rPr lang="en-US" sz="1600" b="1" dirty="0" smtClean="0">
                <a:solidFill>
                  <a:srgbClr val="2CBDD9"/>
                </a:solidFill>
                <a:latin typeface="Trebuchet MS"/>
                <a:sym typeface="Trebuchet MS"/>
              </a:rPr>
              <a:t> do exist beyond the standard penile inversion.</a:t>
            </a:r>
          </a:p>
          <a:p>
            <a:pPr marL="457200" marR="0" lvl="0" indent="0" algn="l" rtl="0">
              <a:lnSpc>
                <a:spcPct val="100000"/>
              </a:lnSpc>
              <a:spcBef>
                <a:spcPts val="0"/>
              </a:spcBef>
              <a:spcAft>
                <a:spcPts val="0"/>
              </a:spcAft>
              <a:buNone/>
            </a:pPr>
            <a:r>
              <a:rPr lang="en-US" b="1" dirty="0" smtClean="0">
                <a:solidFill>
                  <a:srgbClr val="2CBDD9"/>
                </a:solidFill>
                <a:latin typeface="Trebuchet MS"/>
                <a:sym typeface="Trebuchet MS"/>
              </a:rPr>
              <a:t> </a:t>
            </a:r>
          </a:p>
          <a:p>
            <a:pPr marL="457200" marR="0" lvl="0" indent="0" algn="l" rtl="0">
              <a:lnSpc>
                <a:spcPct val="100000"/>
              </a:lnSpc>
              <a:spcBef>
                <a:spcPts val="0"/>
              </a:spcBef>
              <a:spcAft>
                <a:spcPts val="0"/>
              </a:spcAft>
              <a:buNone/>
            </a:pPr>
            <a:endParaRPr lang="en-US" sz="1400" b="1" i="0" u="none" strike="noStrike" cap="none" dirty="0">
              <a:solidFill>
                <a:srgbClr val="2CBDD9"/>
              </a:solidFill>
              <a:latin typeface="Trebuchet MS"/>
              <a:ea typeface="Arial"/>
              <a:cs typeface="Arial"/>
              <a:sym typeface="Trebuchet MS"/>
            </a:endParaRPr>
          </a:p>
          <a:p>
            <a:pPr marL="457200" marR="0" lvl="0" indent="0" algn="l" rtl="0">
              <a:lnSpc>
                <a:spcPct val="100000"/>
              </a:lnSpc>
              <a:spcBef>
                <a:spcPts val="0"/>
              </a:spcBef>
              <a:spcAft>
                <a:spcPts val="0"/>
              </a:spcAft>
              <a:buNone/>
            </a:pPr>
            <a:r>
              <a:rPr lang="en-US" b="1" dirty="0" err="1" smtClean="0">
                <a:solidFill>
                  <a:schemeClr val="accent1">
                    <a:lumMod val="60000"/>
                    <a:lumOff val="40000"/>
                  </a:schemeClr>
                </a:solidFill>
                <a:latin typeface="Trebuchet MS"/>
                <a:sym typeface="Trebuchet MS"/>
              </a:rPr>
              <a:t>Colovaginoplasty</a:t>
            </a:r>
            <a:r>
              <a:rPr lang="en-US" b="1" dirty="0" smtClean="0">
                <a:solidFill>
                  <a:schemeClr val="accent1">
                    <a:lumMod val="60000"/>
                    <a:lumOff val="40000"/>
                  </a:schemeClr>
                </a:solidFill>
                <a:latin typeface="Trebuchet MS"/>
                <a:sym typeface="Trebuchet MS"/>
              </a:rPr>
              <a:t> – The usage of colonic mucosa (a segment of the colon is taken to create a </a:t>
            </a:r>
            <a:r>
              <a:rPr lang="en-US" b="1" dirty="0" err="1" smtClean="0">
                <a:solidFill>
                  <a:schemeClr val="accent1">
                    <a:lumMod val="60000"/>
                    <a:lumOff val="40000"/>
                  </a:schemeClr>
                </a:solidFill>
                <a:latin typeface="Trebuchet MS"/>
                <a:sym typeface="Trebuchet MS"/>
              </a:rPr>
              <a:t>neovagina</a:t>
            </a:r>
            <a:r>
              <a:rPr lang="en-US" b="1" dirty="0" smtClean="0">
                <a:solidFill>
                  <a:schemeClr val="accent1">
                    <a:lumMod val="60000"/>
                    <a:lumOff val="40000"/>
                  </a:schemeClr>
                </a:solidFill>
                <a:latin typeface="Trebuchet MS"/>
                <a:sym typeface="Trebuchet MS"/>
              </a:rPr>
              <a:t>). This requires little to no post-op dilation, but has higher complication rates, and additionally is more susceptible to the development of cancer due to the cell type involved and its vulnerability to HPV infection. Requires Pap tests for life. </a:t>
            </a:r>
            <a:endParaRPr lang="en-US" b="1" dirty="0" smtClean="0">
              <a:solidFill>
                <a:srgbClr val="2CBDD9"/>
              </a:solidFill>
              <a:latin typeface="Trebuchet MS"/>
              <a:sym typeface="Trebuchet MS"/>
            </a:endParaRPr>
          </a:p>
          <a:p>
            <a:pPr marL="457200" marR="0" lvl="0" indent="0" algn="l" rtl="0">
              <a:lnSpc>
                <a:spcPct val="100000"/>
              </a:lnSpc>
              <a:spcBef>
                <a:spcPts val="0"/>
              </a:spcBef>
              <a:spcAft>
                <a:spcPts val="0"/>
              </a:spcAft>
              <a:buNone/>
            </a:pPr>
            <a:endParaRPr lang="en-US" sz="1400" b="1" i="0" u="none" strike="noStrike" cap="none" dirty="0">
              <a:solidFill>
                <a:srgbClr val="2CBDD9"/>
              </a:solidFill>
              <a:latin typeface="Trebuchet MS"/>
              <a:ea typeface="Arial"/>
              <a:cs typeface="Arial"/>
              <a:sym typeface="Trebuchet MS"/>
            </a:endParaRPr>
          </a:p>
          <a:p>
            <a:pPr marL="457200" marR="0" lvl="0" indent="0" algn="l" rtl="0">
              <a:lnSpc>
                <a:spcPct val="100000"/>
              </a:lnSpc>
              <a:spcBef>
                <a:spcPts val="0"/>
              </a:spcBef>
              <a:spcAft>
                <a:spcPts val="0"/>
              </a:spcAft>
              <a:buNone/>
            </a:pPr>
            <a:r>
              <a:rPr lang="en-US" b="1" dirty="0" smtClean="0">
                <a:solidFill>
                  <a:schemeClr val="accent2">
                    <a:lumMod val="60000"/>
                    <a:lumOff val="40000"/>
                  </a:schemeClr>
                </a:solidFill>
                <a:latin typeface="Trebuchet MS"/>
                <a:sym typeface="Trebuchet MS"/>
              </a:rPr>
              <a:t>Peritoneal </a:t>
            </a:r>
            <a:r>
              <a:rPr lang="en-US" b="1" dirty="0" err="1" smtClean="0">
                <a:solidFill>
                  <a:schemeClr val="accent2">
                    <a:lumMod val="60000"/>
                    <a:lumOff val="40000"/>
                  </a:schemeClr>
                </a:solidFill>
                <a:latin typeface="Trebuchet MS"/>
                <a:sym typeface="Trebuchet MS"/>
              </a:rPr>
              <a:t>Pullthrough</a:t>
            </a:r>
            <a:r>
              <a:rPr lang="en-US" b="1" dirty="0" smtClean="0">
                <a:solidFill>
                  <a:schemeClr val="accent2">
                    <a:lumMod val="60000"/>
                    <a:lumOff val="40000"/>
                  </a:schemeClr>
                </a:solidFill>
                <a:latin typeface="Trebuchet MS"/>
                <a:sym typeface="Trebuchet MS"/>
              </a:rPr>
              <a:t> Technique – The usage of peritoneum to create a </a:t>
            </a:r>
            <a:r>
              <a:rPr lang="en-US" b="1" dirty="0" err="1" smtClean="0">
                <a:solidFill>
                  <a:schemeClr val="accent2">
                    <a:lumMod val="60000"/>
                    <a:lumOff val="40000"/>
                  </a:schemeClr>
                </a:solidFill>
                <a:latin typeface="Trebuchet MS"/>
                <a:sym typeface="Trebuchet MS"/>
              </a:rPr>
              <a:t>neovagina</a:t>
            </a:r>
            <a:r>
              <a:rPr lang="en-US" b="1" dirty="0" smtClean="0">
                <a:solidFill>
                  <a:schemeClr val="accent2">
                    <a:lumMod val="60000"/>
                    <a:lumOff val="40000"/>
                  </a:schemeClr>
                </a:solidFill>
                <a:latin typeface="Trebuchet MS"/>
                <a:sym typeface="Trebuchet MS"/>
              </a:rPr>
              <a:t>. It “sweats” and is much more similar to actual vaginal mucosa due to the cell type which differs from the stratified squamous epithelium of the PI technique. Relatively new technique, limited surgeons performing it. Dr. Jess Ting and Dr. Heidi Wittenberg are the pioneers of it that I’m most familiar with. I’ve seen excellent outcomes. </a:t>
            </a:r>
          </a:p>
          <a:p>
            <a:pPr marL="457200" marR="0" lvl="0" indent="0" algn="l" rtl="0">
              <a:lnSpc>
                <a:spcPct val="100000"/>
              </a:lnSpc>
              <a:spcBef>
                <a:spcPts val="0"/>
              </a:spcBef>
              <a:spcAft>
                <a:spcPts val="0"/>
              </a:spcAft>
              <a:buNone/>
            </a:pPr>
            <a:endParaRPr lang="en-US" sz="1400" b="1" i="0" u="none" strike="noStrike" cap="none" dirty="0">
              <a:solidFill>
                <a:srgbClr val="2CBDD9"/>
              </a:solidFill>
              <a:latin typeface="Trebuchet MS"/>
              <a:ea typeface="Arial"/>
              <a:cs typeface="Arial"/>
              <a:sym typeface="Trebuchet MS"/>
            </a:endParaRPr>
          </a:p>
          <a:p>
            <a:pPr marL="457200" marR="0" lvl="0" indent="0" algn="l" rtl="0">
              <a:lnSpc>
                <a:spcPct val="100000"/>
              </a:lnSpc>
              <a:spcBef>
                <a:spcPts val="0"/>
              </a:spcBef>
              <a:spcAft>
                <a:spcPts val="0"/>
              </a:spcAft>
              <a:buNone/>
            </a:pPr>
            <a:r>
              <a:rPr lang="en-US" b="1" dirty="0" smtClean="0">
                <a:solidFill>
                  <a:schemeClr val="accent2">
                    <a:lumMod val="40000"/>
                    <a:lumOff val="60000"/>
                  </a:schemeClr>
                </a:solidFill>
                <a:latin typeface="Trebuchet MS"/>
                <a:sym typeface="Trebuchet MS"/>
              </a:rPr>
              <a:t>Combined Penile Inversion / Peritoneal </a:t>
            </a:r>
            <a:r>
              <a:rPr lang="en-US" b="1" dirty="0" err="1" smtClean="0">
                <a:solidFill>
                  <a:schemeClr val="accent2">
                    <a:lumMod val="40000"/>
                    <a:lumOff val="60000"/>
                  </a:schemeClr>
                </a:solidFill>
                <a:latin typeface="Trebuchet MS"/>
                <a:sym typeface="Trebuchet MS"/>
              </a:rPr>
              <a:t>Pullthrough</a:t>
            </a:r>
            <a:r>
              <a:rPr lang="en-US" b="1" dirty="0" smtClean="0">
                <a:solidFill>
                  <a:schemeClr val="accent2">
                    <a:lumMod val="40000"/>
                    <a:lumOff val="60000"/>
                  </a:schemeClr>
                </a:solidFill>
                <a:latin typeface="Trebuchet MS"/>
                <a:sym typeface="Trebuchet MS"/>
              </a:rPr>
              <a:t> – The name describes it well. Performed by Dr. Rachel </a:t>
            </a:r>
            <a:r>
              <a:rPr lang="en-US" b="1" dirty="0" err="1" smtClean="0">
                <a:solidFill>
                  <a:schemeClr val="accent2">
                    <a:lumMod val="40000"/>
                    <a:lumOff val="60000"/>
                  </a:schemeClr>
                </a:solidFill>
                <a:latin typeface="Trebuchet MS"/>
                <a:sym typeface="Trebuchet MS"/>
              </a:rPr>
              <a:t>Bluebond-Lagner</a:t>
            </a:r>
            <a:r>
              <a:rPr lang="en-US" b="1" dirty="0" smtClean="0">
                <a:solidFill>
                  <a:schemeClr val="accent2">
                    <a:lumMod val="40000"/>
                    <a:lumOff val="60000"/>
                  </a:schemeClr>
                </a:solidFill>
                <a:latin typeface="Trebuchet MS"/>
                <a:sym typeface="Trebuchet MS"/>
              </a:rPr>
              <a:t> at NYU. I’ve seen excellent results from it. </a:t>
            </a:r>
          </a:p>
          <a:p>
            <a:pPr marL="457200" marR="0" lvl="0" indent="0" algn="l" rtl="0">
              <a:lnSpc>
                <a:spcPct val="100000"/>
              </a:lnSpc>
              <a:spcBef>
                <a:spcPts val="0"/>
              </a:spcBef>
              <a:spcAft>
                <a:spcPts val="0"/>
              </a:spcAft>
              <a:buNone/>
            </a:pPr>
            <a:endParaRPr lang="en-US" sz="1400" b="1" i="0" u="none" strike="noStrike" cap="none" dirty="0">
              <a:solidFill>
                <a:srgbClr val="2CBDD9"/>
              </a:solidFill>
              <a:latin typeface="Trebuchet MS"/>
              <a:ea typeface="Arial"/>
              <a:cs typeface="Arial"/>
              <a:sym typeface="Trebuchet MS"/>
            </a:endParaRPr>
          </a:p>
          <a:p>
            <a:pPr marL="457200" marR="0" lvl="0" indent="0" algn="l" rtl="0">
              <a:lnSpc>
                <a:spcPct val="100000"/>
              </a:lnSpc>
              <a:spcBef>
                <a:spcPts val="0"/>
              </a:spcBef>
              <a:spcAft>
                <a:spcPts val="0"/>
              </a:spcAft>
              <a:buNone/>
            </a:pPr>
            <a:r>
              <a:rPr lang="en-US" b="1" dirty="0" smtClean="0">
                <a:solidFill>
                  <a:schemeClr val="accent3">
                    <a:lumMod val="40000"/>
                    <a:lumOff val="60000"/>
                  </a:schemeClr>
                </a:solidFill>
                <a:latin typeface="Trebuchet MS"/>
                <a:sym typeface="Trebuchet MS"/>
              </a:rPr>
              <a:t>Scrotal and Penile inversion – Dr. </a:t>
            </a:r>
            <a:r>
              <a:rPr lang="en-US" b="1" dirty="0" err="1" smtClean="0">
                <a:solidFill>
                  <a:schemeClr val="accent3">
                    <a:lumMod val="40000"/>
                    <a:lumOff val="60000"/>
                  </a:schemeClr>
                </a:solidFill>
                <a:latin typeface="Trebuchet MS"/>
                <a:sym typeface="Trebuchet MS"/>
              </a:rPr>
              <a:t>Chettawut</a:t>
            </a:r>
            <a:r>
              <a:rPr lang="en-US" b="1" dirty="0" smtClean="0">
                <a:solidFill>
                  <a:schemeClr val="accent3">
                    <a:lumMod val="40000"/>
                    <a:lumOff val="60000"/>
                  </a:schemeClr>
                </a:solidFill>
                <a:latin typeface="Trebuchet MS"/>
                <a:sym typeface="Trebuchet MS"/>
              </a:rPr>
              <a:t> in </a:t>
            </a:r>
            <a:r>
              <a:rPr lang="en-US" b="1" dirty="0" err="1" smtClean="0">
                <a:solidFill>
                  <a:schemeClr val="accent3">
                    <a:lumMod val="40000"/>
                    <a:lumOff val="60000"/>
                  </a:schemeClr>
                </a:solidFill>
                <a:latin typeface="Trebuchet MS"/>
                <a:sym typeface="Trebuchet MS"/>
              </a:rPr>
              <a:t>Thaliand</a:t>
            </a:r>
            <a:r>
              <a:rPr lang="en-US" b="1" dirty="0" smtClean="0">
                <a:solidFill>
                  <a:schemeClr val="accent3">
                    <a:lumMod val="40000"/>
                    <a:lumOff val="60000"/>
                  </a:schemeClr>
                </a:solidFill>
                <a:latin typeface="Trebuchet MS"/>
                <a:sym typeface="Trebuchet MS"/>
              </a:rPr>
              <a:t> uses this sort of technique. Scrotal tissue is part of the </a:t>
            </a:r>
            <a:r>
              <a:rPr lang="en-US" b="1" dirty="0" err="1" smtClean="0">
                <a:solidFill>
                  <a:schemeClr val="accent3">
                    <a:lumMod val="40000"/>
                    <a:lumOff val="60000"/>
                  </a:schemeClr>
                </a:solidFill>
                <a:latin typeface="Trebuchet MS"/>
                <a:sym typeface="Trebuchet MS"/>
              </a:rPr>
              <a:t>neovaginal</a:t>
            </a:r>
            <a:r>
              <a:rPr lang="en-US" b="1" dirty="0" smtClean="0">
                <a:solidFill>
                  <a:schemeClr val="accent3">
                    <a:lumMod val="40000"/>
                    <a:lumOff val="60000"/>
                  </a:schemeClr>
                </a:solidFill>
                <a:latin typeface="Trebuchet MS"/>
                <a:sym typeface="Trebuchet MS"/>
              </a:rPr>
              <a:t> canal wall. </a:t>
            </a:r>
          </a:p>
          <a:p>
            <a:pPr marL="457200" marR="0" lvl="0" indent="0" algn="l" rtl="0">
              <a:lnSpc>
                <a:spcPct val="100000"/>
              </a:lnSpc>
              <a:spcBef>
                <a:spcPts val="0"/>
              </a:spcBef>
              <a:spcAft>
                <a:spcPts val="0"/>
              </a:spcAft>
              <a:buNone/>
            </a:pPr>
            <a:endParaRPr lang="en-US" b="1" dirty="0">
              <a:solidFill>
                <a:srgbClr val="2CBDD9"/>
              </a:solidFill>
              <a:latin typeface="Trebuchet MS"/>
              <a:sym typeface="Trebuchet MS"/>
            </a:endParaRPr>
          </a:p>
          <a:p>
            <a:pPr marL="457200" marR="0" lvl="0" indent="0" algn="l" rtl="0">
              <a:lnSpc>
                <a:spcPct val="100000"/>
              </a:lnSpc>
              <a:spcBef>
                <a:spcPts val="0"/>
              </a:spcBef>
              <a:spcAft>
                <a:spcPts val="0"/>
              </a:spcAft>
              <a:buNone/>
            </a:pPr>
            <a:r>
              <a:rPr lang="en-US" b="1" dirty="0" smtClean="0">
                <a:solidFill>
                  <a:schemeClr val="accent3">
                    <a:lumMod val="60000"/>
                    <a:lumOff val="40000"/>
                  </a:schemeClr>
                </a:solidFill>
                <a:latin typeface="Trebuchet MS"/>
                <a:sym typeface="Trebuchet MS"/>
              </a:rPr>
              <a:t>Plain Penile Inversion – Dr. Christine </a:t>
            </a:r>
            <a:r>
              <a:rPr lang="en-US" b="1" dirty="0" err="1" smtClean="0">
                <a:solidFill>
                  <a:schemeClr val="accent3">
                    <a:lumMod val="60000"/>
                    <a:lumOff val="40000"/>
                  </a:schemeClr>
                </a:solidFill>
                <a:latin typeface="Trebuchet MS"/>
                <a:sym typeface="Trebuchet MS"/>
              </a:rPr>
              <a:t>McGinn</a:t>
            </a:r>
            <a:r>
              <a:rPr lang="en-US" b="1" dirty="0" smtClean="0">
                <a:solidFill>
                  <a:schemeClr val="accent3">
                    <a:lumMod val="60000"/>
                    <a:lumOff val="40000"/>
                  </a:schemeClr>
                </a:solidFill>
                <a:latin typeface="Trebuchet MS"/>
                <a:sym typeface="Trebuchet MS"/>
              </a:rPr>
              <a:t> (for more slender patients) and Dr. Marci Bowers (for heavier built patients) have produced the best results I’ve seen for my patients in the USA based on their own unique styles. Dr. </a:t>
            </a:r>
            <a:r>
              <a:rPr lang="en-US" b="1" dirty="0" err="1" smtClean="0">
                <a:solidFill>
                  <a:schemeClr val="accent3">
                    <a:lumMod val="60000"/>
                    <a:lumOff val="40000"/>
                  </a:schemeClr>
                </a:solidFill>
                <a:latin typeface="Trebuchet MS"/>
                <a:sym typeface="Trebuchet MS"/>
              </a:rPr>
              <a:t>Suporn</a:t>
            </a:r>
            <a:r>
              <a:rPr lang="en-US" b="1" dirty="0" smtClean="0">
                <a:solidFill>
                  <a:schemeClr val="accent3">
                    <a:lumMod val="60000"/>
                    <a:lumOff val="40000"/>
                  </a:schemeClr>
                </a:solidFill>
                <a:latin typeface="Trebuchet MS"/>
                <a:sym typeface="Trebuchet MS"/>
              </a:rPr>
              <a:t> in Thailand is also tremendously skilled and has produced many great outcomes for my patients.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768"/>
        <p:cNvGrpSpPr/>
        <p:nvPr/>
      </p:nvGrpSpPr>
      <p:grpSpPr>
        <a:xfrm>
          <a:off x="0" y="0"/>
          <a:ext cx="0" cy="0"/>
          <a:chOff x="0" y="0"/>
          <a:chExt cx="0" cy="0"/>
        </a:xfrm>
      </p:grpSpPr>
      <p:sp>
        <p:nvSpPr>
          <p:cNvPr id="769" name="Google Shape;769;p65"/>
          <p:cNvSpPr txBox="1"/>
          <p:nvPr/>
        </p:nvSpPr>
        <p:spPr>
          <a:xfrm>
            <a:off x="0" y="165804"/>
            <a:ext cx="9144000" cy="646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1250"/>
              <a:buFont typeface="Quattrocento Sans"/>
              <a:buNone/>
            </a:pPr>
            <a:r>
              <a:rPr lang="en-US" sz="5000" b="0" i="0" u="none" strike="noStrike" cap="none">
                <a:solidFill>
                  <a:schemeClr val="lt1"/>
                </a:solidFill>
                <a:latin typeface="Quattrocento Sans"/>
                <a:ea typeface="Quattrocento Sans"/>
                <a:cs typeface="Quattrocento Sans"/>
                <a:sym typeface="Quattrocento Sans"/>
              </a:rPr>
              <a:t>Other Surgeries</a:t>
            </a:r>
            <a:endParaRPr sz="1400" b="0" i="0" u="none" strike="noStrike" cap="none">
              <a:solidFill>
                <a:srgbClr val="000000"/>
              </a:solidFill>
              <a:latin typeface="Arial"/>
              <a:ea typeface="Arial"/>
              <a:cs typeface="Arial"/>
              <a:sym typeface="Arial"/>
            </a:endParaRPr>
          </a:p>
        </p:txBody>
      </p:sp>
      <p:sp>
        <p:nvSpPr>
          <p:cNvPr id="770" name="Google Shape;770;p65"/>
          <p:cNvSpPr txBox="1"/>
          <p:nvPr/>
        </p:nvSpPr>
        <p:spPr>
          <a:xfrm>
            <a:off x="431800" y="1841500"/>
            <a:ext cx="185736" cy="8318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400"/>
              <a:buFont typeface="Arial"/>
              <a:buNone/>
            </a:pPr>
            <a:endParaRPr sz="2400" b="1"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chemeClr val="lt1"/>
              </a:solidFill>
              <a:latin typeface="Arial"/>
              <a:ea typeface="Arial"/>
              <a:cs typeface="Arial"/>
              <a:sym typeface="Arial"/>
            </a:endParaRPr>
          </a:p>
        </p:txBody>
      </p:sp>
      <p:sp>
        <p:nvSpPr>
          <p:cNvPr id="771" name="Google Shape;771;p65"/>
          <p:cNvSpPr/>
          <p:nvPr/>
        </p:nvSpPr>
        <p:spPr>
          <a:xfrm>
            <a:off x="457200" y="1119175"/>
            <a:ext cx="4114800" cy="5511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2CBDD9"/>
              </a:buClr>
              <a:buSzPts val="500"/>
              <a:buFont typeface="Quattrocento Sans"/>
              <a:buNone/>
            </a:pPr>
            <a:r>
              <a:rPr lang="en-US" sz="2000" b="1" i="0" u="none" strike="noStrike" cap="none" dirty="0">
                <a:solidFill>
                  <a:srgbClr val="2CBDD9"/>
                </a:solidFill>
                <a:latin typeface="Quattrocento Sans"/>
                <a:ea typeface="Quattrocento Sans"/>
                <a:cs typeface="Quattrocento Sans"/>
                <a:sym typeface="Quattrocento Sans"/>
              </a:rPr>
              <a:t>Facial Feminization Surgery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600"/>
              </a:spcBef>
              <a:spcAft>
                <a:spcPts val="0"/>
              </a:spcAft>
              <a:buClr>
                <a:srgbClr val="2CBDD9"/>
              </a:buClr>
              <a:buSzPts val="400"/>
              <a:buFont typeface="Trebuchet MS"/>
              <a:buNone/>
            </a:pPr>
            <a:r>
              <a:rPr lang="en-US" sz="1500" b="0" i="0" u="none" strike="noStrike" cap="none" dirty="0">
                <a:solidFill>
                  <a:schemeClr val="lt1"/>
                </a:solidFill>
                <a:latin typeface="Trebuchet MS"/>
                <a:ea typeface="Trebuchet MS"/>
                <a:cs typeface="Trebuchet MS"/>
                <a:sym typeface="Trebuchet MS"/>
              </a:rPr>
              <a:t>Fairly straightforward, changes are made in the contouring of the face by shaving down or augmenting certain areas to “undo” prior effects caused by masculinizing endogenous hormones. (this is rarely done in the reverse for </a:t>
            </a:r>
            <a:r>
              <a:rPr lang="en-US" sz="1500" b="0" i="0" u="none" strike="noStrike" cap="none" dirty="0" err="1">
                <a:solidFill>
                  <a:schemeClr val="lt1"/>
                </a:solidFill>
                <a:latin typeface="Trebuchet MS"/>
                <a:ea typeface="Trebuchet MS"/>
                <a:cs typeface="Trebuchet MS"/>
                <a:sym typeface="Trebuchet MS"/>
              </a:rPr>
              <a:t>Transmen</a:t>
            </a:r>
            <a:r>
              <a:rPr lang="en-US" sz="1500" b="0" i="0" u="none" strike="noStrike" cap="none" dirty="0">
                <a:solidFill>
                  <a:schemeClr val="lt1"/>
                </a:solidFill>
                <a:latin typeface="Trebuchet MS"/>
                <a:ea typeface="Trebuchet MS"/>
                <a:cs typeface="Trebuchet MS"/>
                <a:sym typeface="Trebuchet MS"/>
              </a:rPr>
              <a:t> who seek a more masculine face but have not achieved this after years of Testosterone therapy).</a:t>
            </a:r>
            <a:endParaRPr sz="1500" b="0" i="0" u="none" strike="noStrike" cap="none" dirty="0">
              <a:solidFill>
                <a:schemeClr val="lt1"/>
              </a:solidFill>
              <a:latin typeface="Trebuchet MS"/>
              <a:ea typeface="Trebuchet MS"/>
              <a:cs typeface="Trebuchet MS"/>
              <a:sym typeface="Trebuchet MS"/>
            </a:endParaRPr>
          </a:p>
          <a:p>
            <a:pPr marL="0" marR="0" lvl="0" indent="0" algn="l" rtl="0">
              <a:lnSpc>
                <a:spcPct val="100000"/>
              </a:lnSpc>
              <a:spcBef>
                <a:spcPts val="600"/>
              </a:spcBef>
              <a:spcAft>
                <a:spcPts val="0"/>
              </a:spcAft>
              <a:buClr>
                <a:srgbClr val="2CBDD9"/>
              </a:buClr>
              <a:buSzPts val="400"/>
              <a:buFont typeface="Trebuchet MS"/>
              <a:buNone/>
            </a:pPr>
            <a:r>
              <a:rPr lang="en-US" sz="2000" b="1" dirty="0">
                <a:solidFill>
                  <a:srgbClr val="2CBDD9"/>
                </a:solidFill>
                <a:latin typeface="Quattrocento Sans"/>
                <a:ea typeface="Quattrocento Sans"/>
                <a:cs typeface="Quattrocento Sans"/>
                <a:sym typeface="Quattrocento Sans"/>
              </a:rPr>
              <a:t>Voice Feminization Surgery</a:t>
            </a:r>
            <a:endParaRPr sz="2000" b="1" dirty="0">
              <a:solidFill>
                <a:srgbClr val="ACF2C4"/>
              </a:solidFill>
              <a:latin typeface="Quattrocento Sans"/>
              <a:ea typeface="Quattrocento Sans"/>
              <a:cs typeface="Quattrocento Sans"/>
              <a:sym typeface="Quattrocento Sans"/>
            </a:endParaRPr>
          </a:p>
          <a:p>
            <a:pPr marL="0" lvl="0" indent="0" algn="l" rtl="0">
              <a:spcBef>
                <a:spcPts val="600"/>
              </a:spcBef>
              <a:spcAft>
                <a:spcPts val="0"/>
              </a:spcAft>
              <a:buClr>
                <a:srgbClr val="2CBDD9"/>
              </a:buClr>
              <a:buSzPts val="400"/>
              <a:buFont typeface="Trebuchet MS"/>
              <a:buNone/>
            </a:pPr>
            <a:r>
              <a:rPr lang="en-US" sz="1500" dirty="0">
                <a:solidFill>
                  <a:schemeClr val="lt1"/>
                </a:solidFill>
                <a:latin typeface="Trebuchet MS"/>
                <a:ea typeface="Trebuchet MS"/>
                <a:cs typeface="Trebuchet MS"/>
                <a:sym typeface="Trebuchet MS"/>
              </a:rPr>
              <a:t>Historically a surgery of ‘last resort’. This surgery while sometimes effective has the extreme risk factor of making the voice actually deeper, permanently hoarse, or unable to function at all. There is however a new technique from a Korean Surgeon Dr. Kim gaining popularity with good safety data. Minimally invasive voice feminization surgery is becoming more common and may be an option for select patients. </a:t>
            </a:r>
            <a:r>
              <a:rPr lang="en-US" sz="1500" dirty="0" err="1" smtClean="0">
                <a:solidFill>
                  <a:schemeClr val="lt1"/>
                </a:solidFill>
                <a:latin typeface="Trebuchet MS"/>
                <a:ea typeface="Trebuchet MS"/>
                <a:cs typeface="Trebuchet MS"/>
                <a:sym typeface="Trebuchet MS"/>
              </a:rPr>
              <a:t>Dr</a:t>
            </a:r>
            <a:r>
              <a:rPr lang="en-US" sz="1500" dirty="0" smtClean="0">
                <a:solidFill>
                  <a:schemeClr val="lt1"/>
                </a:solidFill>
                <a:latin typeface="Trebuchet MS"/>
                <a:ea typeface="Trebuchet MS"/>
                <a:cs typeface="Trebuchet MS"/>
                <a:sym typeface="Trebuchet MS"/>
              </a:rPr>
              <a:t> </a:t>
            </a:r>
            <a:r>
              <a:rPr lang="en-US" sz="1500" dirty="0" err="1" smtClean="0">
                <a:solidFill>
                  <a:schemeClr val="lt1"/>
                </a:solidFill>
                <a:latin typeface="Trebuchet MS"/>
                <a:ea typeface="Trebuchet MS"/>
                <a:cs typeface="Trebuchet MS"/>
                <a:sym typeface="Trebuchet MS"/>
              </a:rPr>
              <a:t>Haben</a:t>
            </a:r>
            <a:r>
              <a:rPr lang="en-US" sz="1500" dirty="0" smtClean="0">
                <a:solidFill>
                  <a:schemeClr val="lt1"/>
                </a:solidFill>
                <a:latin typeface="Trebuchet MS"/>
                <a:ea typeface="Trebuchet MS"/>
                <a:cs typeface="Trebuchet MS"/>
                <a:sym typeface="Trebuchet MS"/>
              </a:rPr>
              <a:t> and Dr. Spiegel are excellent US Providers. </a:t>
            </a:r>
            <a:endParaRPr sz="1500" dirty="0">
              <a:solidFill>
                <a:schemeClr val="lt1"/>
              </a:solidFill>
              <a:latin typeface="Trebuchet MS"/>
              <a:ea typeface="Trebuchet MS"/>
              <a:cs typeface="Trebuchet MS"/>
              <a:sym typeface="Trebuchet MS"/>
            </a:endParaRPr>
          </a:p>
          <a:p>
            <a:pPr marL="0" marR="0" lvl="0" indent="0" algn="l" rtl="0">
              <a:lnSpc>
                <a:spcPct val="100000"/>
              </a:lnSpc>
              <a:spcBef>
                <a:spcPts val="600"/>
              </a:spcBef>
              <a:spcAft>
                <a:spcPts val="0"/>
              </a:spcAft>
              <a:buClr>
                <a:srgbClr val="2CBDD9"/>
              </a:buClr>
              <a:buSzPts val="400"/>
              <a:buFont typeface="Trebuchet MS"/>
              <a:buNone/>
            </a:pPr>
            <a:endParaRPr sz="1600" dirty="0">
              <a:solidFill>
                <a:schemeClr val="lt1"/>
              </a:solidFill>
              <a:latin typeface="Trebuchet MS"/>
              <a:ea typeface="Trebuchet MS"/>
              <a:cs typeface="Trebuchet MS"/>
              <a:sym typeface="Trebuchet MS"/>
            </a:endParaRPr>
          </a:p>
        </p:txBody>
      </p:sp>
      <p:sp>
        <p:nvSpPr>
          <p:cNvPr id="772" name="Google Shape;772;p65"/>
          <p:cNvSpPr/>
          <p:nvPr/>
        </p:nvSpPr>
        <p:spPr>
          <a:xfrm>
            <a:off x="4842075" y="1119175"/>
            <a:ext cx="3844500" cy="5472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2CBDD9"/>
              </a:buClr>
              <a:buSzPts val="500"/>
              <a:buFont typeface="Quattrocento Sans"/>
              <a:buNone/>
            </a:pPr>
            <a:r>
              <a:rPr lang="en-US" sz="2000" b="1" i="0" u="none" strike="noStrike" cap="none">
                <a:solidFill>
                  <a:srgbClr val="2CBDD9"/>
                </a:solidFill>
                <a:latin typeface="Quattrocento Sans"/>
                <a:ea typeface="Quattrocento Sans"/>
                <a:cs typeface="Quattrocento Sans"/>
                <a:sym typeface="Quattrocento Sans"/>
              </a:rPr>
              <a:t>Breast Augmentation</a:t>
            </a:r>
            <a:endParaRPr sz="1400" b="0" i="0" u="none" strike="noStrike" cap="none">
              <a:solidFill>
                <a:srgbClr val="2CBDD9"/>
              </a:solidFill>
              <a:latin typeface="Arial"/>
              <a:ea typeface="Arial"/>
              <a:cs typeface="Arial"/>
              <a:sym typeface="Arial"/>
            </a:endParaRPr>
          </a:p>
          <a:p>
            <a:pPr marL="0" marR="0" lvl="0" indent="0" algn="l" rtl="0">
              <a:lnSpc>
                <a:spcPct val="100000"/>
              </a:lnSpc>
              <a:spcBef>
                <a:spcPts val="0"/>
              </a:spcBef>
              <a:spcAft>
                <a:spcPts val="0"/>
              </a:spcAft>
              <a:buClr>
                <a:srgbClr val="2CBDD9"/>
              </a:buClr>
              <a:buSzPts val="400"/>
              <a:buFont typeface="Trebuchet MS"/>
              <a:buNone/>
            </a:pPr>
            <a:r>
              <a:rPr lang="en-US" sz="1500" b="0" i="0" u="none" strike="noStrike" cap="none">
                <a:solidFill>
                  <a:schemeClr val="lt1"/>
                </a:solidFill>
                <a:latin typeface="Trebuchet MS"/>
                <a:ea typeface="Trebuchet MS"/>
                <a:cs typeface="Trebuchet MS"/>
                <a:sym typeface="Trebuchet MS"/>
              </a:rPr>
              <a:t>There are many variant types; the most ideal for a particular person is dependent on their anatomy prior to surgery.</a:t>
            </a:r>
            <a:endParaRPr sz="1500" b="0" i="0" u="none" strike="noStrike" cap="none">
              <a:solidFill>
                <a:schemeClr val="lt1"/>
              </a:solidFill>
              <a:latin typeface="Trebuchet MS"/>
              <a:ea typeface="Trebuchet MS"/>
              <a:cs typeface="Trebuchet MS"/>
              <a:sym typeface="Trebuchet MS"/>
            </a:endParaRPr>
          </a:p>
          <a:p>
            <a:pPr marL="0" lvl="0" indent="0" algn="l" rtl="0">
              <a:spcBef>
                <a:spcPts val="1000"/>
              </a:spcBef>
              <a:spcAft>
                <a:spcPts val="0"/>
              </a:spcAft>
              <a:buClr>
                <a:srgbClr val="2CBDD9"/>
              </a:buClr>
              <a:buSzPts val="500"/>
              <a:buFont typeface="Quattrocento Sans"/>
              <a:buNone/>
            </a:pPr>
            <a:r>
              <a:rPr lang="en-US" sz="2000" b="1">
                <a:solidFill>
                  <a:srgbClr val="2CBDD9"/>
                </a:solidFill>
                <a:latin typeface="Quattrocento Sans"/>
                <a:ea typeface="Quattrocento Sans"/>
                <a:cs typeface="Quattrocento Sans"/>
                <a:sym typeface="Quattrocento Sans"/>
              </a:rPr>
              <a:t>Tracheal Shave </a:t>
            </a:r>
            <a:endParaRPr>
              <a:solidFill>
                <a:srgbClr val="2CBDD9"/>
              </a:solidFill>
            </a:endParaRPr>
          </a:p>
          <a:p>
            <a:pPr marL="0" lvl="0" indent="0" algn="l" rtl="0">
              <a:spcBef>
                <a:spcPts val="0"/>
              </a:spcBef>
              <a:spcAft>
                <a:spcPts val="0"/>
              </a:spcAft>
              <a:buClr>
                <a:srgbClr val="2CBDD9"/>
              </a:buClr>
              <a:buSzPts val="400"/>
              <a:buFont typeface="Trebuchet MS"/>
              <a:buNone/>
            </a:pPr>
            <a:r>
              <a:rPr lang="en-US" sz="1500">
                <a:solidFill>
                  <a:schemeClr val="lt1"/>
                </a:solidFill>
                <a:latin typeface="Trebuchet MS"/>
                <a:ea typeface="Trebuchet MS"/>
                <a:cs typeface="Trebuchet MS"/>
                <a:sym typeface="Trebuchet MS"/>
              </a:rPr>
              <a:t>A procedure to reduce the “Adam's apple” cartilage in the neck.</a:t>
            </a:r>
            <a:endParaRPr sz="1500">
              <a:solidFill>
                <a:schemeClr val="lt1"/>
              </a:solidFill>
              <a:latin typeface="Trebuchet MS"/>
              <a:ea typeface="Trebuchet MS"/>
              <a:cs typeface="Trebuchet MS"/>
              <a:sym typeface="Trebuchet MS"/>
            </a:endParaRPr>
          </a:p>
          <a:p>
            <a:pPr marL="0" lvl="0" indent="0" algn="l" rtl="0">
              <a:spcBef>
                <a:spcPts val="1000"/>
              </a:spcBef>
              <a:spcAft>
                <a:spcPts val="0"/>
              </a:spcAft>
              <a:buClr>
                <a:srgbClr val="2CBDD9"/>
              </a:buClr>
              <a:buSzPts val="500"/>
              <a:buFont typeface="Quattrocento Sans"/>
              <a:buNone/>
            </a:pPr>
            <a:r>
              <a:rPr lang="en-US" sz="2000" b="1">
                <a:solidFill>
                  <a:srgbClr val="2CBDD9"/>
                </a:solidFill>
                <a:latin typeface="Quattrocento Sans"/>
                <a:ea typeface="Quattrocento Sans"/>
                <a:cs typeface="Quattrocento Sans"/>
                <a:sym typeface="Quattrocento Sans"/>
              </a:rPr>
              <a:t>Buttock Augmentation</a:t>
            </a:r>
            <a:r>
              <a:rPr lang="en-US" sz="2000" b="1">
                <a:solidFill>
                  <a:srgbClr val="79D4CC"/>
                </a:solidFill>
                <a:latin typeface="Quattrocento Sans"/>
                <a:ea typeface="Quattrocento Sans"/>
                <a:cs typeface="Quattrocento Sans"/>
                <a:sym typeface="Quattrocento Sans"/>
              </a:rPr>
              <a:t> </a:t>
            </a:r>
            <a:endParaRPr>
              <a:solidFill>
                <a:schemeClr val="dk1"/>
              </a:solidFill>
            </a:endParaRPr>
          </a:p>
          <a:p>
            <a:pPr marL="0" lvl="0" indent="0" algn="l" rtl="0">
              <a:spcBef>
                <a:spcPts val="600"/>
              </a:spcBef>
              <a:spcAft>
                <a:spcPts val="0"/>
              </a:spcAft>
              <a:buClr>
                <a:srgbClr val="2CBDD9"/>
              </a:buClr>
              <a:buSzPts val="400"/>
              <a:buFont typeface="Trebuchet MS"/>
              <a:buNone/>
            </a:pPr>
            <a:r>
              <a:rPr lang="en-US" sz="1500">
                <a:solidFill>
                  <a:schemeClr val="lt1"/>
                </a:solidFill>
                <a:latin typeface="Trebuchet MS"/>
                <a:ea typeface="Trebuchet MS"/>
                <a:cs typeface="Trebuchet MS"/>
                <a:sym typeface="Trebuchet MS"/>
              </a:rPr>
              <a:t>Accomplished by fillers, fat transplant or implant. One of the most common “DIY” surgeries done illicitly with non-medical silicone that results in dangerous complications. Slang term is a “Pumping Party”</a:t>
            </a:r>
            <a:endParaRPr sz="1500">
              <a:solidFill>
                <a:schemeClr val="lt1"/>
              </a:solidFill>
              <a:latin typeface="Trebuchet MS"/>
              <a:ea typeface="Trebuchet MS"/>
              <a:cs typeface="Trebuchet MS"/>
              <a:sym typeface="Trebuchet MS"/>
            </a:endParaRPr>
          </a:p>
          <a:p>
            <a:pPr marL="0" lvl="0" indent="0" algn="l" rtl="0">
              <a:spcBef>
                <a:spcPts val="1000"/>
              </a:spcBef>
              <a:spcAft>
                <a:spcPts val="0"/>
              </a:spcAft>
              <a:buClr>
                <a:srgbClr val="2CBDD9"/>
              </a:buClr>
              <a:buSzPts val="500"/>
              <a:buFont typeface="Trebuchet MS"/>
              <a:buNone/>
            </a:pPr>
            <a:r>
              <a:rPr lang="en-US" sz="2000" b="1">
                <a:solidFill>
                  <a:srgbClr val="2CBDD9"/>
                </a:solidFill>
                <a:latin typeface="Trebuchet MS"/>
                <a:ea typeface="Trebuchet MS"/>
                <a:cs typeface="Trebuchet MS"/>
                <a:sym typeface="Trebuchet MS"/>
              </a:rPr>
              <a:t>Orchiectomy</a:t>
            </a:r>
            <a:endParaRPr>
              <a:solidFill>
                <a:srgbClr val="2CBDD9"/>
              </a:solidFill>
            </a:endParaRPr>
          </a:p>
          <a:p>
            <a:pPr marL="0" lvl="0" indent="0" algn="l" rtl="0">
              <a:spcBef>
                <a:spcPts val="600"/>
              </a:spcBef>
              <a:spcAft>
                <a:spcPts val="0"/>
              </a:spcAft>
              <a:buClr>
                <a:srgbClr val="2CBDD9"/>
              </a:buClr>
              <a:buSzPts val="400"/>
              <a:buFont typeface="Trebuchet MS"/>
              <a:buNone/>
            </a:pPr>
            <a:r>
              <a:rPr lang="en-US" sz="1500">
                <a:solidFill>
                  <a:schemeClr val="lt1"/>
                </a:solidFill>
                <a:latin typeface="Trebuchet MS"/>
                <a:ea typeface="Trebuchet MS"/>
                <a:cs typeface="Trebuchet MS"/>
                <a:sym typeface="Trebuchet MS"/>
              </a:rPr>
              <a:t>Very simply, the removal of the testicles.</a:t>
            </a:r>
            <a:r>
              <a:rPr lang="en-US" sz="1500">
                <a:solidFill>
                  <a:schemeClr val="dk1"/>
                </a:solidFill>
              </a:rPr>
              <a:t> </a:t>
            </a:r>
            <a:r>
              <a:rPr lang="en-US" sz="1500">
                <a:solidFill>
                  <a:schemeClr val="lt1"/>
                </a:solidFill>
                <a:latin typeface="Trebuchet MS"/>
                <a:ea typeface="Trebuchet MS"/>
                <a:cs typeface="Trebuchet MS"/>
                <a:sym typeface="Trebuchet MS"/>
              </a:rPr>
              <a:t>This makes androgen blockade unnecessary.</a:t>
            </a:r>
            <a:endParaRPr sz="1600">
              <a:solidFill>
                <a:schemeClr val="lt1"/>
              </a:solidFill>
              <a:latin typeface="Trebuchet MS"/>
              <a:ea typeface="Trebuchet MS"/>
              <a:cs typeface="Trebuchet MS"/>
              <a:sym typeface="Trebuchet MS"/>
            </a:endParaRPr>
          </a:p>
          <a:p>
            <a:pPr marL="0" lvl="0" indent="0" algn="l" rtl="0">
              <a:spcBef>
                <a:spcPts val="600"/>
              </a:spcBef>
              <a:spcAft>
                <a:spcPts val="0"/>
              </a:spcAft>
              <a:buClr>
                <a:srgbClr val="2CBDD9"/>
              </a:buClr>
              <a:buSzPts val="400"/>
              <a:buFont typeface="Trebuchet MS"/>
              <a:buNone/>
            </a:pPr>
            <a:endParaRPr sz="1600">
              <a:solidFill>
                <a:schemeClr val="lt1"/>
              </a:solidFill>
              <a:latin typeface="Trebuchet MS"/>
              <a:ea typeface="Trebuchet MS"/>
              <a:cs typeface="Trebuchet MS"/>
              <a:sym typeface="Trebuchet MS"/>
            </a:endParaRPr>
          </a:p>
          <a:p>
            <a:pPr marL="0" lvl="0" indent="0" algn="l" rtl="0">
              <a:spcBef>
                <a:spcPts val="0"/>
              </a:spcBef>
              <a:spcAft>
                <a:spcPts val="0"/>
              </a:spcAft>
              <a:buClr>
                <a:srgbClr val="2CBDD9"/>
              </a:buClr>
              <a:buSzPts val="400"/>
              <a:buFont typeface="Trebuchet MS"/>
              <a:buNone/>
            </a:pPr>
            <a:endParaRPr sz="1600">
              <a:solidFill>
                <a:schemeClr val="lt1"/>
              </a:solidFill>
              <a:latin typeface="Trebuchet MS"/>
              <a:ea typeface="Trebuchet MS"/>
              <a:cs typeface="Trebuchet MS"/>
              <a:sym typeface="Trebuchet MS"/>
            </a:endParaRPr>
          </a:p>
          <a:p>
            <a:pPr marL="0" marR="0" lvl="0" indent="0" algn="l" rtl="0">
              <a:lnSpc>
                <a:spcPct val="100000"/>
              </a:lnSpc>
              <a:spcBef>
                <a:spcPts val="0"/>
              </a:spcBef>
              <a:spcAft>
                <a:spcPts val="0"/>
              </a:spcAft>
              <a:buClr>
                <a:srgbClr val="2CBDD9"/>
              </a:buClr>
              <a:buSzPts val="400"/>
              <a:buFont typeface="Trebuchet MS"/>
              <a:buNone/>
            </a:pPr>
            <a:r>
              <a:rPr lang="en-US" sz="1600" b="0" i="0" u="none" strike="noStrike" cap="none">
                <a:solidFill>
                  <a:schemeClr val="lt1"/>
                </a:solidFill>
                <a:latin typeface="Trebuchet MS"/>
                <a:ea typeface="Trebuchet MS"/>
                <a:cs typeface="Trebuchet MS"/>
                <a:sym typeface="Trebuchet MS"/>
              </a:rPr>
              <a:t>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776"/>
        <p:cNvGrpSpPr/>
        <p:nvPr/>
      </p:nvGrpSpPr>
      <p:grpSpPr>
        <a:xfrm>
          <a:off x="0" y="0"/>
          <a:ext cx="0" cy="0"/>
          <a:chOff x="0" y="0"/>
          <a:chExt cx="0" cy="0"/>
        </a:xfrm>
      </p:grpSpPr>
      <p:sp>
        <p:nvSpPr>
          <p:cNvPr id="777" name="Google Shape;777;p66"/>
          <p:cNvSpPr txBox="1"/>
          <p:nvPr/>
        </p:nvSpPr>
        <p:spPr>
          <a:xfrm>
            <a:off x="0" y="162827"/>
            <a:ext cx="9144000" cy="786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1250"/>
              <a:buFont typeface="Quattrocento Sans"/>
              <a:buNone/>
            </a:pPr>
            <a:r>
              <a:rPr lang="en-US" sz="5000" b="0" i="0" u="none" strike="noStrike" cap="none">
                <a:solidFill>
                  <a:schemeClr val="lt1"/>
                </a:solidFill>
                <a:latin typeface="Quattrocento Sans"/>
                <a:ea typeface="Quattrocento Sans"/>
                <a:cs typeface="Quattrocento Sans"/>
                <a:sym typeface="Quattrocento Sans"/>
              </a:rPr>
              <a:t>Is it Safe? </a:t>
            </a:r>
            <a:endParaRPr sz="1400" b="0" i="0" u="none" strike="noStrike" cap="none">
              <a:solidFill>
                <a:srgbClr val="000000"/>
              </a:solidFill>
              <a:latin typeface="Arial"/>
              <a:ea typeface="Arial"/>
              <a:cs typeface="Arial"/>
              <a:sym typeface="Arial"/>
            </a:endParaRPr>
          </a:p>
        </p:txBody>
      </p:sp>
      <p:sp>
        <p:nvSpPr>
          <p:cNvPr id="778" name="Google Shape;778;p66"/>
          <p:cNvSpPr txBox="1"/>
          <p:nvPr/>
        </p:nvSpPr>
        <p:spPr>
          <a:xfrm>
            <a:off x="431800" y="1841500"/>
            <a:ext cx="185736" cy="8318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400"/>
              <a:buFont typeface="Arial"/>
              <a:buNone/>
            </a:pPr>
            <a:endParaRPr sz="2400" b="1"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chemeClr val="lt1"/>
              </a:solidFill>
              <a:latin typeface="Arial"/>
              <a:ea typeface="Arial"/>
              <a:cs typeface="Arial"/>
              <a:sym typeface="Arial"/>
            </a:endParaRPr>
          </a:p>
        </p:txBody>
      </p:sp>
      <p:sp>
        <p:nvSpPr>
          <p:cNvPr id="779" name="Google Shape;779;p66"/>
          <p:cNvSpPr txBox="1"/>
          <p:nvPr/>
        </p:nvSpPr>
        <p:spPr>
          <a:xfrm>
            <a:off x="457200" y="1271575"/>
            <a:ext cx="8229600" cy="4731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500"/>
              <a:buFont typeface="Trebuchet MS"/>
              <a:buNone/>
            </a:pPr>
            <a:r>
              <a:rPr lang="en-US" sz="2000" b="1" i="0" u="none" strike="noStrike" cap="none">
                <a:solidFill>
                  <a:schemeClr val="lt1"/>
                </a:solidFill>
                <a:latin typeface="Trebuchet MS"/>
                <a:ea typeface="Trebuchet MS"/>
                <a:cs typeface="Trebuchet MS"/>
                <a:sym typeface="Trebuchet MS"/>
              </a:rPr>
              <a:t>Should we treat transgender patients with surgery and hormones? </a:t>
            </a:r>
            <a:endParaRPr sz="1400" b="0" i="0" u="none" strike="noStrike" cap="none">
              <a:solidFill>
                <a:srgbClr val="000000"/>
              </a:solidFill>
              <a:latin typeface="Arial"/>
              <a:ea typeface="Arial"/>
              <a:cs typeface="Arial"/>
              <a:sym typeface="Arial"/>
            </a:endParaRPr>
          </a:p>
        </p:txBody>
      </p:sp>
      <p:pic>
        <p:nvPicPr>
          <p:cNvPr id="780" name="Google Shape;780;p66"/>
          <p:cNvPicPr preferRelativeResize="0"/>
          <p:nvPr/>
        </p:nvPicPr>
        <p:blipFill rotWithShape="1">
          <a:blip r:embed="rId3">
            <a:alphaModFix/>
          </a:blip>
          <a:srcRect/>
          <a:stretch/>
        </p:blipFill>
        <p:spPr>
          <a:xfrm>
            <a:off x="3340221" y="2371008"/>
            <a:ext cx="2377833" cy="32447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80"/>
                                        </p:tgtEl>
                                        <p:attrNameLst>
                                          <p:attrName>style.visibility</p:attrName>
                                        </p:attrNameLst>
                                      </p:cBhvr>
                                      <p:to>
                                        <p:strVal val="visible"/>
                                      </p:to>
                                    </p:set>
                                    <p:animEffect transition="in" filter="fade">
                                      <p:cBhvr>
                                        <p:cTn id="7" dur="1000"/>
                                        <p:tgtEl>
                                          <p:spTgt spid="7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784"/>
        <p:cNvGrpSpPr/>
        <p:nvPr/>
      </p:nvGrpSpPr>
      <p:grpSpPr>
        <a:xfrm>
          <a:off x="0" y="0"/>
          <a:ext cx="0" cy="0"/>
          <a:chOff x="0" y="0"/>
          <a:chExt cx="0" cy="0"/>
        </a:xfrm>
      </p:grpSpPr>
      <p:sp>
        <p:nvSpPr>
          <p:cNvPr id="785" name="Google Shape;785;p67"/>
          <p:cNvSpPr txBox="1"/>
          <p:nvPr/>
        </p:nvSpPr>
        <p:spPr>
          <a:xfrm>
            <a:off x="0" y="162828"/>
            <a:ext cx="9144000" cy="790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1250"/>
              <a:buFont typeface="Quattrocento Sans"/>
              <a:buNone/>
            </a:pPr>
            <a:r>
              <a:rPr lang="en-US" sz="5000" b="0" i="0" u="none" strike="noStrike" cap="none">
                <a:solidFill>
                  <a:schemeClr val="lt1"/>
                </a:solidFill>
                <a:latin typeface="Quattrocento Sans"/>
                <a:ea typeface="Quattrocento Sans"/>
                <a:cs typeface="Quattrocento Sans"/>
                <a:sym typeface="Quattrocento Sans"/>
              </a:rPr>
              <a:t>Lili Elbe “The Danish Girl”</a:t>
            </a:r>
            <a:endParaRPr sz="1400" b="0" i="0" u="none" strike="noStrike" cap="none">
              <a:solidFill>
                <a:srgbClr val="000000"/>
              </a:solidFill>
              <a:latin typeface="Arial"/>
              <a:ea typeface="Arial"/>
              <a:cs typeface="Arial"/>
              <a:sym typeface="Arial"/>
            </a:endParaRPr>
          </a:p>
        </p:txBody>
      </p:sp>
      <p:sp>
        <p:nvSpPr>
          <p:cNvPr id="786" name="Google Shape;786;p67"/>
          <p:cNvSpPr txBox="1"/>
          <p:nvPr/>
        </p:nvSpPr>
        <p:spPr>
          <a:xfrm>
            <a:off x="431800" y="1841500"/>
            <a:ext cx="185736" cy="8318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400"/>
              <a:buFont typeface="Arial"/>
              <a:buNone/>
            </a:pPr>
            <a:endParaRPr sz="2400" b="1"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chemeClr val="lt1"/>
              </a:solidFill>
              <a:latin typeface="Arial"/>
              <a:ea typeface="Arial"/>
              <a:cs typeface="Arial"/>
              <a:sym typeface="Arial"/>
            </a:endParaRPr>
          </a:p>
        </p:txBody>
      </p:sp>
      <p:sp>
        <p:nvSpPr>
          <p:cNvPr id="787" name="Google Shape;787;p67"/>
          <p:cNvSpPr txBox="1"/>
          <p:nvPr/>
        </p:nvSpPr>
        <p:spPr>
          <a:xfrm>
            <a:off x="457200" y="1042975"/>
            <a:ext cx="8686800" cy="6366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450"/>
              <a:buFont typeface="Trebuchet MS"/>
              <a:buNone/>
            </a:pPr>
            <a:r>
              <a:rPr lang="en-US" sz="1800" b="1" i="0" u="none" strike="noStrike" cap="none">
                <a:solidFill>
                  <a:schemeClr val="lt1"/>
                </a:solidFill>
                <a:latin typeface="Trebuchet MS"/>
                <a:ea typeface="Trebuchet MS"/>
                <a:cs typeface="Trebuchet MS"/>
                <a:sym typeface="Trebuchet MS"/>
              </a:rPr>
              <a:t>Born December 28, 1882 – Died September 13, 1931</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lt1"/>
              </a:buClr>
              <a:buSzPts val="1800"/>
              <a:buFont typeface="Arial"/>
              <a:buNone/>
            </a:pPr>
            <a:endParaRPr sz="1800" b="1" i="0" u="none" strike="noStrike" cap="none">
              <a:solidFill>
                <a:schemeClr val="lt1"/>
              </a:solidFill>
              <a:latin typeface="Trebuchet MS"/>
              <a:ea typeface="Trebuchet MS"/>
              <a:cs typeface="Trebuchet MS"/>
              <a:sym typeface="Trebuchet MS"/>
            </a:endParaRPr>
          </a:p>
          <a:p>
            <a:pPr marL="0" marR="0" lvl="0" indent="0" algn="ctr" rtl="0">
              <a:lnSpc>
                <a:spcPct val="100000"/>
              </a:lnSpc>
              <a:spcBef>
                <a:spcPts val="0"/>
              </a:spcBef>
              <a:spcAft>
                <a:spcPts val="0"/>
              </a:spcAft>
              <a:buClr>
                <a:schemeClr val="lt1"/>
              </a:buClr>
              <a:buSzPts val="450"/>
              <a:buFont typeface="Trebuchet MS"/>
              <a:buNone/>
            </a:pPr>
            <a:r>
              <a:rPr lang="en-US" sz="1800" b="1" i="0" u="none" strike="noStrike" cap="none">
                <a:solidFill>
                  <a:schemeClr val="lt1"/>
                </a:solidFill>
                <a:latin typeface="Trebuchet MS"/>
                <a:ea typeface="Trebuchet MS"/>
                <a:cs typeface="Trebuchet MS"/>
                <a:sym typeface="Trebuchet MS"/>
              </a:rPr>
              <a:t>.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lt1"/>
              </a:buClr>
              <a:buSzPts val="2000"/>
              <a:buFont typeface="Arial"/>
              <a:buNone/>
            </a:pPr>
            <a:endParaRPr sz="2000" b="0" i="0" u="none" strike="noStrike" cap="none">
              <a:solidFill>
                <a:schemeClr val="lt1"/>
              </a:solidFill>
              <a:latin typeface="Arial"/>
              <a:ea typeface="Arial"/>
              <a:cs typeface="Arial"/>
              <a:sym typeface="Arial"/>
            </a:endParaRPr>
          </a:p>
        </p:txBody>
      </p:sp>
      <p:pic>
        <p:nvPicPr>
          <p:cNvPr id="788" name="Google Shape;788;p67" descr="Image result for lili elbe"/>
          <p:cNvPicPr preferRelativeResize="0"/>
          <p:nvPr/>
        </p:nvPicPr>
        <p:blipFill rotWithShape="1">
          <a:blip r:embed="rId3">
            <a:alphaModFix/>
          </a:blip>
          <a:srcRect/>
          <a:stretch/>
        </p:blipFill>
        <p:spPr>
          <a:xfrm>
            <a:off x="2715986" y="1612900"/>
            <a:ext cx="3412671" cy="2012043"/>
          </a:xfrm>
          <a:prstGeom prst="rect">
            <a:avLst/>
          </a:prstGeom>
          <a:solidFill>
            <a:srgbClr val="ECECEC"/>
          </a:solidFill>
          <a:ln w="88900" cap="sq" cmpd="sng">
            <a:solidFill>
              <a:srgbClr val="FFFFFF"/>
            </a:solidFill>
            <a:prstDash val="solid"/>
            <a:miter lim="8000"/>
            <a:headEnd type="none" w="sm" len="sm"/>
            <a:tailEnd type="none" w="sm" len="sm"/>
          </a:ln>
          <a:effectLst>
            <a:outerShdw blurRad="54999" dist="18000" dir="5400000" algn="tl" rotWithShape="0">
              <a:srgbClr val="000000">
                <a:alpha val="40000"/>
              </a:srgbClr>
            </a:outerShdw>
          </a:effectLst>
        </p:spPr>
      </p:pic>
      <p:sp>
        <p:nvSpPr>
          <p:cNvPr id="789" name="Google Shape;789;p67"/>
          <p:cNvSpPr/>
          <p:nvPr/>
        </p:nvSpPr>
        <p:spPr>
          <a:xfrm>
            <a:off x="457200" y="3824525"/>
            <a:ext cx="8229600" cy="2741400"/>
          </a:xfrm>
          <a:prstGeom prst="rect">
            <a:avLst/>
          </a:prstGeom>
          <a:noFill/>
          <a:ln>
            <a:noFill/>
          </a:ln>
        </p:spPr>
        <p:txBody>
          <a:bodyPr spcFirstLastPara="1" wrap="square" lIns="91425" tIns="45700" rIns="91425" bIns="45700" anchor="t" anchorCtr="0">
            <a:noAutofit/>
          </a:bodyPr>
          <a:lstStyle/>
          <a:p>
            <a:pPr marL="285750" marR="0" lvl="0" indent="-285750" algn="l" rtl="0">
              <a:lnSpc>
                <a:spcPct val="100000"/>
              </a:lnSpc>
              <a:spcBef>
                <a:spcPts val="0"/>
              </a:spcBef>
              <a:spcAft>
                <a:spcPts val="0"/>
              </a:spcAft>
              <a:buClr>
                <a:srgbClr val="79D4CC"/>
              </a:buClr>
              <a:buSzPts val="1800"/>
              <a:buFont typeface="Trebuchet MS"/>
              <a:buChar char="&gt;"/>
            </a:pPr>
            <a:r>
              <a:rPr lang="en-US" sz="1800" b="1" i="0" u="none" strike="noStrike" cap="none">
                <a:solidFill>
                  <a:schemeClr val="lt1"/>
                </a:solidFill>
                <a:latin typeface="Trebuchet MS"/>
                <a:ea typeface="Trebuchet MS"/>
                <a:cs typeface="Trebuchet MS"/>
                <a:sym typeface="Trebuchet MS"/>
              </a:rPr>
              <a:t>Lili Elbe was the first known patient to undergo gender affirming surgery, it is suspected that she was intersex.</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79D4CC"/>
              </a:buClr>
              <a:buSzPts val="1800"/>
              <a:buFont typeface="Trebuchet MS"/>
              <a:buNone/>
            </a:pPr>
            <a:endParaRPr sz="1800" b="1" i="0" u="none" strike="noStrike" cap="none">
              <a:solidFill>
                <a:schemeClr val="lt1"/>
              </a:solidFill>
              <a:latin typeface="Trebuchet MS"/>
              <a:ea typeface="Trebuchet MS"/>
              <a:cs typeface="Trebuchet MS"/>
              <a:sym typeface="Trebuchet MS"/>
            </a:endParaRPr>
          </a:p>
          <a:p>
            <a:pPr marL="285750" marR="0" lvl="0" indent="-285750" algn="l" rtl="0">
              <a:lnSpc>
                <a:spcPct val="100000"/>
              </a:lnSpc>
              <a:spcBef>
                <a:spcPts val="0"/>
              </a:spcBef>
              <a:spcAft>
                <a:spcPts val="0"/>
              </a:spcAft>
              <a:buClr>
                <a:srgbClr val="79D4CC"/>
              </a:buClr>
              <a:buSzPts val="1800"/>
              <a:buFont typeface="Trebuchet MS"/>
              <a:buChar char="&gt;"/>
            </a:pPr>
            <a:r>
              <a:rPr lang="en-US" sz="1800" b="1" i="0" u="none" strike="noStrike" cap="none">
                <a:solidFill>
                  <a:schemeClr val="lt1"/>
                </a:solidFill>
                <a:latin typeface="Trebuchet MS"/>
                <a:ea typeface="Trebuchet MS"/>
                <a:cs typeface="Trebuchet MS"/>
                <a:sym typeface="Trebuchet MS"/>
              </a:rPr>
              <a:t>Elbe received a uterine transplant in the era prior to anti-rejection drugs and died secondary to Sepsis related to organ rejection. (this was omitted from the film of the same name)</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79D4CC"/>
              </a:buClr>
              <a:buSzPts val="1800"/>
              <a:buFont typeface="Trebuchet MS"/>
              <a:buNone/>
            </a:pPr>
            <a:endParaRPr sz="1800" b="1" i="0" u="none" strike="noStrike" cap="none">
              <a:solidFill>
                <a:schemeClr val="lt1"/>
              </a:solidFill>
              <a:latin typeface="Trebuchet MS"/>
              <a:ea typeface="Trebuchet MS"/>
              <a:cs typeface="Trebuchet MS"/>
              <a:sym typeface="Trebuchet MS"/>
            </a:endParaRPr>
          </a:p>
          <a:p>
            <a:pPr marL="285750" marR="0" lvl="0" indent="-285750" algn="l" rtl="0">
              <a:lnSpc>
                <a:spcPct val="100000"/>
              </a:lnSpc>
              <a:spcBef>
                <a:spcPts val="0"/>
              </a:spcBef>
              <a:spcAft>
                <a:spcPts val="0"/>
              </a:spcAft>
              <a:buClr>
                <a:srgbClr val="79D4CC"/>
              </a:buClr>
              <a:buSzPts val="1800"/>
              <a:buFont typeface="Trebuchet MS"/>
              <a:buChar char="&gt;"/>
            </a:pPr>
            <a:r>
              <a:rPr lang="en-US" sz="1800" b="1" i="0" u="none" strike="noStrike" cap="none">
                <a:solidFill>
                  <a:schemeClr val="lt1"/>
                </a:solidFill>
                <a:latin typeface="Trebuchet MS"/>
                <a:ea typeface="Trebuchet MS"/>
                <a:cs typeface="Trebuchet MS"/>
                <a:sym typeface="Trebuchet MS"/>
              </a:rPr>
              <a:t>The desperation of transgender patients is real. Some will do potentially life threatening things to obtain hormones and treatment including illicit procedures and medications of unknown efficacy.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793"/>
        <p:cNvGrpSpPr/>
        <p:nvPr/>
      </p:nvGrpSpPr>
      <p:grpSpPr>
        <a:xfrm>
          <a:off x="0" y="0"/>
          <a:ext cx="0" cy="0"/>
          <a:chOff x="0" y="0"/>
          <a:chExt cx="0" cy="0"/>
        </a:xfrm>
      </p:grpSpPr>
      <p:sp>
        <p:nvSpPr>
          <p:cNvPr id="794" name="Google Shape;794;p68"/>
          <p:cNvSpPr txBox="1"/>
          <p:nvPr/>
        </p:nvSpPr>
        <p:spPr>
          <a:xfrm>
            <a:off x="0" y="162827"/>
            <a:ext cx="9144000" cy="852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1250"/>
              <a:buFont typeface="Quattrocento Sans"/>
              <a:buNone/>
            </a:pPr>
            <a:r>
              <a:rPr lang="en-US" sz="5000" b="0" i="0" u="none" strike="noStrike" cap="none">
                <a:solidFill>
                  <a:schemeClr val="lt1"/>
                </a:solidFill>
                <a:latin typeface="Quattrocento Sans"/>
                <a:ea typeface="Quattrocento Sans"/>
                <a:cs typeface="Quattrocento Sans"/>
                <a:sym typeface="Quattrocento Sans"/>
              </a:rPr>
              <a:t>The Moral of the Story… </a:t>
            </a:r>
            <a:endParaRPr sz="1400" b="0" i="0" u="none" strike="noStrike" cap="none">
              <a:solidFill>
                <a:srgbClr val="000000"/>
              </a:solidFill>
              <a:latin typeface="Arial"/>
              <a:ea typeface="Arial"/>
              <a:cs typeface="Arial"/>
              <a:sym typeface="Arial"/>
            </a:endParaRPr>
          </a:p>
        </p:txBody>
      </p:sp>
      <p:sp>
        <p:nvSpPr>
          <p:cNvPr id="795" name="Google Shape;795;p68"/>
          <p:cNvSpPr txBox="1"/>
          <p:nvPr/>
        </p:nvSpPr>
        <p:spPr>
          <a:xfrm>
            <a:off x="431800" y="1841500"/>
            <a:ext cx="185736" cy="8318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400"/>
              <a:buFont typeface="Arial"/>
              <a:buNone/>
            </a:pPr>
            <a:endParaRPr sz="2400" b="1"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chemeClr val="lt1"/>
              </a:solidFill>
              <a:latin typeface="Arial"/>
              <a:ea typeface="Arial"/>
              <a:cs typeface="Arial"/>
              <a:sym typeface="Arial"/>
            </a:endParaRPr>
          </a:p>
        </p:txBody>
      </p:sp>
      <p:pic>
        <p:nvPicPr>
          <p:cNvPr id="796" name="Google Shape;796;p68" descr="http://www.ashevillepainting.com/wp-content/themes/ashevillepainting/lib/scripts/timthumb/thumb.php?src=http://www.ashevillepainting.com/wp-content/uploads/2013/05/Safety-First-2-500x500.jpg&amp;w=610&amp;h=275&amp;zc=1&amp;q=100"/>
          <p:cNvPicPr preferRelativeResize="0"/>
          <p:nvPr/>
        </p:nvPicPr>
        <p:blipFill rotWithShape="1">
          <a:blip r:embed="rId3">
            <a:alphaModFix/>
          </a:blip>
          <a:srcRect l="1310" t="10792" r="1007" b="8577"/>
          <a:stretch/>
        </p:blipFill>
        <p:spPr>
          <a:xfrm>
            <a:off x="1165865" y="1996443"/>
            <a:ext cx="6812280" cy="2865119"/>
          </a:xfrm>
          <a:prstGeom prst="rect">
            <a:avLst/>
          </a:prstGeom>
          <a:solidFill>
            <a:srgbClr val="ECECEC"/>
          </a:solidFill>
          <a:ln w="190500" cap="sq" cmpd="sng">
            <a:solidFill>
              <a:srgbClr val="FFFFFF"/>
            </a:solidFill>
            <a:prstDash val="solid"/>
            <a:miter lim="8000"/>
            <a:headEnd type="none" w="sm" len="sm"/>
            <a:tailEnd type="none" w="sm" len="sm"/>
          </a:ln>
          <a:effectLst>
            <a:outerShdw blurRad="65000" dist="50800" dir="12900000" kx="195000" ky="195000" algn="tl" rotWithShape="0">
              <a:srgbClr val="000000">
                <a:alpha val="28235"/>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96"/>
                                        </p:tgtEl>
                                        <p:attrNameLst>
                                          <p:attrName>style.visibility</p:attrName>
                                        </p:attrNameLst>
                                      </p:cBhvr>
                                      <p:to>
                                        <p:strVal val="visible"/>
                                      </p:to>
                                    </p:set>
                                    <p:animEffect transition="in" filter="fade">
                                      <p:cBhvr>
                                        <p:cTn id="7" dur="1822"/>
                                        <p:tgtEl>
                                          <p:spTgt spid="7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800"/>
        <p:cNvGrpSpPr/>
        <p:nvPr/>
      </p:nvGrpSpPr>
      <p:grpSpPr>
        <a:xfrm>
          <a:off x="0" y="0"/>
          <a:ext cx="0" cy="0"/>
          <a:chOff x="0" y="0"/>
          <a:chExt cx="0" cy="0"/>
        </a:xfrm>
      </p:grpSpPr>
      <p:sp>
        <p:nvSpPr>
          <p:cNvPr id="801" name="Google Shape;801;p69"/>
          <p:cNvSpPr txBox="1"/>
          <p:nvPr/>
        </p:nvSpPr>
        <p:spPr>
          <a:xfrm>
            <a:off x="431800" y="1841500"/>
            <a:ext cx="185736" cy="8318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400"/>
              <a:buFont typeface="Arial"/>
              <a:buNone/>
            </a:pPr>
            <a:endParaRPr sz="2400" b="1"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chemeClr val="lt1"/>
              </a:solidFill>
              <a:latin typeface="Arial"/>
              <a:ea typeface="Arial"/>
              <a:cs typeface="Arial"/>
              <a:sym typeface="Arial"/>
            </a:endParaRPr>
          </a:p>
        </p:txBody>
      </p:sp>
      <p:sp>
        <p:nvSpPr>
          <p:cNvPr id="802" name="Google Shape;802;p69"/>
          <p:cNvSpPr txBox="1"/>
          <p:nvPr/>
        </p:nvSpPr>
        <p:spPr>
          <a:xfrm>
            <a:off x="703010" y="2866293"/>
            <a:ext cx="6400800" cy="1996500"/>
          </a:xfrm>
          <a:prstGeom prst="rect">
            <a:avLst/>
          </a:prstGeom>
          <a:noFill/>
          <a:ln>
            <a:noFill/>
          </a:ln>
        </p:spPr>
        <p:txBody>
          <a:bodyPr spcFirstLastPara="1" wrap="square" lIns="91425" tIns="45700" rIns="91425" bIns="45700" anchor="t" anchorCtr="0">
            <a:noAutofit/>
          </a:bodyPr>
          <a:lstStyle/>
          <a:p>
            <a:pPr marL="457200" marR="0" lvl="0" indent="-457200" algn="l" rtl="0">
              <a:lnSpc>
                <a:spcPct val="100000"/>
              </a:lnSpc>
              <a:spcBef>
                <a:spcPts val="0"/>
              </a:spcBef>
              <a:spcAft>
                <a:spcPts val="0"/>
              </a:spcAft>
              <a:buClr>
                <a:srgbClr val="2CBDD9"/>
              </a:buClr>
              <a:buSzPts val="2000"/>
              <a:buFont typeface="Arial"/>
              <a:buChar char="&gt;"/>
            </a:pPr>
            <a:r>
              <a:rPr lang="en-US" sz="2000" b="0" i="0" u="none" strike="noStrike" cap="none">
                <a:solidFill>
                  <a:schemeClr val="lt1"/>
                </a:solidFill>
                <a:latin typeface="Trebuchet MS"/>
                <a:ea typeface="Trebuchet MS"/>
                <a:cs typeface="Trebuchet MS"/>
                <a:sym typeface="Trebuchet MS"/>
              </a:rPr>
              <a:t>Cancer</a:t>
            </a:r>
            <a:endParaRPr sz="1400" b="0" i="0" u="none" strike="noStrike" cap="none">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rgbClr val="2CBDD9"/>
              </a:buClr>
              <a:buSzPts val="2000"/>
              <a:buFont typeface="Arial"/>
              <a:buChar char="&gt;"/>
            </a:pPr>
            <a:r>
              <a:rPr lang="en-US" sz="2000" b="0" i="0" u="none" strike="noStrike" cap="none">
                <a:solidFill>
                  <a:schemeClr val="lt1"/>
                </a:solidFill>
                <a:latin typeface="Trebuchet MS"/>
                <a:ea typeface="Trebuchet MS"/>
                <a:cs typeface="Trebuchet MS"/>
                <a:sym typeface="Trebuchet MS"/>
              </a:rPr>
              <a:t>Heart Attack</a:t>
            </a:r>
            <a:endParaRPr sz="1400" b="0" i="0" u="none" strike="noStrike" cap="none">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rgbClr val="2CBDD9"/>
              </a:buClr>
              <a:buSzPts val="2000"/>
              <a:buFont typeface="Arial"/>
              <a:buChar char="&gt;"/>
            </a:pPr>
            <a:r>
              <a:rPr lang="en-US" sz="2000" b="0" i="0" u="none" strike="noStrike" cap="none">
                <a:solidFill>
                  <a:schemeClr val="lt1"/>
                </a:solidFill>
                <a:latin typeface="Trebuchet MS"/>
                <a:ea typeface="Trebuchet MS"/>
                <a:cs typeface="Trebuchet MS"/>
                <a:sym typeface="Trebuchet MS"/>
              </a:rPr>
              <a:t>Stroke</a:t>
            </a:r>
            <a:endParaRPr sz="1400" b="0" i="0" u="none" strike="noStrike" cap="none">
              <a:solidFill>
                <a:srgbClr val="000000"/>
              </a:solidFill>
              <a:latin typeface="Arial"/>
              <a:ea typeface="Arial"/>
              <a:cs typeface="Arial"/>
              <a:sym typeface="Arial"/>
            </a:endParaRPr>
          </a:p>
        </p:txBody>
      </p:sp>
      <p:sp>
        <p:nvSpPr>
          <p:cNvPr id="803" name="Google Shape;803;p69"/>
          <p:cNvSpPr/>
          <p:nvPr/>
        </p:nvSpPr>
        <p:spPr>
          <a:xfrm>
            <a:off x="5749982" y="2861440"/>
            <a:ext cx="4572000" cy="1015800"/>
          </a:xfrm>
          <a:prstGeom prst="rect">
            <a:avLst/>
          </a:prstGeom>
          <a:noFill/>
          <a:ln>
            <a:noFill/>
          </a:ln>
        </p:spPr>
        <p:txBody>
          <a:bodyPr spcFirstLastPara="1" wrap="square" lIns="91425" tIns="45700" rIns="91425" bIns="45700" anchor="t" anchorCtr="0">
            <a:noAutofit/>
          </a:bodyPr>
          <a:lstStyle/>
          <a:p>
            <a:pPr marL="457200" marR="0" lvl="0" indent="-457200" algn="l" rtl="0">
              <a:lnSpc>
                <a:spcPct val="100000"/>
              </a:lnSpc>
              <a:spcBef>
                <a:spcPts val="0"/>
              </a:spcBef>
              <a:spcAft>
                <a:spcPts val="0"/>
              </a:spcAft>
              <a:buClr>
                <a:srgbClr val="2CBDD9"/>
              </a:buClr>
              <a:buSzPts val="2000"/>
              <a:buFont typeface="Arial"/>
              <a:buChar char="&gt;"/>
            </a:pPr>
            <a:r>
              <a:rPr lang="en-US" sz="2000" b="0" i="0" u="none" strike="noStrike" cap="none">
                <a:solidFill>
                  <a:schemeClr val="lt1"/>
                </a:solidFill>
                <a:latin typeface="Trebuchet MS"/>
                <a:ea typeface="Trebuchet MS"/>
                <a:cs typeface="Trebuchet MS"/>
                <a:sym typeface="Trebuchet MS"/>
              </a:rPr>
              <a:t>Osteoporosis (fractures)</a:t>
            </a:r>
            <a:endParaRPr sz="1400" b="0" i="0" u="none" strike="noStrike" cap="none">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rgbClr val="2CBDD9"/>
              </a:buClr>
              <a:buSzPts val="2000"/>
              <a:buFont typeface="Arial"/>
              <a:buChar char="&gt;"/>
            </a:pPr>
            <a:r>
              <a:rPr lang="en-US" sz="2000" b="0" i="0" u="none" strike="noStrike" cap="none">
                <a:solidFill>
                  <a:schemeClr val="lt1"/>
                </a:solidFill>
                <a:latin typeface="Trebuchet MS"/>
                <a:ea typeface="Trebuchet MS"/>
                <a:cs typeface="Trebuchet MS"/>
                <a:sym typeface="Trebuchet MS"/>
              </a:rPr>
              <a:t>Seizures</a:t>
            </a:r>
            <a:endParaRPr sz="1400" b="0" i="0" u="none" strike="noStrike" cap="none">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rgbClr val="2CBDD9"/>
              </a:buClr>
              <a:buSzPts val="2000"/>
              <a:buFont typeface="Arial"/>
              <a:buChar char="&gt;"/>
            </a:pPr>
            <a:r>
              <a:rPr lang="en-US" sz="2000" b="0" i="0" u="none" strike="noStrike" cap="none">
                <a:solidFill>
                  <a:schemeClr val="lt1"/>
                </a:solidFill>
                <a:latin typeface="Trebuchet MS"/>
                <a:ea typeface="Trebuchet MS"/>
                <a:cs typeface="Trebuchet MS"/>
                <a:sym typeface="Trebuchet MS"/>
              </a:rPr>
              <a:t>And more….</a:t>
            </a:r>
            <a:endParaRPr sz="1400" b="0" i="0" u="none" strike="noStrike" cap="none">
              <a:solidFill>
                <a:srgbClr val="000000"/>
              </a:solidFill>
              <a:latin typeface="Arial"/>
              <a:ea typeface="Arial"/>
              <a:cs typeface="Arial"/>
              <a:sym typeface="Arial"/>
            </a:endParaRPr>
          </a:p>
        </p:txBody>
      </p:sp>
      <p:pic>
        <p:nvPicPr>
          <p:cNvPr id="804" name="Google Shape;804;p69"/>
          <p:cNvPicPr preferRelativeResize="0"/>
          <p:nvPr/>
        </p:nvPicPr>
        <p:blipFill rotWithShape="1">
          <a:blip r:embed="rId3">
            <a:alphaModFix/>
          </a:blip>
          <a:srcRect/>
          <a:stretch/>
        </p:blipFill>
        <p:spPr>
          <a:xfrm>
            <a:off x="1120608" y="1790875"/>
            <a:ext cx="914400" cy="914400"/>
          </a:xfrm>
          <a:prstGeom prst="rect">
            <a:avLst/>
          </a:prstGeom>
          <a:noFill/>
          <a:ln>
            <a:noFill/>
          </a:ln>
        </p:spPr>
      </p:pic>
      <p:pic>
        <p:nvPicPr>
          <p:cNvPr id="805" name="Google Shape;805;p69"/>
          <p:cNvPicPr preferRelativeResize="0"/>
          <p:nvPr/>
        </p:nvPicPr>
        <p:blipFill rotWithShape="1">
          <a:blip r:embed="rId4">
            <a:alphaModFix/>
          </a:blip>
          <a:srcRect/>
          <a:stretch/>
        </p:blipFill>
        <p:spPr>
          <a:xfrm>
            <a:off x="3657600" y="1774825"/>
            <a:ext cx="914400" cy="914400"/>
          </a:xfrm>
          <a:prstGeom prst="rect">
            <a:avLst/>
          </a:prstGeom>
          <a:noFill/>
          <a:ln>
            <a:noFill/>
          </a:ln>
        </p:spPr>
      </p:pic>
      <p:pic>
        <p:nvPicPr>
          <p:cNvPr id="806" name="Google Shape;806;p69"/>
          <p:cNvPicPr preferRelativeResize="0"/>
          <p:nvPr/>
        </p:nvPicPr>
        <p:blipFill rotWithShape="1">
          <a:blip r:embed="rId5">
            <a:alphaModFix/>
          </a:blip>
          <a:srcRect/>
          <a:stretch/>
        </p:blipFill>
        <p:spPr>
          <a:xfrm>
            <a:off x="6430710" y="1817453"/>
            <a:ext cx="914400" cy="914400"/>
          </a:xfrm>
          <a:prstGeom prst="rect">
            <a:avLst/>
          </a:prstGeom>
          <a:noFill/>
          <a:ln>
            <a:noFill/>
          </a:ln>
        </p:spPr>
      </p:pic>
      <p:sp>
        <p:nvSpPr>
          <p:cNvPr id="807" name="Google Shape;807;p69"/>
          <p:cNvSpPr txBox="1"/>
          <p:nvPr/>
        </p:nvSpPr>
        <p:spPr>
          <a:xfrm>
            <a:off x="0" y="162826"/>
            <a:ext cx="9144000" cy="831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1250"/>
              <a:buFont typeface="Quattrocento Sans"/>
              <a:buNone/>
            </a:pPr>
            <a:r>
              <a:rPr lang="en-US" sz="5000" b="0" i="0" u="none" strike="noStrike" cap="none">
                <a:solidFill>
                  <a:schemeClr val="lt1"/>
                </a:solidFill>
                <a:latin typeface="Quattrocento Sans"/>
                <a:ea typeface="Quattrocento Sans"/>
                <a:cs typeface="Quattrocento Sans"/>
                <a:sym typeface="Quattrocento Sans"/>
              </a:rPr>
              <a:t>What Bad Things Can Happen? </a:t>
            </a:r>
            <a:endParaRPr sz="1400" b="0" i="0" u="none" strike="noStrike" cap="none">
              <a:solidFill>
                <a:srgbClr val="000000"/>
              </a:solidFill>
              <a:latin typeface="Arial"/>
              <a:ea typeface="Arial"/>
              <a:cs typeface="Arial"/>
              <a:sym typeface="Arial"/>
            </a:endParaRPr>
          </a:p>
        </p:txBody>
      </p:sp>
      <p:sp>
        <p:nvSpPr>
          <p:cNvPr id="808" name="Google Shape;808;p69"/>
          <p:cNvSpPr/>
          <p:nvPr/>
        </p:nvSpPr>
        <p:spPr>
          <a:xfrm>
            <a:off x="303750" y="4256696"/>
            <a:ext cx="8536500" cy="1938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2CBDD9"/>
              </a:buClr>
              <a:buSzPts val="500"/>
              <a:buFont typeface="Trebuchet MS"/>
              <a:buNone/>
            </a:pPr>
            <a:r>
              <a:rPr lang="en-US" sz="2000" b="0" i="0" u="none" strike="noStrike" cap="none">
                <a:solidFill>
                  <a:srgbClr val="2CBDD9"/>
                </a:solidFill>
                <a:latin typeface="Trebuchet MS"/>
                <a:ea typeface="Trebuchet MS"/>
                <a:cs typeface="Trebuchet MS"/>
                <a:sym typeface="Trebuchet MS"/>
              </a:rPr>
              <a:t>But….don’t these things happen to cis-gendered people every day? </a:t>
            </a:r>
            <a:r>
              <a:rPr lang="en-US" sz="2000" b="0" i="0" u="none" strike="noStrike" cap="none">
                <a:solidFill>
                  <a:schemeClr val="lt1"/>
                </a:solidFill>
                <a:latin typeface="Trebuchet MS"/>
                <a:ea typeface="Trebuchet MS"/>
                <a:cs typeface="Trebuchet MS"/>
                <a:sym typeface="Trebuchet MS"/>
              </a:rPr>
              <a:t/>
            </a:r>
            <a:br>
              <a:rPr lang="en-US" sz="2000" b="0" i="0" u="none" strike="noStrike" cap="none">
                <a:solidFill>
                  <a:schemeClr val="lt1"/>
                </a:solidFill>
                <a:latin typeface="Trebuchet MS"/>
                <a:ea typeface="Trebuchet MS"/>
                <a:cs typeface="Trebuchet MS"/>
                <a:sym typeface="Trebuchet MS"/>
              </a:rPr>
            </a:br>
            <a:endParaRPr sz="2000" b="0" i="0" u="none" strike="noStrike" cap="none">
              <a:solidFill>
                <a:schemeClr val="lt1"/>
              </a:solidFill>
              <a:latin typeface="Trebuchet MS"/>
              <a:ea typeface="Trebuchet MS"/>
              <a:cs typeface="Trebuchet MS"/>
              <a:sym typeface="Trebuchet MS"/>
            </a:endParaRPr>
          </a:p>
          <a:p>
            <a:pPr marL="0" marR="0" lvl="0" indent="0" algn="l" rtl="0">
              <a:lnSpc>
                <a:spcPct val="100000"/>
              </a:lnSpc>
              <a:spcBef>
                <a:spcPts val="0"/>
              </a:spcBef>
              <a:spcAft>
                <a:spcPts val="0"/>
              </a:spcAft>
              <a:buClr>
                <a:srgbClr val="2CBDD9"/>
              </a:buClr>
              <a:buSzPts val="500"/>
              <a:buFont typeface="Trebuchet MS"/>
              <a:buNone/>
            </a:pPr>
            <a:r>
              <a:rPr lang="en-US" sz="2000" b="0" i="0" u="none" strike="noStrike" cap="none">
                <a:solidFill>
                  <a:schemeClr val="lt1"/>
                </a:solidFill>
                <a:latin typeface="Trebuchet MS"/>
                <a:ea typeface="Trebuchet MS"/>
                <a:cs typeface="Trebuchet MS"/>
                <a:sym typeface="Trebuchet MS"/>
              </a:rPr>
              <a:t>Of course! However, those are “naturally-occurring events” and are not “caused” by the therapy (or the physician directly for that matter). Again, due to this, physicians are often against the prescription of these hormones and blockers due to the risk. </a:t>
            </a:r>
            <a:endParaRPr sz="1400" b="0" i="0" u="none" strike="noStrike" cap="none">
              <a:solidFill>
                <a:srgbClr val="000000"/>
              </a:solidFill>
              <a:latin typeface="Arial"/>
              <a:ea typeface="Arial"/>
              <a:cs typeface="Arial"/>
              <a:sym typeface="Arial"/>
            </a:endParaRPr>
          </a:p>
        </p:txBody>
      </p:sp>
      <p:sp>
        <p:nvSpPr>
          <p:cNvPr id="809" name="Google Shape;809;p69"/>
          <p:cNvSpPr/>
          <p:nvPr/>
        </p:nvSpPr>
        <p:spPr>
          <a:xfrm>
            <a:off x="2865793" y="2878677"/>
            <a:ext cx="4572000" cy="1231200"/>
          </a:xfrm>
          <a:prstGeom prst="rect">
            <a:avLst/>
          </a:prstGeom>
          <a:noFill/>
          <a:ln>
            <a:noFill/>
          </a:ln>
        </p:spPr>
        <p:txBody>
          <a:bodyPr spcFirstLastPara="1" wrap="square" lIns="91425" tIns="45700" rIns="91425" bIns="45700" anchor="t" anchorCtr="0">
            <a:noAutofit/>
          </a:bodyPr>
          <a:lstStyle/>
          <a:p>
            <a:pPr marL="457200" marR="0" lvl="0" indent="-457200" algn="l" rtl="0">
              <a:lnSpc>
                <a:spcPct val="100000"/>
              </a:lnSpc>
              <a:spcBef>
                <a:spcPts val="0"/>
              </a:spcBef>
              <a:spcAft>
                <a:spcPts val="0"/>
              </a:spcAft>
              <a:buClr>
                <a:srgbClr val="2CBDD9"/>
              </a:buClr>
              <a:buSzPts val="2000"/>
              <a:buFont typeface="Arial"/>
              <a:buChar char="&gt;"/>
            </a:pPr>
            <a:r>
              <a:rPr lang="en-US" sz="2000" b="0" i="0" u="none" strike="noStrike" cap="none">
                <a:solidFill>
                  <a:schemeClr val="lt1"/>
                </a:solidFill>
                <a:latin typeface="Trebuchet MS"/>
                <a:ea typeface="Trebuchet MS"/>
                <a:cs typeface="Trebuchet MS"/>
                <a:sym typeface="Trebuchet MS"/>
              </a:rPr>
              <a:t>Clotting Disorders</a:t>
            </a:r>
            <a:endParaRPr sz="1400" b="0" i="0" u="none" strike="noStrike" cap="none">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rgbClr val="2CBDD9"/>
              </a:buClr>
              <a:buSzPts val="2000"/>
              <a:buFont typeface="Arial"/>
              <a:buChar char="&gt;"/>
            </a:pPr>
            <a:r>
              <a:rPr lang="en-US" sz="2000" b="0" i="0" u="none" strike="noStrike" cap="none">
                <a:solidFill>
                  <a:schemeClr val="lt1"/>
                </a:solidFill>
                <a:latin typeface="Trebuchet MS"/>
                <a:ea typeface="Trebuchet MS"/>
                <a:cs typeface="Trebuchet MS"/>
                <a:sym typeface="Trebuchet MS"/>
              </a:rPr>
              <a:t>Liver Failure</a:t>
            </a:r>
            <a:endParaRPr sz="1400" b="0" i="0" u="none" strike="noStrike" cap="none">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rgbClr val="2CBDD9"/>
              </a:buClr>
              <a:buSzPts val="2000"/>
              <a:buFont typeface="Arial"/>
              <a:buChar char="&gt;"/>
            </a:pPr>
            <a:r>
              <a:rPr lang="en-US" sz="2000" b="0" i="0" u="none" strike="noStrike" cap="none">
                <a:solidFill>
                  <a:schemeClr val="lt1"/>
                </a:solidFill>
                <a:latin typeface="Trebuchet MS"/>
                <a:ea typeface="Trebuchet MS"/>
                <a:cs typeface="Trebuchet MS"/>
                <a:sym typeface="Trebuchet MS"/>
              </a:rPr>
              <a:t>Kidney Failure </a:t>
            </a:r>
            <a:endParaRPr sz="1400" b="0" i="0" u="none" strike="noStrike" cap="none">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rgbClr val="2CBDD9"/>
              </a:buClr>
              <a:buSzPts val="1400"/>
              <a:buFont typeface="Arial"/>
              <a:buNone/>
            </a:pPr>
            <a:endParaRPr sz="1400" b="0" i="0" u="none" strike="noStrike" cap="none">
              <a:solidFill>
                <a:schemeClr val="lt1"/>
              </a:solidFill>
              <a:latin typeface="Trebuchet MS"/>
              <a:ea typeface="Trebuchet MS"/>
              <a:cs typeface="Trebuchet MS"/>
              <a:sym typeface="Trebuchet MS"/>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813"/>
        <p:cNvGrpSpPr/>
        <p:nvPr/>
      </p:nvGrpSpPr>
      <p:grpSpPr>
        <a:xfrm>
          <a:off x="0" y="0"/>
          <a:ext cx="0" cy="0"/>
          <a:chOff x="0" y="0"/>
          <a:chExt cx="0" cy="0"/>
        </a:xfrm>
      </p:grpSpPr>
      <p:sp>
        <p:nvSpPr>
          <p:cNvPr id="814" name="Google Shape;814;p70"/>
          <p:cNvSpPr txBox="1"/>
          <p:nvPr/>
        </p:nvSpPr>
        <p:spPr>
          <a:xfrm>
            <a:off x="431800" y="1841500"/>
            <a:ext cx="185736" cy="8318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400"/>
              <a:buFont typeface="Arial"/>
              <a:buNone/>
            </a:pPr>
            <a:endParaRPr sz="2400" b="1"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chemeClr val="lt1"/>
              </a:solidFill>
              <a:latin typeface="Arial"/>
              <a:ea typeface="Arial"/>
              <a:cs typeface="Arial"/>
              <a:sym typeface="Arial"/>
            </a:endParaRPr>
          </a:p>
        </p:txBody>
      </p:sp>
      <p:sp>
        <p:nvSpPr>
          <p:cNvPr id="815" name="Google Shape;815;p70"/>
          <p:cNvSpPr txBox="1"/>
          <p:nvPr/>
        </p:nvSpPr>
        <p:spPr>
          <a:xfrm>
            <a:off x="0" y="162826"/>
            <a:ext cx="9144000" cy="767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1250"/>
              <a:buFont typeface="Quattrocento Sans"/>
              <a:buNone/>
            </a:pPr>
            <a:r>
              <a:rPr lang="en-US" sz="5000" b="0" i="0" u="none" strike="noStrike" cap="none">
                <a:solidFill>
                  <a:schemeClr val="lt1"/>
                </a:solidFill>
                <a:latin typeface="Quattrocento Sans"/>
                <a:ea typeface="Quattrocento Sans"/>
                <a:cs typeface="Quattrocento Sans"/>
                <a:sym typeface="Quattrocento Sans"/>
              </a:rPr>
              <a:t>How often does it go bad? </a:t>
            </a:r>
            <a:endParaRPr sz="1400" b="0" i="0" u="none" strike="noStrike" cap="none">
              <a:solidFill>
                <a:srgbClr val="000000"/>
              </a:solidFill>
              <a:latin typeface="Arial"/>
              <a:ea typeface="Arial"/>
              <a:cs typeface="Arial"/>
              <a:sym typeface="Arial"/>
            </a:endParaRPr>
          </a:p>
        </p:txBody>
      </p:sp>
      <p:sp>
        <p:nvSpPr>
          <p:cNvPr id="816" name="Google Shape;816;p70"/>
          <p:cNvSpPr/>
          <p:nvPr/>
        </p:nvSpPr>
        <p:spPr>
          <a:xfrm>
            <a:off x="330300" y="1042975"/>
            <a:ext cx="8483400" cy="1165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2CBDD9"/>
              </a:buClr>
              <a:buSzPts val="800"/>
              <a:buFont typeface="Trebuchet MS"/>
              <a:buNone/>
            </a:pPr>
            <a:r>
              <a:rPr lang="en-US" sz="3000" b="1" i="0" u="none" strike="noStrike" cap="none">
                <a:solidFill>
                  <a:srgbClr val="2CBDD9"/>
                </a:solidFill>
                <a:latin typeface="Trebuchet MS"/>
                <a:ea typeface="Trebuchet MS"/>
                <a:cs typeface="Trebuchet MS"/>
                <a:sym typeface="Trebuchet MS"/>
              </a:rPr>
              <a:t>In 5 years and 1500 patients I’ve never had a single major adverse event (Stroke, MI, DVT)</a:t>
            </a:r>
            <a:endParaRPr sz="3000" b="1" i="0" u="none" strike="noStrike" cap="none">
              <a:solidFill>
                <a:srgbClr val="000000"/>
              </a:solidFill>
            </a:endParaRPr>
          </a:p>
          <a:p>
            <a:pPr marL="0" marR="0" lvl="0" indent="0" algn="l" rtl="0">
              <a:lnSpc>
                <a:spcPct val="100000"/>
              </a:lnSpc>
              <a:spcBef>
                <a:spcPts val="0"/>
              </a:spcBef>
              <a:spcAft>
                <a:spcPts val="0"/>
              </a:spcAft>
              <a:buClr>
                <a:srgbClr val="2CBDD9"/>
              </a:buClr>
              <a:buSzPts val="500"/>
              <a:buFont typeface="Trebuchet MS"/>
              <a:buNone/>
            </a:pPr>
            <a:endParaRPr sz="2000" b="1" i="0" u="none" strike="noStrike" cap="none">
              <a:solidFill>
                <a:srgbClr val="2CBDD9"/>
              </a:solidFill>
              <a:latin typeface="Trebuchet MS"/>
              <a:ea typeface="Trebuchet MS"/>
              <a:cs typeface="Trebuchet MS"/>
              <a:sym typeface="Trebuchet MS"/>
            </a:endParaRPr>
          </a:p>
        </p:txBody>
      </p:sp>
      <p:sp>
        <p:nvSpPr>
          <p:cNvPr id="817" name="Google Shape;817;p70"/>
          <p:cNvSpPr/>
          <p:nvPr/>
        </p:nvSpPr>
        <p:spPr>
          <a:xfrm>
            <a:off x="457200" y="2243075"/>
            <a:ext cx="8229600" cy="4051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2CBDD9"/>
              </a:buClr>
              <a:buSzPts val="500"/>
              <a:buFont typeface="Trebuchet MS"/>
              <a:buNone/>
            </a:pPr>
            <a:r>
              <a:rPr lang="en-US" sz="1800" b="0" i="0" u="none" strike="noStrike" cap="none">
                <a:solidFill>
                  <a:schemeClr val="lt1"/>
                </a:solidFill>
                <a:latin typeface="Trebuchet MS"/>
                <a:ea typeface="Trebuchet MS"/>
                <a:cs typeface="Trebuchet MS"/>
                <a:sym typeface="Trebuchet MS"/>
              </a:rPr>
              <a:t>I do however have a very specific rule I abide by which is “No synthetics”. I will only prescribe bio-identical hormones. That’s it. Nothing else. I do credit this to my low complication rate. I personally believe that the only cogs that should be put into the machine are ones designed for it. Synthetic estrogens and progesterone compounds are known for having higher complication/dvt rates. In short, if the cog doesn’t fit properly, the machine </a:t>
            </a:r>
            <a:r>
              <a:rPr lang="en-US" sz="1800">
                <a:solidFill>
                  <a:schemeClr val="lt1"/>
                </a:solidFill>
                <a:latin typeface="Trebuchet MS"/>
                <a:ea typeface="Trebuchet MS"/>
                <a:cs typeface="Trebuchet MS"/>
                <a:sym typeface="Trebuchet MS"/>
              </a:rPr>
              <a:t>won't</a:t>
            </a:r>
            <a:r>
              <a:rPr lang="en-US" sz="1800" b="0" i="0" u="none" strike="noStrike" cap="none">
                <a:solidFill>
                  <a:schemeClr val="lt1"/>
                </a:solidFill>
                <a:latin typeface="Trebuchet MS"/>
                <a:ea typeface="Trebuchet MS"/>
                <a:cs typeface="Trebuchet MS"/>
                <a:sym typeface="Trebuchet MS"/>
              </a:rPr>
              <a:t> run as well as it once did. Methods that avoid first pass metabolism also have lower complication rates. </a:t>
            </a:r>
            <a:endParaRPr sz="1800" b="0" i="0" u="none" strike="noStrike" cap="none">
              <a:solidFill>
                <a:schemeClr val="lt1"/>
              </a:solidFill>
              <a:latin typeface="Trebuchet MS"/>
              <a:ea typeface="Trebuchet MS"/>
              <a:cs typeface="Trebuchet MS"/>
              <a:sym typeface="Trebuchet MS"/>
            </a:endParaRPr>
          </a:p>
          <a:p>
            <a:pPr marL="0" marR="0" lvl="0" indent="0" algn="l" rtl="0">
              <a:lnSpc>
                <a:spcPct val="100000"/>
              </a:lnSpc>
              <a:spcBef>
                <a:spcPts val="0"/>
              </a:spcBef>
              <a:spcAft>
                <a:spcPts val="0"/>
              </a:spcAft>
              <a:buClr>
                <a:srgbClr val="2CBDD9"/>
              </a:buClr>
              <a:buSzPts val="500"/>
              <a:buFont typeface="Trebuchet MS"/>
              <a:buNone/>
            </a:pPr>
            <a:endParaRPr sz="1800" b="0" i="0" u="none" strike="noStrike" cap="none">
              <a:solidFill>
                <a:schemeClr val="lt1"/>
              </a:solidFill>
              <a:latin typeface="Trebuchet MS"/>
              <a:ea typeface="Trebuchet MS"/>
              <a:cs typeface="Trebuchet MS"/>
              <a:sym typeface="Trebuchet MS"/>
            </a:endParaRPr>
          </a:p>
          <a:p>
            <a:pPr marL="0" marR="0" lvl="0" indent="0" algn="l" rtl="0">
              <a:lnSpc>
                <a:spcPct val="100000"/>
              </a:lnSpc>
              <a:spcBef>
                <a:spcPts val="0"/>
              </a:spcBef>
              <a:spcAft>
                <a:spcPts val="0"/>
              </a:spcAft>
              <a:buClr>
                <a:srgbClr val="2CBDD9"/>
              </a:buClr>
              <a:buSzPts val="500"/>
              <a:buFont typeface="Trebuchet MS"/>
              <a:buNone/>
            </a:pPr>
            <a:r>
              <a:rPr lang="en-US" sz="1800" b="0" i="0" u="none" strike="noStrike" cap="none">
                <a:solidFill>
                  <a:schemeClr val="lt1"/>
                </a:solidFill>
                <a:latin typeface="Trebuchet MS"/>
                <a:ea typeface="Trebuchet MS"/>
                <a:cs typeface="Trebuchet MS"/>
                <a:sym typeface="Trebuchet MS"/>
              </a:rPr>
              <a:t>So far I have three “adverse events” in my patient pool. All of these are mild striae formation on the axillae/breasts due to extremely rapid and prolific growth in patients who had a corrected estrone ratio or who initiated progesterone therapy. None of these patients were upset about this problem, though I am cautious moving forward about rapid growth. </a:t>
            </a:r>
            <a:endParaRPr sz="1800" b="0" i="0" u="none" strike="noStrike" cap="none">
              <a:solidFill>
                <a:srgbClr val="000000"/>
              </a:solidFill>
              <a:latin typeface="Arial"/>
              <a:ea typeface="Arial"/>
              <a:cs typeface="Arial"/>
              <a:sym typeface="Arial"/>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821"/>
        <p:cNvGrpSpPr/>
        <p:nvPr/>
      </p:nvGrpSpPr>
      <p:grpSpPr>
        <a:xfrm>
          <a:off x="0" y="0"/>
          <a:ext cx="0" cy="0"/>
          <a:chOff x="0" y="0"/>
          <a:chExt cx="0" cy="0"/>
        </a:xfrm>
      </p:grpSpPr>
      <p:sp>
        <p:nvSpPr>
          <p:cNvPr id="822" name="Google Shape;822;p71"/>
          <p:cNvSpPr txBox="1"/>
          <p:nvPr/>
        </p:nvSpPr>
        <p:spPr>
          <a:xfrm>
            <a:off x="0" y="162824"/>
            <a:ext cx="9144000" cy="7716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1250"/>
              <a:buFont typeface="Arial"/>
              <a:buNone/>
            </a:pPr>
            <a:r>
              <a:rPr lang="en-US" sz="5000" b="0" i="0" u="none" strike="noStrike" cap="none">
                <a:solidFill>
                  <a:schemeClr val="lt1"/>
                </a:solidFill>
                <a:latin typeface="Quattrocento Sans"/>
                <a:ea typeface="Quattrocento Sans"/>
                <a:cs typeface="Quattrocento Sans"/>
                <a:sym typeface="Quattrocento Sans"/>
              </a:rPr>
              <a:t>Is it Worth it? </a:t>
            </a:r>
            <a:endParaRPr sz="1400" b="0" i="0" u="none" strike="noStrike" cap="none">
              <a:solidFill>
                <a:srgbClr val="000000"/>
              </a:solidFill>
              <a:latin typeface="Arial"/>
              <a:ea typeface="Arial"/>
              <a:cs typeface="Arial"/>
              <a:sym typeface="Arial"/>
            </a:endParaRPr>
          </a:p>
        </p:txBody>
      </p:sp>
      <p:sp>
        <p:nvSpPr>
          <p:cNvPr id="823" name="Google Shape;823;p71"/>
          <p:cNvSpPr txBox="1"/>
          <p:nvPr/>
        </p:nvSpPr>
        <p:spPr>
          <a:xfrm>
            <a:off x="431800" y="1841500"/>
            <a:ext cx="185736" cy="8318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400"/>
              <a:buFont typeface="Arial"/>
              <a:buNone/>
            </a:pPr>
            <a:endParaRPr sz="2400" b="1"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chemeClr val="lt1"/>
              </a:solidFill>
              <a:latin typeface="Arial"/>
              <a:ea typeface="Arial"/>
              <a:cs typeface="Arial"/>
              <a:sym typeface="Arial"/>
            </a:endParaRPr>
          </a:p>
        </p:txBody>
      </p:sp>
      <p:sp>
        <p:nvSpPr>
          <p:cNvPr id="824" name="Google Shape;824;p71"/>
          <p:cNvSpPr txBox="1"/>
          <p:nvPr/>
        </p:nvSpPr>
        <p:spPr>
          <a:xfrm>
            <a:off x="457200" y="1271575"/>
            <a:ext cx="8229600" cy="5299200"/>
          </a:xfrm>
          <a:prstGeom prst="rect">
            <a:avLst/>
          </a:prstGeom>
          <a:noFill/>
          <a:ln>
            <a:noFill/>
          </a:ln>
        </p:spPr>
        <p:txBody>
          <a:bodyPr spcFirstLastPara="1" wrap="square" lIns="91425" tIns="45700" rIns="91425" bIns="45700" anchor="t" anchorCtr="0">
            <a:noAutofit/>
          </a:bodyPr>
          <a:lstStyle/>
          <a:p>
            <a:pPr marL="457200" marR="0" lvl="0" indent="-457200" algn="l" rtl="0">
              <a:lnSpc>
                <a:spcPct val="100000"/>
              </a:lnSpc>
              <a:spcBef>
                <a:spcPts val="0"/>
              </a:spcBef>
              <a:spcAft>
                <a:spcPts val="0"/>
              </a:spcAft>
              <a:buClr>
                <a:srgbClr val="2CBDD9"/>
              </a:buClr>
              <a:buSzPts val="2200"/>
              <a:buFont typeface="Arial"/>
              <a:buChar char="&gt;"/>
            </a:pPr>
            <a:r>
              <a:rPr lang="en-US" sz="2200" b="0" i="0" u="none" strike="noStrike" cap="none" dirty="0">
                <a:solidFill>
                  <a:schemeClr val="lt1"/>
                </a:solidFill>
                <a:latin typeface="Trebuchet MS"/>
                <a:ea typeface="Trebuchet MS"/>
                <a:cs typeface="Trebuchet MS"/>
                <a:sym typeface="Trebuchet MS"/>
              </a:rPr>
              <a:t>I personally inform every patient I start on hormones of these risks</a:t>
            </a:r>
            <a:br>
              <a:rPr lang="en-US" sz="2200" b="0" i="0" u="none" strike="noStrike" cap="none" dirty="0">
                <a:solidFill>
                  <a:schemeClr val="lt1"/>
                </a:solidFill>
                <a:latin typeface="Trebuchet MS"/>
                <a:ea typeface="Trebuchet MS"/>
                <a:cs typeface="Trebuchet MS"/>
                <a:sym typeface="Trebuchet MS"/>
              </a:rPr>
            </a:br>
            <a:endParaRPr sz="2200" b="0" i="0" u="none" strike="noStrike" cap="none" dirty="0">
              <a:solidFill>
                <a:schemeClr val="lt1"/>
              </a:solidFill>
              <a:latin typeface="Trebuchet MS"/>
              <a:ea typeface="Trebuchet MS"/>
              <a:cs typeface="Trebuchet MS"/>
              <a:sym typeface="Trebuchet MS"/>
            </a:endParaRPr>
          </a:p>
          <a:p>
            <a:pPr marL="457200" marR="0" lvl="0" indent="-457200" algn="l" rtl="0">
              <a:lnSpc>
                <a:spcPct val="100000"/>
              </a:lnSpc>
              <a:spcBef>
                <a:spcPts val="0"/>
              </a:spcBef>
              <a:spcAft>
                <a:spcPts val="0"/>
              </a:spcAft>
              <a:buClr>
                <a:srgbClr val="2CBDD9"/>
              </a:buClr>
              <a:buSzPts val="2200"/>
              <a:buFont typeface="Arial"/>
              <a:buChar char="&gt;"/>
            </a:pPr>
            <a:r>
              <a:rPr lang="en-US" sz="2200" b="0" i="0" u="none" strike="noStrike" cap="none" dirty="0">
                <a:solidFill>
                  <a:schemeClr val="lt1"/>
                </a:solidFill>
                <a:latin typeface="Trebuchet MS"/>
                <a:ea typeface="Trebuchet MS"/>
                <a:cs typeface="Trebuchet MS"/>
                <a:sym typeface="Trebuchet MS"/>
              </a:rPr>
              <a:t>Gender Dysphoria occurs on a spectrum </a:t>
            </a:r>
            <a:endParaRPr sz="1400" b="0" i="0" u="none" strike="noStrike" cap="none" dirty="0">
              <a:solidFill>
                <a:srgbClr val="000000"/>
              </a:solidFill>
              <a:latin typeface="Arial"/>
              <a:ea typeface="Arial"/>
              <a:cs typeface="Arial"/>
              <a:sym typeface="Arial"/>
            </a:endParaRPr>
          </a:p>
          <a:p>
            <a:pPr marL="1085850" marR="0" lvl="1" indent="-349250" algn="l" rtl="0">
              <a:lnSpc>
                <a:spcPct val="100000"/>
              </a:lnSpc>
              <a:spcBef>
                <a:spcPts val="600"/>
              </a:spcBef>
              <a:spcAft>
                <a:spcPts val="0"/>
              </a:spcAft>
              <a:buClr>
                <a:srgbClr val="C3F7D8"/>
              </a:buClr>
              <a:buSzPts val="2000"/>
              <a:buFont typeface="Noto Sans Symbols"/>
              <a:buChar char="▪"/>
            </a:pPr>
            <a:r>
              <a:rPr lang="en-US" sz="2000" b="0" i="0" u="none" strike="noStrike" cap="none" dirty="0">
                <a:solidFill>
                  <a:schemeClr val="lt1"/>
                </a:solidFill>
                <a:latin typeface="Trebuchet MS"/>
                <a:ea typeface="Trebuchet MS"/>
                <a:cs typeface="Trebuchet MS"/>
                <a:sym typeface="Trebuchet MS"/>
              </a:rPr>
              <a:t>For some people, it is so severe as to put them at very high risk of suicide. </a:t>
            </a:r>
            <a:endParaRPr sz="1400" b="0" i="0" u="none" strike="noStrike" cap="none" dirty="0">
              <a:solidFill>
                <a:srgbClr val="000000"/>
              </a:solidFill>
              <a:latin typeface="Arial"/>
              <a:ea typeface="Arial"/>
              <a:cs typeface="Arial"/>
              <a:sym typeface="Arial"/>
            </a:endParaRPr>
          </a:p>
          <a:p>
            <a:pPr marL="1085850" marR="0" lvl="1" indent="-349250" algn="l" rtl="0">
              <a:lnSpc>
                <a:spcPct val="100000"/>
              </a:lnSpc>
              <a:spcBef>
                <a:spcPts val="600"/>
              </a:spcBef>
              <a:spcAft>
                <a:spcPts val="0"/>
              </a:spcAft>
              <a:buClr>
                <a:srgbClr val="C3F7D8"/>
              </a:buClr>
              <a:buSzPts val="2000"/>
              <a:buFont typeface="Noto Sans Symbols"/>
              <a:buChar char="▪"/>
            </a:pPr>
            <a:r>
              <a:rPr lang="en-US" sz="2000" b="0" i="0" u="none" strike="noStrike" cap="none" dirty="0">
                <a:solidFill>
                  <a:schemeClr val="lt1"/>
                </a:solidFill>
                <a:latin typeface="Trebuchet MS"/>
                <a:ea typeface="Trebuchet MS"/>
                <a:cs typeface="Trebuchet MS"/>
                <a:sym typeface="Trebuchet MS"/>
              </a:rPr>
              <a:t>For other people, that dysphoria might be mild, and might manifest itself in more subtle ways. </a:t>
            </a:r>
            <a:br>
              <a:rPr lang="en-US" sz="2000" b="0" i="0" u="none" strike="noStrike" cap="none" dirty="0">
                <a:solidFill>
                  <a:schemeClr val="lt1"/>
                </a:solidFill>
                <a:latin typeface="Trebuchet MS"/>
                <a:ea typeface="Trebuchet MS"/>
                <a:cs typeface="Trebuchet MS"/>
                <a:sym typeface="Trebuchet MS"/>
              </a:rPr>
            </a:br>
            <a:endParaRPr sz="2000" b="0" i="0" u="none" strike="noStrike" cap="none" dirty="0">
              <a:solidFill>
                <a:schemeClr val="lt1"/>
              </a:solidFill>
              <a:latin typeface="Trebuchet MS"/>
              <a:ea typeface="Trebuchet MS"/>
              <a:cs typeface="Trebuchet MS"/>
              <a:sym typeface="Trebuchet MS"/>
            </a:endParaRPr>
          </a:p>
          <a:p>
            <a:pPr marL="457200" marR="0" lvl="0" indent="-457200" algn="l" rtl="0">
              <a:lnSpc>
                <a:spcPct val="100000"/>
              </a:lnSpc>
              <a:spcBef>
                <a:spcPts val="0"/>
              </a:spcBef>
              <a:spcAft>
                <a:spcPts val="0"/>
              </a:spcAft>
              <a:buClr>
                <a:srgbClr val="2CBDD9"/>
              </a:buClr>
              <a:buSzPts val="2200"/>
              <a:buFont typeface="Arial"/>
              <a:buChar char="&gt;"/>
            </a:pPr>
            <a:r>
              <a:rPr lang="en-US" sz="2200" b="0" i="0" u="none" strike="noStrike" cap="none" dirty="0">
                <a:solidFill>
                  <a:schemeClr val="lt1"/>
                </a:solidFill>
                <a:latin typeface="Trebuchet MS"/>
                <a:ea typeface="Trebuchet MS"/>
                <a:cs typeface="Trebuchet MS"/>
                <a:sym typeface="Trebuchet MS"/>
              </a:rPr>
              <a:t>Not every Transgender person needs or wants HRT or Gender Affirming Surgery. It is always a Risk/Benefit ratio decision. Being transgender does not necessitate using hormones or having surgery.</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2" name="Google Shape;202;p7"/>
          <p:cNvSpPr txBox="1"/>
          <p:nvPr/>
        </p:nvSpPr>
        <p:spPr>
          <a:xfrm>
            <a:off x="-50" y="162825"/>
            <a:ext cx="9144000" cy="12816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250"/>
              <a:buFont typeface="Trebuchet MS"/>
              <a:buNone/>
            </a:pPr>
            <a:r>
              <a:rPr lang="en-US" sz="5000" b="0" i="0" u="none" strike="noStrike" cap="none" dirty="0" smtClean="0">
                <a:solidFill>
                  <a:srgbClr val="FFFFFF"/>
                </a:solidFill>
                <a:latin typeface="Quattrocento Sans"/>
                <a:ea typeface="Quattrocento Sans"/>
                <a:cs typeface="Quattrocento Sans"/>
                <a:sym typeface="Quattrocento Sans"/>
              </a:rPr>
              <a:t>My Practice</a:t>
            </a:r>
            <a:endParaRPr sz="1400" b="0" i="0" u="none" strike="noStrike" cap="none" dirty="0">
              <a:solidFill>
                <a:srgbClr val="000000"/>
              </a:solidFill>
              <a:latin typeface="Arial"/>
              <a:ea typeface="Arial"/>
              <a:cs typeface="Arial"/>
              <a:sym typeface="Arial"/>
            </a:endParaRPr>
          </a:p>
        </p:txBody>
      </p:sp>
      <p:sp>
        <p:nvSpPr>
          <p:cNvPr id="203" name="Google Shape;203;p7"/>
          <p:cNvSpPr txBox="1"/>
          <p:nvPr/>
        </p:nvSpPr>
        <p:spPr>
          <a:xfrm>
            <a:off x="0" y="5995935"/>
            <a:ext cx="9144000" cy="120015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375"/>
              <a:buFont typeface="Arial"/>
              <a:buNone/>
            </a:pPr>
            <a:r>
              <a:rPr lang="en-US" sz="1200" dirty="0" smtClean="0">
                <a:solidFill>
                  <a:schemeClr val="lt1"/>
                </a:solidFill>
              </a:rPr>
              <a:t>My practice is highly unusual. I decided to theme it around things I enjoy, and it is filled with video game artwork and x-rays of video game controllers. It has exotic hybrid thera</a:t>
            </a:r>
            <a:r>
              <a:rPr lang="en-US" sz="1200" dirty="0" smtClean="0">
                <a:solidFill>
                  <a:schemeClr val="lt1"/>
                </a:solidFill>
              </a:rPr>
              <a:t>py </a:t>
            </a:r>
            <a:r>
              <a:rPr lang="en-US" sz="1200" dirty="0" smtClean="0">
                <a:solidFill>
                  <a:schemeClr val="lt1"/>
                </a:solidFill>
              </a:rPr>
              <a:t>cats (hypoallergenic early generation Bengal and Savannahs), and is an exceptionally warm and inviting place for a doctors office. About 70% of my patients are transgender, and I’ve seen probably close to 2000 different transgender people over the past 7 years. It is completely non-traditional, and patients seem to love that. </a:t>
            </a:r>
            <a:endParaRPr sz="1100" b="0" i="0" u="none" strike="noStrike" cap="none" dirty="0">
              <a:solidFill>
                <a:srgbClr val="000000"/>
              </a:solidFill>
              <a:latin typeface="Arial"/>
              <a:ea typeface="Arial"/>
              <a:cs typeface="Arial"/>
              <a:sym typeface="Arial"/>
            </a:endParaRPr>
          </a:p>
        </p:txBody>
      </p:sp>
      <p:pic>
        <p:nvPicPr>
          <p:cNvPr id="614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767767">
            <a:off x="275447" y="1946299"/>
            <a:ext cx="1980431" cy="25388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2"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748824">
            <a:off x="2039404" y="3053305"/>
            <a:ext cx="2175204" cy="2804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3"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780942">
            <a:off x="4139094" y="1326309"/>
            <a:ext cx="2357980" cy="3050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4"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700408">
            <a:off x="6547344" y="2854164"/>
            <a:ext cx="2231954" cy="2843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206258"/>
      </p:ext>
    </p:extLst>
  </p:cSld>
  <p:clrMapOvr>
    <a:masterClrMapping/>
  </p:clrMapOvr>
  <p:transition spd="med">
    <p:fade/>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828"/>
        <p:cNvGrpSpPr/>
        <p:nvPr/>
      </p:nvGrpSpPr>
      <p:grpSpPr>
        <a:xfrm>
          <a:off x="0" y="0"/>
          <a:ext cx="0" cy="0"/>
          <a:chOff x="0" y="0"/>
          <a:chExt cx="0" cy="0"/>
        </a:xfrm>
      </p:grpSpPr>
      <p:sp>
        <p:nvSpPr>
          <p:cNvPr id="829" name="Google Shape;829;p72"/>
          <p:cNvSpPr txBox="1">
            <a:spLocks noGrp="1"/>
          </p:cNvSpPr>
          <p:nvPr>
            <p:ph type="ctrTitle"/>
          </p:nvPr>
        </p:nvSpPr>
        <p:spPr>
          <a:xfrm>
            <a:off x="0" y="1571445"/>
            <a:ext cx="9144000" cy="1470023"/>
          </a:xfrm>
          <a:prstGeom prst="rect">
            <a:avLst/>
          </a:prstGeom>
          <a:noFill/>
          <a:ln>
            <a:noFill/>
          </a:ln>
          <a:effectLst>
            <a:outerShdw blurRad="50799">
              <a:srgbClr val="000000">
                <a:alpha val="60000"/>
              </a:srgbClr>
            </a:outerShdw>
          </a:effectLst>
        </p:spPr>
        <p:txBody>
          <a:bodyPr spcFirstLastPara="1" wrap="square" lIns="90000" tIns="46800" rIns="90000" bIns="46800" anchor="ctr" anchorCtr="0">
            <a:noAutofit/>
          </a:bodyPr>
          <a:lstStyle/>
          <a:p>
            <a:pPr marL="0" marR="0" lvl="0" indent="0" algn="ctr" rtl="0">
              <a:lnSpc>
                <a:spcPct val="100000"/>
              </a:lnSpc>
              <a:spcBef>
                <a:spcPts val="0"/>
              </a:spcBef>
              <a:spcAft>
                <a:spcPts val="0"/>
              </a:spcAft>
              <a:buClr>
                <a:srgbClr val="000000"/>
              </a:buClr>
              <a:buSzPts val="1625"/>
              <a:buFont typeface="Times New Roman"/>
              <a:buNone/>
            </a:pPr>
            <a:r>
              <a:rPr lang="en-US" sz="6500" b="1" i="0" u="none" strike="noStrike" cap="none">
                <a:solidFill>
                  <a:srgbClr val="FEFEFE"/>
                </a:solidFill>
                <a:latin typeface="Quattrocento Sans"/>
                <a:ea typeface="Quattrocento Sans"/>
                <a:cs typeface="Quattrocento Sans"/>
                <a:sym typeface="Quattrocento Sans"/>
              </a:rPr>
              <a:t>Part 3: </a:t>
            </a:r>
            <a:endParaRPr sz="5400" b="1" i="0" u="none" strike="noStrike" cap="none">
              <a:solidFill>
                <a:srgbClr val="FEFEFE"/>
              </a:solidFill>
              <a:latin typeface="Century Gothic"/>
              <a:ea typeface="Century Gothic"/>
              <a:cs typeface="Century Gothic"/>
              <a:sym typeface="Century Gothic"/>
            </a:endParaRPr>
          </a:p>
        </p:txBody>
      </p:sp>
      <p:sp>
        <p:nvSpPr>
          <p:cNvPr id="830" name="Google Shape;830;p72"/>
          <p:cNvSpPr txBox="1"/>
          <p:nvPr/>
        </p:nvSpPr>
        <p:spPr>
          <a:xfrm>
            <a:off x="0" y="5105400"/>
            <a:ext cx="9143998" cy="1752600"/>
          </a:xfrm>
          <a:prstGeom prst="rect">
            <a:avLst/>
          </a:prstGeom>
          <a:noFill/>
          <a:ln>
            <a:noFill/>
          </a:ln>
        </p:spPr>
        <p:txBody>
          <a:bodyPr spcFirstLastPara="1" wrap="square" lIns="90000" tIns="46800" rIns="90000" bIns="46800" anchor="t" anchorCtr="0">
            <a:noAutofit/>
          </a:bodyPr>
          <a:lstStyle/>
          <a:p>
            <a:pPr marL="0" marR="0" lvl="0" indent="0" algn="l" rtl="0">
              <a:lnSpc>
                <a:spcPct val="100000"/>
              </a:lnSpc>
              <a:spcBef>
                <a:spcPts val="0"/>
              </a:spcBef>
              <a:spcAft>
                <a:spcPts val="0"/>
              </a:spcAft>
              <a:buClr>
                <a:schemeClr val="lt1"/>
              </a:buClr>
              <a:buSzPts val="1800"/>
              <a:buFont typeface="Arial"/>
              <a:buNone/>
            </a:pPr>
            <a:endParaRPr sz="1800" b="0" i="0" u="none" strike="noStrike" cap="none">
              <a:solidFill>
                <a:schemeClr val="lt1"/>
              </a:solidFill>
              <a:latin typeface="Trebuchet MS"/>
              <a:ea typeface="Trebuchet MS"/>
              <a:cs typeface="Trebuchet MS"/>
              <a:sym typeface="Trebuchet MS"/>
            </a:endParaRPr>
          </a:p>
          <a:p>
            <a:pPr marL="0" marR="0" lvl="0" indent="0" algn="ctr" rtl="0">
              <a:lnSpc>
                <a:spcPct val="100000"/>
              </a:lnSpc>
              <a:spcBef>
                <a:spcPts val="0"/>
              </a:spcBef>
              <a:spcAft>
                <a:spcPts val="0"/>
              </a:spcAft>
              <a:buClr>
                <a:schemeClr val="lt1"/>
              </a:buClr>
              <a:buSzPts val="700"/>
              <a:buFont typeface="Trebuchet MS"/>
              <a:buNone/>
            </a:pPr>
            <a:r>
              <a:rPr lang="en-US" sz="2800" b="0" i="0" u="none" strike="noStrike" cap="none">
                <a:solidFill>
                  <a:srgbClr val="FFFFFF"/>
                </a:solidFill>
                <a:latin typeface="Trebuchet MS"/>
                <a:ea typeface="Trebuchet MS"/>
                <a:cs typeface="Trebuchet MS"/>
                <a:sym typeface="Trebuchet MS"/>
              </a:rPr>
              <a:t>Transgender Preventative Medicine and Office Policies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834"/>
        <p:cNvGrpSpPr/>
        <p:nvPr/>
      </p:nvGrpSpPr>
      <p:grpSpPr>
        <a:xfrm>
          <a:off x="0" y="0"/>
          <a:ext cx="0" cy="0"/>
          <a:chOff x="0" y="0"/>
          <a:chExt cx="0" cy="0"/>
        </a:xfrm>
      </p:grpSpPr>
      <p:sp>
        <p:nvSpPr>
          <p:cNvPr id="835" name="Google Shape;835;p73"/>
          <p:cNvSpPr txBox="1">
            <a:spLocks noGrp="1"/>
          </p:cNvSpPr>
          <p:nvPr>
            <p:ph type="title"/>
          </p:nvPr>
        </p:nvSpPr>
        <p:spPr>
          <a:xfrm>
            <a:off x="809997" y="447187"/>
            <a:ext cx="7524000" cy="970500"/>
          </a:xfrm>
          <a:prstGeom prst="rect">
            <a:avLst/>
          </a:prstGeom>
          <a:noFill/>
          <a:ln>
            <a:noFill/>
          </a:ln>
          <a:effectLst>
            <a:outerShdw blurRad="50799">
              <a:srgbClr val="000000">
                <a:alpha val="60000"/>
              </a:srgbClr>
            </a:outerShdw>
          </a:effectLst>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chemeClr val="lt1"/>
              </a:buClr>
              <a:buSzPts val="1375"/>
              <a:buFont typeface="Quattrocento Sans"/>
              <a:buNone/>
            </a:pPr>
            <a:r>
              <a:rPr lang="en-US" sz="5500" b="0" i="0" u="none" strike="noStrike" cap="none">
                <a:solidFill>
                  <a:schemeClr val="lt1"/>
                </a:solidFill>
                <a:latin typeface="Quattrocento Sans"/>
                <a:ea typeface="Quattrocento Sans"/>
                <a:cs typeface="Quattrocento Sans"/>
                <a:sym typeface="Quattrocento Sans"/>
              </a:rPr>
              <a:t>How Can I Help?</a:t>
            </a:r>
            <a:endParaRPr sz="4000" b="1" i="0" u="none" strike="noStrike" cap="none">
              <a:solidFill>
                <a:srgbClr val="FEFEFE"/>
              </a:solidFill>
              <a:latin typeface="Century Gothic"/>
              <a:ea typeface="Century Gothic"/>
              <a:cs typeface="Century Gothic"/>
              <a:sym typeface="Century Gothic"/>
            </a:endParaRPr>
          </a:p>
        </p:txBody>
      </p:sp>
      <p:sp>
        <p:nvSpPr>
          <p:cNvPr id="836" name="Google Shape;836;p73"/>
          <p:cNvSpPr txBox="1"/>
          <p:nvPr/>
        </p:nvSpPr>
        <p:spPr>
          <a:xfrm>
            <a:off x="457200" y="2475775"/>
            <a:ext cx="4954800" cy="4167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FFFF"/>
              </a:buClr>
              <a:buSzPts val="500"/>
              <a:buFont typeface="Trebuchet MS"/>
              <a:buNone/>
            </a:pPr>
            <a:r>
              <a:rPr lang="en-US" sz="2000" i="0" u="none" strike="noStrike" cap="none">
                <a:solidFill>
                  <a:srgbClr val="FFFFFF"/>
                </a:solidFill>
                <a:latin typeface="Trebuchet MS"/>
                <a:ea typeface="Trebuchet MS"/>
                <a:cs typeface="Trebuchet MS"/>
                <a:sym typeface="Trebuchet MS"/>
              </a:rPr>
              <a:t>We are ALWAYS looking for</a:t>
            </a:r>
            <a:r>
              <a:rPr lang="en-US" sz="2000">
                <a:solidFill>
                  <a:srgbClr val="FFFFFF"/>
                </a:solidFill>
                <a:latin typeface="Trebuchet MS"/>
                <a:ea typeface="Trebuchet MS"/>
                <a:cs typeface="Trebuchet MS"/>
                <a:sym typeface="Trebuchet MS"/>
              </a:rPr>
              <a:t> </a:t>
            </a:r>
            <a:r>
              <a:rPr lang="en-US" sz="2000" i="0" u="none" strike="noStrike" cap="none">
                <a:solidFill>
                  <a:srgbClr val="FFFFFF"/>
                </a:solidFill>
                <a:latin typeface="Trebuchet MS"/>
                <a:ea typeface="Trebuchet MS"/>
                <a:cs typeface="Trebuchet MS"/>
                <a:sym typeface="Trebuchet MS"/>
              </a:rPr>
              <a:t>knowledgeable healthcare providers to help provide care for transgender patients. I would be thrilled to have 50 new competitors. The Trans healthcare system is utterly overwhelmed with demand</a:t>
            </a:r>
            <a:r>
              <a:rPr lang="en-US" sz="2000">
                <a:solidFill>
                  <a:srgbClr val="FFFFFF"/>
                </a:solidFill>
                <a:latin typeface="Trebuchet MS"/>
                <a:ea typeface="Trebuchet MS"/>
                <a:cs typeface="Trebuchet MS"/>
                <a:sym typeface="Trebuchet MS"/>
              </a:rPr>
              <a:t>.</a:t>
            </a:r>
            <a:endParaRPr sz="2000">
              <a:solidFill>
                <a:srgbClr val="FFFFFF"/>
              </a:solidFill>
              <a:latin typeface="Trebuchet MS"/>
              <a:ea typeface="Trebuchet MS"/>
              <a:cs typeface="Trebuchet MS"/>
              <a:sym typeface="Trebuchet MS"/>
            </a:endParaRPr>
          </a:p>
          <a:p>
            <a:pPr marL="0" marR="0" lvl="0" indent="0" algn="l" rtl="0">
              <a:lnSpc>
                <a:spcPct val="80000"/>
              </a:lnSpc>
              <a:spcBef>
                <a:spcPts val="0"/>
              </a:spcBef>
              <a:spcAft>
                <a:spcPts val="0"/>
              </a:spcAft>
              <a:buClr>
                <a:srgbClr val="FFFFFF"/>
              </a:buClr>
              <a:buSzPts val="500"/>
              <a:buFont typeface="Trebuchet MS"/>
              <a:buNone/>
            </a:pPr>
            <a:endParaRPr sz="2000">
              <a:solidFill>
                <a:srgbClr val="FFFFFF"/>
              </a:solidFill>
              <a:latin typeface="Trebuchet MS"/>
              <a:ea typeface="Trebuchet MS"/>
              <a:cs typeface="Trebuchet MS"/>
              <a:sym typeface="Trebuchet MS"/>
            </a:endParaRPr>
          </a:p>
          <a:p>
            <a:pPr marL="0" marR="0" lvl="0" indent="0" algn="l" rtl="0">
              <a:lnSpc>
                <a:spcPct val="100000"/>
              </a:lnSpc>
              <a:spcBef>
                <a:spcPts val="700"/>
              </a:spcBef>
              <a:spcAft>
                <a:spcPts val="0"/>
              </a:spcAft>
              <a:buClr>
                <a:srgbClr val="FFFFFF"/>
              </a:buClr>
              <a:buSzPts val="500"/>
              <a:buFont typeface="Trebuchet MS"/>
              <a:buNone/>
            </a:pPr>
            <a:r>
              <a:rPr lang="en-US" sz="2000" i="0" u="none" strike="noStrike" cap="none">
                <a:solidFill>
                  <a:srgbClr val="FFFFFF"/>
                </a:solidFill>
                <a:latin typeface="Trebuchet MS"/>
                <a:ea typeface="Trebuchet MS"/>
                <a:cs typeface="Trebuchet MS"/>
                <a:sym typeface="Trebuchet MS"/>
              </a:rPr>
              <a:t>My office will survive, but many Transgender patients will not. If you have even one transgender patient, even if you won’t ever prescribe hormones, pay attention here! </a:t>
            </a:r>
            <a:endParaRPr sz="1400" i="0" u="none" strike="noStrike" cap="none">
              <a:solidFill>
                <a:srgbClr val="000000"/>
              </a:solidFill>
            </a:endParaRPr>
          </a:p>
        </p:txBody>
      </p:sp>
      <p:pic>
        <p:nvPicPr>
          <p:cNvPr id="837" name="Google Shape;837;p73" descr="Image result for we want you doctor"/>
          <p:cNvPicPr preferRelativeResize="0"/>
          <p:nvPr/>
        </p:nvPicPr>
        <p:blipFill rotWithShape="1">
          <a:blip r:embed="rId3">
            <a:alphaModFix/>
          </a:blip>
          <a:srcRect/>
          <a:stretch/>
        </p:blipFill>
        <p:spPr>
          <a:xfrm>
            <a:off x="5811839" y="2535425"/>
            <a:ext cx="2682335" cy="3606800"/>
          </a:xfrm>
          <a:prstGeom prst="rect">
            <a:avLst/>
          </a:prstGeom>
          <a:solidFill>
            <a:srgbClr val="ECECEC"/>
          </a:solidFill>
          <a:ln w="88900" cap="sq" cmpd="sng">
            <a:solidFill>
              <a:srgbClr val="FFFFFF"/>
            </a:solidFill>
            <a:prstDash val="solid"/>
            <a:miter lim="8000"/>
            <a:headEnd type="none" w="sm" len="sm"/>
            <a:tailEnd type="none" w="sm" len="sm"/>
          </a:ln>
          <a:effectLst>
            <a:outerShdw blurRad="54999" dist="18000" dir="5400000" algn="tl" rotWithShape="0">
              <a:srgbClr val="000000">
                <a:alpha val="40000"/>
              </a:srgbClr>
            </a:outerShdw>
          </a:effectLst>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842"/>
        <p:cNvGrpSpPr/>
        <p:nvPr/>
      </p:nvGrpSpPr>
      <p:grpSpPr>
        <a:xfrm>
          <a:off x="0" y="0"/>
          <a:ext cx="0" cy="0"/>
          <a:chOff x="0" y="0"/>
          <a:chExt cx="0" cy="0"/>
        </a:xfrm>
      </p:grpSpPr>
      <p:sp>
        <p:nvSpPr>
          <p:cNvPr id="843" name="Google Shape;843;p74"/>
          <p:cNvSpPr txBox="1"/>
          <p:nvPr/>
        </p:nvSpPr>
        <p:spPr>
          <a:xfrm>
            <a:off x="0" y="162827"/>
            <a:ext cx="9144000" cy="9111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250"/>
              <a:buFont typeface="Quattrocento Sans"/>
              <a:buNone/>
            </a:pPr>
            <a:r>
              <a:rPr lang="en-US" sz="5000" b="0" i="0" u="none" strike="noStrike" cap="none">
                <a:solidFill>
                  <a:schemeClr val="lt1"/>
                </a:solidFill>
                <a:latin typeface="Quattrocento Sans"/>
                <a:ea typeface="Quattrocento Sans"/>
                <a:cs typeface="Quattrocento Sans"/>
                <a:sym typeface="Quattrocento Sans"/>
              </a:rPr>
              <a:t>Getting Connected to Care</a:t>
            </a:r>
            <a:endParaRPr sz="1400" b="0" i="0" u="none" strike="noStrike" cap="none">
              <a:solidFill>
                <a:srgbClr val="000000"/>
              </a:solidFill>
              <a:latin typeface="Arial"/>
              <a:ea typeface="Arial"/>
              <a:cs typeface="Arial"/>
              <a:sym typeface="Arial"/>
            </a:endParaRPr>
          </a:p>
        </p:txBody>
      </p:sp>
      <p:sp>
        <p:nvSpPr>
          <p:cNvPr id="844" name="Google Shape;844;p74"/>
          <p:cNvSpPr txBox="1"/>
          <p:nvPr/>
        </p:nvSpPr>
        <p:spPr>
          <a:xfrm>
            <a:off x="1652083" y="1419553"/>
            <a:ext cx="6400800" cy="4651500"/>
          </a:xfrm>
          <a:prstGeom prst="rect">
            <a:avLst/>
          </a:prstGeom>
          <a:noFill/>
          <a:ln>
            <a:noFill/>
          </a:ln>
        </p:spPr>
        <p:txBody>
          <a:bodyPr spcFirstLastPara="1" wrap="square" lIns="91425" tIns="45700" rIns="91425" bIns="45700" anchor="t" anchorCtr="0">
            <a:noAutofit/>
          </a:bodyPr>
          <a:lstStyle/>
          <a:p>
            <a:pPr marR="0" lvl="0" algn="l" rtl="0">
              <a:lnSpc>
                <a:spcPct val="100000"/>
              </a:lnSpc>
              <a:spcBef>
                <a:spcPts val="0"/>
              </a:spcBef>
              <a:spcAft>
                <a:spcPts val="0"/>
              </a:spcAft>
              <a:buClr>
                <a:schemeClr val="accent1">
                  <a:lumMod val="75000"/>
                </a:schemeClr>
              </a:buClr>
              <a:buSzPts val="450"/>
            </a:pPr>
            <a:r>
              <a:rPr lang="en-US" sz="1800" b="1" i="0" u="none" strike="noStrike" cap="none" dirty="0" smtClean="0">
                <a:solidFill>
                  <a:srgbClr val="2CBDD9"/>
                </a:solidFill>
                <a:latin typeface="Trebuchet MS"/>
                <a:ea typeface="Trebuchet MS"/>
                <a:cs typeface="Trebuchet MS"/>
                <a:sym typeface="Trebuchet MS"/>
              </a:rPr>
              <a:t>World </a:t>
            </a:r>
            <a:r>
              <a:rPr lang="en-US" sz="1800" b="1" i="0" u="none" strike="noStrike" cap="none" dirty="0">
                <a:solidFill>
                  <a:srgbClr val="2CBDD9"/>
                </a:solidFill>
                <a:latin typeface="Trebuchet MS"/>
                <a:ea typeface="Trebuchet MS"/>
                <a:cs typeface="Trebuchet MS"/>
                <a:sym typeface="Trebuchet MS"/>
              </a:rPr>
              <a:t>Professional Association for Transgender Health</a:t>
            </a:r>
            <a:endParaRPr sz="1400" b="0" i="0" u="none" strike="noStrike" cap="none" dirty="0">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chemeClr val="accent1">
                  <a:lumMod val="75000"/>
                </a:schemeClr>
              </a:buClr>
              <a:buSzPts val="1800"/>
              <a:buFont typeface="Wingdings" pitchFamily="2" charset="2"/>
              <a:buChar char="§"/>
            </a:pPr>
            <a:r>
              <a:rPr lang="en-US" sz="1800" b="0" i="0" u="none" strike="noStrike" cap="none" dirty="0">
                <a:solidFill>
                  <a:schemeClr val="lt1"/>
                </a:solidFill>
                <a:latin typeface="Trebuchet MS"/>
                <a:ea typeface="Trebuchet MS"/>
                <a:cs typeface="Trebuchet MS"/>
                <a:sym typeface="Trebuchet MS"/>
              </a:rPr>
              <a:t>Find a provider (allows searches by specialty and location, This is where I started learning!)</a:t>
            </a:r>
            <a:endParaRPr sz="1400" b="0" i="0" u="none" strike="noStrike" cap="none" dirty="0">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chemeClr val="accent1">
                  <a:lumMod val="75000"/>
                </a:schemeClr>
              </a:buClr>
              <a:buSzPts val="1800"/>
              <a:buFont typeface="Wingdings" pitchFamily="2" charset="2"/>
              <a:buChar char="§"/>
            </a:pPr>
            <a:r>
              <a:rPr lang="en-US" sz="1800" b="1" i="0" u="none" strike="noStrike" cap="none" dirty="0">
                <a:solidFill>
                  <a:schemeClr val="lt1"/>
                </a:solidFill>
                <a:latin typeface="Trebuchet MS"/>
                <a:ea typeface="Trebuchet MS"/>
                <a:cs typeface="Trebuchet MS"/>
                <a:sym typeface="Trebuchet MS"/>
              </a:rPr>
              <a:t>(Read the WPATH Standards of Care, free PDF) </a:t>
            </a:r>
            <a:endParaRPr sz="1400" b="0" i="0" u="none" strike="noStrike" cap="none" dirty="0">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chemeClr val="accent1">
                  <a:lumMod val="75000"/>
                </a:schemeClr>
              </a:buClr>
              <a:buSzPts val="1800"/>
              <a:buFont typeface="Wingdings" pitchFamily="2" charset="2"/>
              <a:buChar char="§"/>
            </a:pPr>
            <a:r>
              <a:rPr lang="en-US" sz="1800" b="1" i="0" u="none" strike="noStrike" cap="none" dirty="0">
                <a:solidFill>
                  <a:schemeClr val="lt1"/>
                </a:solidFill>
                <a:latin typeface="Trebuchet MS"/>
                <a:ea typeface="Trebuchet MS"/>
                <a:cs typeface="Trebuchet MS"/>
                <a:sym typeface="Trebuchet MS"/>
              </a:rPr>
              <a:t>I no longer follow these guidelines, but they are a good starting </a:t>
            </a:r>
            <a:r>
              <a:rPr lang="en-US" sz="1800" b="1" i="0" u="none" strike="noStrike" cap="none" dirty="0" smtClean="0">
                <a:solidFill>
                  <a:schemeClr val="lt1"/>
                </a:solidFill>
                <a:latin typeface="Trebuchet MS"/>
                <a:ea typeface="Trebuchet MS"/>
                <a:cs typeface="Trebuchet MS"/>
                <a:sym typeface="Trebuchet MS"/>
              </a:rPr>
              <a:t>place for someone with zero knowledge who wants an easy flowchar</a:t>
            </a:r>
            <a:r>
              <a:rPr lang="en-US" sz="1800" b="1" dirty="0" smtClean="0">
                <a:solidFill>
                  <a:schemeClr val="lt1"/>
                </a:solidFill>
                <a:latin typeface="Trebuchet MS"/>
                <a:ea typeface="Trebuchet MS"/>
                <a:cs typeface="Trebuchet MS"/>
                <a:sym typeface="Trebuchet MS"/>
              </a:rPr>
              <a:t>t to follow</a:t>
            </a:r>
            <a:r>
              <a:rPr lang="en-US" sz="1800" b="1" i="0" u="none" strike="noStrike" cap="none" dirty="0" smtClean="0">
                <a:solidFill>
                  <a:schemeClr val="lt1"/>
                </a:solidFill>
                <a:latin typeface="Trebuchet MS"/>
                <a:ea typeface="Trebuchet MS"/>
                <a:cs typeface="Trebuchet MS"/>
                <a:sym typeface="Trebuchet MS"/>
              </a:rPr>
              <a:t>. </a:t>
            </a:r>
            <a:endParaRPr sz="1800" b="1" i="0" u="none" strike="noStrike" cap="none" dirty="0">
              <a:solidFill>
                <a:schemeClr val="lt1"/>
              </a:solidFill>
              <a:latin typeface="Trebuchet MS"/>
              <a:ea typeface="Trebuchet MS"/>
              <a:cs typeface="Trebuchet MS"/>
              <a:sym typeface="Trebuchet MS"/>
            </a:endParaRPr>
          </a:p>
          <a:p>
            <a:pPr marL="800100" marR="0" lvl="0" indent="-342900" algn="l" rtl="0">
              <a:lnSpc>
                <a:spcPct val="100000"/>
              </a:lnSpc>
              <a:spcBef>
                <a:spcPts val="0"/>
              </a:spcBef>
              <a:spcAft>
                <a:spcPts val="0"/>
              </a:spcAft>
              <a:buClr>
                <a:schemeClr val="accent1">
                  <a:lumMod val="75000"/>
                </a:schemeClr>
              </a:buClr>
              <a:buFont typeface="Wingdings" pitchFamily="2" charset="2"/>
              <a:buChar char="§"/>
            </a:pPr>
            <a:endParaRPr sz="1800" b="1" dirty="0">
              <a:solidFill>
                <a:schemeClr val="lt1"/>
              </a:solidFill>
              <a:latin typeface="Trebuchet MS"/>
              <a:ea typeface="Trebuchet MS"/>
              <a:cs typeface="Trebuchet MS"/>
              <a:sym typeface="Trebuchet MS"/>
            </a:endParaRPr>
          </a:p>
          <a:p>
            <a:pPr marR="0" lvl="0" algn="l" rtl="0">
              <a:lnSpc>
                <a:spcPct val="100000"/>
              </a:lnSpc>
              <a:spcBef>
                <a:spcPts val="0"/>
              </a:spcBef>
              <a:spcAft>
                <a:spcPts val="0"/>
              </a:spcAft>
              <a:buClr>
                <a:schemeClr val="accent1">
                  <a:lumMod val="75000"/>
                </a:schemeClr>
              </a:buClr>
              <a:buSzPts val="450"/>
            </a:pPr>
            <a:r>
              <a:rPr lang="en-US" sz="1800" b="1" i="0" u="none" strike="noStrike" cap="none" dirty="0" err="1" smtClean="0">
                <a:solidFill>
                  <a:srgbClr val="2CBDD9"/>
                </a:solidFill>
                <a:latin typeface="Trebuchet MS"/>
                <a:ea typeface="Trebuchet MS"/>
                <a:cs typeface="Trebuchet MS"/>
                <a:sym typeface="Trebuchet MS"/>
              </a:rPr>
              <a:t>TransHealth</a:t>
            </a:r>
            <a:endParaRPr sz="1800" b="1" i="0" u="none" strike="noStrike" cap="none" dirty="0">
              <a:solidFill>
                <a:srgbClr val="2CBDD9"/>
              </a:solidFill>
              <a:latin typeface="Trebuchet MS"/>
              <a:ea typeface="Trebuchet MS"/>
              <a:cs typeface="Trebuchet MS"/>
              <a:sym typeface="Trebuchet MS"/>
            </a:endParaRPr>
          </a:p>
          <a:p>
            <a:pPr marL="457200" marR="0" lvl="0" indent="-457200" algn="l" rtl="0">
              <a:lnSpc>
                <a:spcPct val="100000"/>
              </a:lnSpc>
              <a:spcBef>
                <a:spcPts val="0"/>
              </a:spcBef>
              <a:spcAft>
                <a:spcPts val="0"/>
              </a:spcAft>
              <a:buClr>
                <a:schemeClr val="accent1">
                  <a:lumMod val="75000"/>
                </a:schemeClr>
              </a:buClr>
              <a:buSzPts val="1800"/>
              <a:buFont typeface="Wingdings" pitchFamily="2" charset="2"/>
              <a:buChar char="§"/>
            </a:pPr>
            <a:r>
              <a:rPr lang="en-US" sz="1800" b="0" i="0" u="none" strike="noStrike" cap="none" dirty="0">
                <a:solidFill>
                  <a:schemeClr val="lt1"/>
                </a:solidFill>
                <a:latin typeface="Trebuchet MS"/>
                <a:ea typeface="Trebuchet MS"/>
                <a:cs typeface="Trebuchet MS"/>
                <a:sym typeface="Trebuchet MS"/>
              </a:rPr>
              <a:t>Health clinics (Canada, United States, England)</a:t>
            </a:r>
            <a:endParaRPr sz="1400" b="0" i="0" u="none" strike="noStrike" cap="none" dirty="0">
              <a:solidFill>
                <a:srgbClr val="000000"/>
              </a:solidFill>
              <a:latin typeface="Arial"/>
              <a:ea typeface="Arial"/>
              <a:cs typeface="Arial"/>
              <a:sym typeface="Arial"/>
            </a:endParaRPr>
          </a:p>
          <a:p>
            <a:pPr marL="457200" marR="0" lvl="0" indent="-342900" algn="l" rtl="0">
              <a:lnSpc>
                <a:spcPct val="100000"/>
              </a:lnSpc>
              <a:spcBef>
                <a:spcPts val="0"/>
              </a:spcBef>
              <a:spcAft>
                <a:spcPts val="0"/>
              </a:spcAft>
              <a:buClr>
                <a:schemeClr val="accent1">
                  <a:lumMod val="75000"/>
                </a:schemeClr>
              </a:buClr>
              <a:buSzPts val="1800"/>
              <a:buFont typeface="Wingdings" pitchFamily="2" charset="2"/>
              <a:buChar char="§"/>
            </a:pPr>
            <a:endParaRPr sz="1400" b="0" i="0" u="none" strike="noStrike" cap="none" dirty="0">
              <a:solidFill>
                <a:srgbClr val="000000"/>
              </a:solidFill>
              <a:latin typeface="Arial"/>
              <a:ea typeface="Arial"/>
              <a:cs typeface="Arial"/>
              <a:sym typeface="Arial"/>
            </a:endParaRPr>
          </a:p>
          <a:p>
            <a:pPr marR="0" lvl="0" algn="l" rtl="0">
              <a:lnSpc>
                <a:spcPct val="100000"/>
              </a:lnSpc>
              <a:spcBef>
                <a:spcPts val="0"/>
              </a:spcBef>
              <a:spcAft>
                <a:spcPts val="0"/>
              </a:spcAft>
              <a:buClr>
                <a:schemeClr val="accent1">
                  <a:lumMod val="75000"/>
                </a:schemeClr>
              </a:buClr>
              <a:buSzPts val="1800"/>
            </a:pPr>
            <a:r>
              <a:rPr lang="en-US" sz="1800" b="1" i="0" u="none" strike="noStrike" cap="none" dirty="0">
                <a:solidFill>
                  <a:srgbClr val="2CBDD9"/>
                </a:solidFill>
                <a:latin typeface="Trebuchet MS"/>
                <a:ea typeface="Trebuchet MS"/>
                <a:cs typeface="Trebuchet MS"/>
                <a:sym typeface="Trebuchet MS"/>
              </a:rPr>
              <a:t>UCSF </a:t>
            </a:r>
            <a:r>
              <a:rPr lang="en-US" sz="1800" b="1" i="0" u="none" strike="noStrike" cap="none" dirty="0" smtClean="0">
                <a:solidFill>
                  <a:srgbClr val="2CBDD9"/>
                </a:solidFill>
                <a:latin typeface="Trebuchet MS"/>
                <a:ea typeface="Trebuchet MS"/>
                <a:cs typeface="Trebuchet MS"/>
                <a:sym typeface="Trebuchet MS"/>
              </a:rPr>
              <a:t>Guidelines</a:t>
            </a:r>
          </a:p>
          <a:p>
            <a:pPr marR="0" lvl="0" algn="l" rtl="0">
              <a:lnSpc>
                <a:spcPct val="100000"/>
              </a:lnSpc>
              <a:spcBef>
                <a:spcPts val="0"/>
              </a:spcBef>
              <a:spcAft>
                <a:spcPts val="0"/>
              </a:spcAft>
              <a:buClr>
                <a:schemeClr val="accent1">
                  <a:lumMod val="75000"/>
                </a:schemeClr>
              </a:buClr>
              <a:buSzPts val="1800"/>
            </a:pPr>
            <a:r>
              <a:rPr lang="en-US" sz="1800" b="1" dirty="0">
                <a:solidFill>
                  <a:srgbClr val="2CBDD9"/>
                </a:solidFill>
                <a:latin typeface="Trebuchet MS"/>
                <a:ea typeface="Trebuchet MS"/>
                <a:cs typeface="Trebuchet MS"/>
                <a:sym typeface="Trebuchet MS"/>
              </a:rPr>
              <a:t> </a:t>
            </a:r>
            <a:r>
              <a:rPr lang="en-US" sz="1800" b="1" i="0" u="none" strike="noStrike" cap="none" dirty="0" smtClean="0">
                <a:solidFill>
                  <a:schemeClr val="lt1"/>
                </a:solidFill>
                <a:latin typeface="Trebuchet MS"/>
                <a:ea typeface="Trebuchet MS"/>
                <a:cs typeface="Trebuchet MS"/>
                <a:sym typeface="Trebuchet MS"/>
              </a:rPr>
              <a:t>      https</a:t>
            </a:r>
            <a:r>
              <a:rPr lang="en-US" sz="1800" b="1" i="0" u="none" strike="noStrike" cap="none" dirty="0">
                <a:solidFill>
                  <a:schemeClr val="lt1"/>
                </a:solidFill>
                <a:latin typeface="Trebuchet MS"/>
                <a:ea typeface="Trebuchet MS"/>
                <a:cs typeface="Trebuchet MS"/>
                <a:sym typeface="Trebuchet MS"/>
              </a:rPr>
              <a:t>://transhealth.ucsf.edu</a:t>
            </a:r>
            <a:endParaRPr sz="1400" b="0" i="0" u="none" strike="noStrike" cap="none" dirty="0">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chemeClr val="accent1">
                  <a:lumMod val="75000"/>
                </a:schemeClr>
              </a:buClr>
              <a:buSzPts val="1800"/>
              <a:buFont typeface="Wingdings" pitchFamily="2" charset="2"/>
              <a:buChar char="§"/>
            </a:pPr>
            <a:r>
              <a:rPr lang="en-US" sz="1800" b="0" i="0" u="none" strike="noStrike" cap="none" dirty="0">
                <a:solidFill>
                  <a:schemeClr val="lt1"/>
                </a:solidFill>
                <a:latin typeface="Trebuchet MS"/>
                <a:ea typeface="Trebuchet MS"/>
                <a:cs typeface="Trebuchet MS"/>
                <a:sym typeface="Trebuchet MS"/>
              </a:rPr>
              <a:t>Connect (AZ, CA, DC, FL, IL, LA, MD, MA, NM, NY, PA, VA, WA)</a:t>
            </a:r>
            <a:endParaRPr sz="1400" b="0" i="0" u="none" strike="noStrike" cap="none" dirty="0">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chemeClr val="accent1">
                  <a:lumMod val="75000"/>
                </a:schemeClr>
              </a:buClr>
              <a:buSzPts val="1800"/>
              <a:buFont typeface="Wingdings" pitchFamily="2" charset="2"/>
              <a:buChar char="§"/>
            </a:pPr>
            <a:r>
              <a:rPr lang="en-US" sz="1800" b="0" i="0" u="none" strike="noStrike" cap="none" dirty="0">
                <a:solidFill>
                  <a:schemeClr val="lt1"/>
                </a:solidFill>
                <a:latin typeface="Trebuchet MS"/>
                <a:ea typeface="Trebuchet MS"/>
                <a:cs typeface="Trebuchet MS"/>
                <a:sym typeface="Trebuchet MS"/>
              </a:rPr>
              <a:t>I use a lot of the preventative health UCSF guidelines</a:t>
            </a:r>
            <a:endParaRPr sz="1400" b="0" i="0" u="none" strike="noStrike" cap="none" dirty="0">
              <a:solidFill>
                <a:srgbClr val="000000"/>
              </a:solidFill>
              <a:latin typeface="Arial"/>
              <a:ea typeface="Arial"/>
              <a:cs typeface="Arial"/>
              <a:sym typeface="Arial"/>
            </a:endParaRPr>
          </a:p>
          <a:p>
            <a:pPr marL="457200" marR="0" lvl="0" indent="-342900" algn="l" rtl="0">
              <a:lnSpc>
                <a:spcPct val="100000"/>
              </a:lnSpc>
              <a:spcBef>
                <a:spcPts val="0"/>
              </a:spcBef>
              <a:spcAft>
                <a:spcPts val="0"/>
              </a:spcAft>
              <a:buClr>
                <a:schemeClr val="accent1">
                  <a:lumMod val="75000"/>
                </a:schemeClr>
              </a:buClr>
              <a:buSzPts val="1800"/>
              <a:buFont typeface="Wingdings" pitchFamily="2" charset="2"/>
              <a:buChar char="§"/>
            </a:pPr>
            <a:endParaRPr sz="1800" b="1" i="0" u="none" strike="noStrike" cap="none" dirty="0">
              <a:solidFill>
                <a:schemeClr val="lt1"/>
              </a:solidFill>
              <a:latin typeface="Trebuchet MS"/>
              <a:ea typeface="Trebuchet MS"/>
              <a:cs typeface="Trebuchet MS"/>
              <a:sym typeface="Trebuchet MS"/>
            </a:endParaRPr>
          </a:p>
          <a:p>
            <a:pPr marR="0" lvl="0" algn="l" rtl="0">
              <a:lnSpc>
                <a:spcPct val="100000"/>
              </a:lnSpc>
              <a:spcBef>
                <a:spcPts val="0"/>
              </a:spcBef>
              <a:spcAft>
                <a:spcPts val="0"/>
              </a:spcAft>
              <a:buClr>
                <a:schemeClr val="accent1">
                  <a:lumMod val="75000"/>
                </a:schemeClr>
              </a:buClr>
              <a:buSzPts val="450"/>
            </a:pPr>
            <a:r>
              <a:rPr lang="en-US" sz="1800" b="1" i="0" u="none" strike="noStrike" cap="none" dirty="0">
                <a:solidFill>
                  <a:srgbClr val="2CBDD9"/>
                </a:solidFill>
                <a:latin typeface="Trebuchet MS"/>
                <a:ea typeface="Trebuchet MS"/>
                <a:cs typeface="Trebuchet MS"/>
                <a:sym typeface="Trebuchet MS"/>
              </a:rPr>
              <a:t>Health Professionals Advancing LGBT Equality</a:t>
            </a:r>
            <a:endParaRPr sz="1400" b="0" i="0" u="none" strike="noStrike" cap="none" dirty="0">
              <a:solidFill>
                <a:srgbClr val="000000"/>
              </a:solidFill>
              <a:latin typeface="Arial"/>
              <a:ea typeface="Arial"/>
              <a:cs typeface="Arial"/>
              <a:sym typeface="Arial"/>
            </a:endParaRPr>
          </a:p>
          <a:p>
            <a:pPr marL="514350" marR="0" lvl="0" indent="-514350" algn="l" rtl="0">
              <a:lnSpc>
                <a:spcPct val="100000"/>
              </a:lnSpc>
              <a:spcBef>
                <a:spcPts val="0"/>
              </a:spcBef>
              <a:spcAft>
                <a:spcPts val="0"/>
              </a:spcAft>
              <a:buClr>
                <a:schemeClr val="accent1">
                  <a:lumMod val="75000"/>
                </a:schemeClr>
              </a:buClr>
              <a:buSzPts val="3000"/>
              <a:buFont typeface="Wingdings" pitchFamily="2" charset="2"/>
              <a:buChar char="§"/>
            </a:pPr>
            <a:endParaRPr sz="3000" b="1" i="0" u="none" strike="noStrike" cap="none" dirty="0">
              <a:solidFill>
                <a:srgbClr val="FFFFFF"/>
              </a:solidFill>
              <a:latin typeface="Trebuchet MS"/>
              <a:ea typeface="Trebuchet MS"/>
              <a:cs typeface="Trebuchet MS"/>
              <a:sym typeface="Trebuchet MS"/>
            </a:endParaRPr>
          </a:p>
        </p:txBody>
      </p:sp>
      <p:sp>
        <p:nvSpPr>
          <p:cNvPr id="845" name="Google Shape;845;p74">
            <a:hlinkClick r:id="rId3"/>
          </p:cNvPr>
          <p:cNvSpPr/>
          <p:nvPr/>
        </p:nvSpPr>
        <p:spPr>
          <a:xfrm>
            <a:off x="1100024" y="4333834"/>
            <a:ext cx="419100" cy="419100"/>
          </a:xfrm>
          <a:custGeom>
            <a:avLst/>
            <a:gdLst/>
            <a:ahLst/>
            <a:cxnLst/>
            <a:rect l="l" t="t" r="r" b="b"/>
            <a:pathLst>
              <a:path w="120000" h="120000" extrusionOk="0">
                <a:moveTo>
                  <a:pt x="79088" y="57272"/>
                </a:moveTo>
                <a:cubicBezTo>
                  <a:pt x="75283" y="57272"/>
                  <a:pt x="71605" y="57783"/>
                  <a:pt x="68066" y="58644"/>
                </a:cubicBezTo>
                <a:cubicBezTo>
                  <a:pt x="67244" y="56616"/>
                  <a:pt x="66338" y="54633"/>
                  <a:pt x="65350" y="52688"/>
                </a:cubicBezTo>
                <a:cubicBezTo>
                  <a:pt x="71016" y="50005"/>
                  <a:pt x="76266" y="46611"/>
                  <a:pt x="81066" y="42677"/>
                </a:cubicBezTo>
                <a:cubicBezTo>
                  <a:pt x="84566" y="46933"/>
                  <a:pt x="86772" y="52261"/>
                  <a:pt x="87177" y="58094"/>
                </a:cubicBezTo>
                <a:cubicBezTo>
                  <a:pt x="84544" y="57611"/>
                  <a:pt x="81866" y="57272"/>
                  <a:pt x="79088" y="57272"/>
                </a:cubicBezTo>
                <a:moveTo>
                  <a:pt x="73477" y="83694"/>
                </a:moveTo>
                <a:cubicBezTo>
                  <a:pt x="73155" y="76783"/>
                  <a:pt x="71983" y="70100"/>
                  <a:pt x="69944" y="63794"/>
                </a:cubicBezTo>
                <a:cubicBezTo>
                  <a:pt x="72888" y="63116"/>
                  <a:pt x="75938" y="62727"/>
                  <a:pt x="79088" y="62727"/>
                </a:cubicBezTo>
                <a:cubicBezTo>
                  <a:pt x="81811" y="62727"/>
                  <a:pt x="84438" y="63100"/>
                  <a:pt x="87005" y="63616"/>
                </a:cubicBezTo>
                <a:cubicBezTo>
                  <a:pt x="85861" y="72227"/>
                  <a:pt x="80711" y="79566"/>
                  <a:pt x="73477" y="83694"/>
                </a:cubicBezTo>
                <a:moveTo>
                  <a:pt x="60000" y="87272"/>
                </a:moveTo>
                <a:cubicBezTo>
                  <a:pt x="54144" y="87272"/>
                  <a:pt x="48733" y="85411"/>
                  <a:pt x="44283" y="82266"/>
                </a:cubicBezTo>
                <a:cubicBezTo>
                  <a:pt x="49011" y="74605"/>
                  <a:pt x="56155" y="68600"/>
                  <a:pt x="64700" y="65377"/>
                </a:cubicBezTo>
                <a:cubicBezTo>
                  <a:pt x="66816" y="71905"/>
                  <a:pt x="68005" y="78838"/>
                  <a:pt x="68133" y="86038"/>
                </a:cubicBezTo>
                <a:cubicBezTo>
                  <a:pt x="65561" y="86838"/>
                  <a:pt x="62833" y="87272"/>
                  <a:pt x="60000" y="87272"/>
                </a:cubicBezTo>
                <a:moveTo>
                  <a:pt x="32727" y="60000"/>
                </a:moveTo>
                <a:cubicBezTo>
                  <a:pt x="42444" y="60000"/>
                  <a:pt x="51733" y="58161"/>
                  <a:pt x="60288" y="54850"/>
                </a:cubicBezTo>
                <a:cubicBezTo>
                  <a:pt x="61194" y="56622"/>
                  <a:pt x="62061" y="58416"/>
                  <a:pt x="62827" y="60266"/>
                </a:cubicBezTo>
                <a:cubicBezTo>
                  <a:pt x="53411" y="63800"/>
                  <a:pt x="45500" y="70322"/>
                  <a:pt x="40138" y="78650"/>
                </a:cubicBezTo>
                <a:cubicBezTo>
                  <a:pt x="35555" y="73772"/>
                  <a:pt x="32727" y="67222"/>
                  <a:pt x="32727" y="60000"/>
                </a:cubicBezTo>
                <a:moveTo>
                  <a:pt x="46433" y="36366"/>
                </a:moveTo>
                <a:cubicBezTo>
                  <a:pt x="50650" y="40438"/>
                  <a:pt x="54405" y="44988"/>
                  <a:pt x="57516" y="50005"/>
                </a:cubicBezTo>
                <a:cubicBezTo>
                  <a:pt x="49950" y="52827"/>
                  <a:pt x="41811" y="54450"/>
                  <a:pt x="33277" y="54516"/>
                </a:cubicBezTo>
                <a:cubicBezTo>
                  <a:pt x="34866" y="46744"/>
                  <a:pt x="39766" y="40200"/>
                  <a:pt x="46433" y="36366"/>
                </a:cubicBezTo>
                <a:moveTo>
                  <a:pt x="60000" y="32727"/>
                </a:moveTo>
                <a:cubicBezTo>
                  <a:pt x="66488" y="32727"/>
                  <a:pt x="72444" y="35000"/>
                  <a:pt x="77122" y="38788"/>
                </a:cubicBezTo>
                <a:cubicBezTo>
                  <a:pt x="72705" y="42344"/>
                  <a:pt x="67872" y="45411"/>
                  <a:pt x="62677" y="47844"/>
                </a:cubicBezTo>
                <a:cubicBezTo>
                  <a:pt x="59622" y="42788"/>
                  <a:pt x="55961" y="38161"/>
                  <a:pt x="51850" y="33966"/>
                </a:cubicBezTo>
                <a:cubicBezTo>
                  <a:pt x="54427" y="33166"/>
                  <a:pt x="57161" y="32727"/>
                  <a:pt x="60000" y="32727"/>
                </a:cubicBezTo>
                <a:moveTo>
                  <a:pt x="60000" y="27272"/>
                </a:moveTo>
                <a:cubicBezTo>
                  <a:pt x="41927" y="27272"/>
                  <a:pt x="27272" y="41927"/>
                  <a:pt x="27272" y="60000"/>
                </a:cubicBezTo>
                <a:cubicBezTo>
                  <a:pt x="27272" y="78077"/>
                  <a:pt x="41927" y="92727"/>
                  <a:pt x="60000" y="92727"/>
                </a:cubicBezTo>
                <a:cubicBezTo>
                  <a:pt x="78072" y="92727"/>
                  <a:pt x="92727" y="78077"/>
                  <a:pt x="92727" y="60000"/>
                </a:cubicBezTo>
                <a:cubicBezTo>
                  <a:pt x="92727" y="41927"/>
                  <a:pt x="78072" y="27272"/>
                  <a:pt x="60000" y="27272"/>
                </a:cubicBezTo>
                <a:moveTo>
                  <a:pt x="114544" y="109088"/>
                </a:moveTo>
                <a:cubicBezTo>
                  <a:pt x="114544" y="112100"/>
                  <a:pt x="112100" y="114544"/>
                  <a:pt x="109088" y="114544"/>
                </a:cubicBezTo>
                <a:lnTo>
                  <a:pt x="10911" y="114544"/>
                </a:lnTo>
                <a:cubicBezTo>
                  <a:pt x="7900" y="114544"/>
                  <a:pt x="5455" y="112100"/>
                  <a:pt x="5455" y="109088"/>
                </a:cubicBezTo>
                <a:lnTo>
                  <a:pt x="5455" y="10911"/>
                </a:lnTo>
                <a:cubicBezTo>
                  <a:pt x="5455" y="7900"/>
                  <a:pt x="7900" y="5455"/>
                  <a:pt x="10911" y="5455"/>
                </a:cubicBezTo>
                <a:lnTo>
                  <a:pt x="109088" y="5455"/>
                </a:lnTo>
                <a:cubicBezTo>
                  <a:pt x="112100" y="5455"/>
                  <a:pt x="114544" y="7900"/>
                  <a:pt x="114544" y="10911"/>
                </a:cubicBezTo>
                <a:cubicBezTo>
                  <a:pt x="114544" y="10911"/>
                  <a:pt x="114544" y="109088"/>
                  <a:pt x="114544" y="109088"/>
                </a:cubicBezTo>
                <a:close/>
                <a:moveTo>
                  <a:pt x="109088" y="0"/>
                </a:moveTo>
                <a:lnTo>
                  <a:pt x="10911" y="0"/>
                </a:lnTo>
                <a:cubicBezTo>
                  <a:pt x="4883" y="0"/>
                  <a:pt x="0" y="4883"/>
                  <a:pt x="0" y="10911"/>
                </a:cubicBezTo>
                <a:lnTo>
                  <a:pt x="0" y="109088"/>
                </a:lnTo>
                <a:cubicBezTo>
                  <a:pt x="0" y="115116"/>
                  <a:pt x="4883" y="120000"/>
                  <a:pt x="10911" y="120000"/>
                </a:cubicBezTo>
                <a:lnTo>
                  <a:pt x="109088" y="120000"/>
                </a:lnTo>
                <a:cubicBezTo>
                  <a:pt x="115116" y="120000"/>
                  <a:pt x="120000" y="115116"/>
                  <a:pt x="120000" y="109088"/>
                </a:cubicBezTo>
                <a:lnTo>
                  <a:pt x="120000" y="10911"/>
                </a:lnTo>
                <a:cubicBezTo>
                  <a:pt x="120000" y="4883"/>
                  <a:pt x="115116" y="0"/>
                  <a:pt x="109088" y="0"/>
                </a:cubicBezTo>
              </a:path>
            </a:pathLst>
          </a:custGeom>
          <a:solidFill>
            <a:schemeClr val="lt1"/>
          </a:solidFill>
          <a:ln>
            <a:noFill/>
          </a:ln>
        </p:spPr>
        <p:txBody>
          <a:bodyPr spcFirstLastPara="1" wrap="square" lIns="28575" tIns="28575" rIns="28575" bIns="28575" anchor="ctr" anchorCtr="0">
            <a:noAutofit/>
          </a:bodyPr>
          <a:lstStyle/>
          <a:p>
            <a:pPr marL="0" marR="0" lvl="0" indent="0" algn="l" rtl="0">
              <a:lnSpc>
                <a:spcPct val="100000"/>
              </a:lnSpc>
              <a:spcBef>
                <a:spcPts val="0"/>
              </a:spcBef>
              <a:spcAft>
                <a:spcPts val="0"/>
              </a:spcAft>
              <a:buClr>
                <a:srgbClr val="FFFFFF"/>
              </a:buClr>
              <a:buSzPts val="2250"/>
              <a:buFont typeface="Gill Sans"/>
              <a:buNone/>
            </a:pPr>
            <a:endParaRPr sz="2250" b="0" i="0" u="none" strike="noStrike" cap="none">
              <a:solidFill>
                <a:srgbClr val="FFFFFF"/>
              </a:solidFill>
              <a:latin typeface="Gill Sans"/>
              <a:ea typeface="Gill Sans"/>
              <a:cs typeface="Gill Sans"/>
              <a:sym typeface="Gill Sans"/>
            </a:endParaRPr>
          </a:p>
        </p:txBody>
      </p:sp>
      <p:sp>
        <p:nvSpPr>
          <p:cNvPr id="846" name="Google Shape;846;p74">
            <a:hlinkClick r:id="rId4"/>
          </p:cNvPr>
          <p:cNvSpPr/>
          <p:nvPr/>
        </p:nvSpPr>
        <p:spPr>
          <a:xfrm>
            <a:off x="1100025" y="1419543"/>
            <a:ext cx="419100" cy="419100"/>
          </a:xfrm>
          <a:custGeom>
            <a:avLst/>
            <a:gdLst/>
            <a:ahLst/>
            <a:cxnLst/>
            <a:rect l="l" t="t" r="r" b="b"/>
            <a:pathLst>
              <a:path w="120000" h="120000" extrusionOk="0">
                <a:moveTo>
                  <a:pt x="79088" y="57272"/>
                </a:moveTo>
                <a:cubicBezTo>
                  <a:pt x="75283" y="57272"/>
                  <a:pt x="71605" y="57783"/>
                  <a:pt x="68066" y="58644"/>
                </a:cubicBezTo>
                <a:cubicBezTo>
                  <a:pt x="67244" y="56616"/>
                  <a:pt x="66338" y="54633"/>
                  <a:pt x="65350" y="52688"/>
                </a:cubicBezTo>
                <a:cubicBezTo>
                  <a:pt x="71016" y="50005"/>
                  <a:pt x="76266" y="46611"/>
                  <a:pt x="81066" y="42677"/>
                </a:cubicBezTo>
                <a:cubicBezTo>
                  <a:pt x="84566" y="46933"/>
                  <a:pt x="86772" y="52261"/>
                  <a:pt x="87177" y="58094"/>
                </a:cubicBezTo>
                <a:cubicBezTo>
                  <a:pt x="84544" y="57611"/>
                  <a:pt x="81866" y="57272"/>
                  <a:pt x="79088" y="57272"/>
                </a:cubicBezTo>
                <a:moveTo>
                  <a:pt x="73477" y="83694"/>
                </a:moveTo>
                <a:cubicBezTo>
                  <a:pt x="73155" y="76783"/>
                  <a:pt x="71983" y="70100"/>
                  <a:pt x="69944" y="63794"/>
                </a:cubicBezTo>
                <a:cubicBezTo>
                  <a:pt x="72888" y="63116"/>
                  <a:pt x="75938" y="62727"/>
                  <a:pt x="79088" y="62727"/>
                </a:cubicBezTo>
                <a:cubicBezTo>
                  <a:pt x="81811" y="62727"/>
                  <a:pt x="84438" y="63100"/>
                  <a:pt x="87005" y="63616"/>
                </a:cubicBezTo>
                <a:cubicBezTo>
                  <a:pt x="85861" y="72227"/>
                  <a:pt x="80711" y="79566"/>
                  <a:pt x="73477" y="83694"/>
                </a:cubicBezTo>
                <a:moveTo>
                  <a:pt x="60000" y="87272"/>
                </a:moveTo>
                <a:cubicBezTo>
                  <a:pt x="54144" y="87272"/>
                  <a:pt x="48733" y="85411"/>
                  <a:pt x="44283" y="82266"/>
                </a:cubicBezTo>
                <a:cubicBezTo>
                  <a:pt x="49011" y="74605"/>
                  <a:pt x="56155" y="68600"/>
                  <a:pt x="64700" y="65377"/>
                </a:cubicBezTo>
                <a:cubicBezTo>
                  <a:pt x="66816" y="71905"/>
                  <a:pt x="68005" y="78838"/>
                  <a:pt x="68133" y="86038"/>
                </a:cubicBezTo>
                <a:cubicBezTo>
                  <a:pt x="65561" y="86838"/>
                  <a:pt x="62833" y="87272"/>
                  <a:pt x="60000" y="87272"/>
                </a:cubicBezTo>
                <a:moveTo>
                  <a:pt x="32727" y="60000"/>
                </a:moveTo>
                <a:cubicBezTo>
                  <a:pt x="42444" y="60000"/>
                  <a:pt x="51733" y="58161"/>
                  <a:pt x="60288" y="54850"/>
                </a:cubicBezTo>
                <a:cubicBezTo>
                  <a:pt x="61194" y="56622"/>
                  <a:pt x="62061" y="58416"/>
                  <a:pt x="62827" y="60266"/>
                </a:cubicBezTo>
                <a:cubicBezTo>
                  <a:pt x="53411" y="63800"/>
                  <a:pt x="45500" y="70322"/>
                  <a:pt x="40138" y="78650"/>
                </a:cubicBezTo>
                <a:cubicBezTo>
                  <a:pt x="35555" y="73772"/>
                  <a:pt x="32727" y="67222"/>
                  <a:pt x="32727" y="60000"/>
                </a:cubicBezTo>
                <a:moveTo>
                  <a:pt x="46433" y="36366"/>
                </a:moveTo>
                <a:cubicBezTo>
                  <a:pt x="50650" y="40438"/>
                  <a:pt x="54405" y="44988"/>
                  <a:pt x="57516" y="50005"/>
                </a:cubicBezTo>
                <a:cubicBezTo>
                  <a:pt x="49950" y="52827"/>
                  <a:pt x="41811" y="54450"/>
                  <a:pt x="33277" y="54516"/>
                </a:cubicBezTo>
                <a:cubicBezTo>
                  <a:pt x="34866" y="46744"/>
                  <a:pt x="39766" y="40200"/>
                  <a:pt x="46433" y="36366"/>
                </a:cubicBezTo>
                <a:moveTo>
                  <a:pt x="60000" y="32727"/>
                </a:moveTo>
                <a:cubicBezTo>
                  <a:pt x="66488" y="32727"/>
                  <a:pt x="72444" y="35000"/>
                  <a:pt x="77122" y="38788"/>
                </a:cubicBezTo>
                <a:cubicBezTo>
                  <a:pt x="72705" y="42344"/>
                  <a:pt x="67872" y="45411"/>
                  <a:pt x="62677" y="47844"/>
                </a:cubicBezTo>
                <a:cubicBezTo>
                  <a:pt x="59622" y="42788"/>
                  <a:pt x="55961" y="38161"/>
                  <a:pt x="51850" y="33966"/>
                </a:cubicBezTo>
                <a:cubicBezTo>
                  <a:pt x="54427" y="33166"/>
                  <a:pt x="57161" y="32727"/>
                  <a:pt x="60000" y="32727"/>
                </a:cubicBezTo>
                <a:moveTo>
                  <a:pt x="60000" y="27272"/>
                </a:moveTo>
                <a:cubicBezTo>
                  <a:pt x="41927" y="27272"/>
                  <a:pt x="27272" y="41927"/>
                  <a:pt x="27272" y="60000"/>
                </a:cubicBezTo>
                <a:cubicBezTo>
                  <a:pt x="27272" y="78077"/>
                  <a:pt x="41927" y="92727"/>
                  <a:pt x="60000" y="92727"/>
                </a:cubicBezTo>
                <a:cubicBezTo>
                  <a:pt x="78072" y="92727"/>
                  <a:pt x="92727" y="78077"/>
                  <a:pt x="92727" y="60000"/>
                </a:cubicBezTo>
                <a:cubicBezTo>
                  <a:pt x="92727" y="41927"/>
                  <a:pt x="78072" y="27272"/>
                  <a:pt x="60000" y="27272"/>
                </a:cubicBezTo>
                <a:moveTo>
                  <a:pt x="114544" y="109088"/>
                </a:moveTo>
                <a:cubicBezTo>
                  <a:pt x="114544" y="112100"/>
                  <a:pt x="112100" y="114544"/>
                  <a:pt x="109088" y="114544"/>
                </a:cubicBezTo>
                <a:lnTo>
                  <a:pt x="10911" y="114544"/>
                </a:lnTo>
                <a:cubicBezTo>
                  <a:pt x="7900" y="114544"/>
                  <a:pt x="5455" y="112100"/>
                  <a:pt x="5455" y="109088"/>
                </a:cubicBezTo>
                <a:lnTo>
                  <a:pt x="5455" y="10911"/>
                </a:lnTo>
                <a:cubicBezTo>
                  <a:pt x="5455" y="7900"/>
                  <a:pt x="7900" y="5455"/>
                  <a:pt x="10911" y="5455"/>
                </a:cubicBezTo>
                <a:lnTo>
                  <a:pt x="109088" y="5455"/>
                </a:lnTo>
                <a:cubicBezTo>
                  <a:pt x="112100" y="5455"/>
                  <a:pt x="114544" y="7900"/>
                  <a:pt x="114544" y="10911"/>
                </a:cubicBezTo>
                <a:cubicBezTo>
                  <a:pt x="114544" y="10911"/>
                  <a:pt x="114544" y="109088"/>
                  <a:pt x="114544" y="109088"/>
                </a:cubicBezTo>
                <a:close/>
                <a:moveTo>
                  <a:pt x="109088" y="0"/>
                </a:moveTo>
                <a:lnTo>
                  <a:pt x="10911" y="0"/>
                </a:lnTo>
                <a:cubicBezTo>
                  <a:pt x="4883" y="0"/>
                  <a:pt x="0" y="4883"/>
                  <a:pt x="0" y="10911"/>
                </a:cubicBezTo>
                <a:lnTo>
                  <a:pt x="0" y="109088"/>
                </a:lnTo>
                <a:cubicBezTo>
                  <a:pt x="0" y="115116"/>
                  <a:pt x="4883" y="120000"/>
                  <a:pt x="10911" y="120000"/>
                </a:cubicBezTo>
                <a:lnTo>
                  <a:pt x="109088" y="120000"/>
                </a:lnTo>
                <a:cubicBezTo>
                  <a:pt x="115116" y="120000"/>
                  <a:pt x="120000" y="115116"/>
                  <a:pt x="120000" y="109088"/>
                </a:cubicBezTo>
                <a:lnTo>
                  <a:pt x="120000" y="10911"/>
                </a:lnTo>
                <a:cubicBezTo>
                  <a:pt x="120000" y="4883"/>
                  <a:pt x="115116" y="0"/>
                  <a:pt x="109088" y="0"/>
                </a:cubicBezTo>
              </a:path>
            </a:pathLst>
          </a:custGeom>
          <a:solidFill>
            <a:schemeClr val="lt1"/>
          </a:solidFill>
          <a:ln>
            <a:noFill/>
          </a:ln>
        </p:spPr>
        <p:txBody>
          <a:bodyPr spcFirstLastPara="1" wrap="square" lIns="28575" tIns="28575" rIns="28575" bIns="28575" anchor="ctr" anchorCtr="0">
            <a:noAutofit/>
          </a:bodyPr>
          <a:lstStyle/>
          <a:p>
            <a:pPr marL="0" marR="0" lvl="0" indent="0" algn="l" rtl="0">
              <a:lnSpc>
                <a:spcPct val="100000"/>
              </a:lnSpc>
              <a:spcBef>
                <a:spcPts val="0"/>
              </a:spcBef>
              <a:spcAft>
                <a:spcPts val="0"/>
              </a:spcAft>
              <a:buClr>
                <a:srgbClr val="FFFFFF"/>
              </a:buClr>
              <a:buSzPts val="2250"/>
              <a:buFont typeface="Gill Sans"/>
              <a:buNone/>
            </a:pPr>
            <a:endParaRPr sz="2250" b="0" i="0" u="none" strike="noStrike" cap="none">
              <a:solidFill>
                <a:srgbClr val="FFFFFF"/>
              </a:solidFill>
              <a:latin typeface="Gill Sans"/>
              <a:ea typeface="Gill Sans"/>
              <a:cs typeface="Gill Sans"/>
              <a:sym typeface="Gill Sans"/>
            </a:endParaRPr>
          </a:p>
        </p:txBody>
      </p:sp>
      <p:sp>
        <p:nvSpPr>
          <p:cNvPr id="847" name="Google Shape;847;p74">
            <a:hlinkClick r:id="rId5"/>
          </p:cNvPr>
          <p:cNvSpPr/>
          <p:nvPr/>
        </p:nvSpPr>
        <p:spPr>
          <a:xfrm>
            <a:off x="1124808" y="3612729"/>
            <a:ext cx="419100" cy="419100"/>
          </a:xfrm>
          <a:custGeom>
            <a:avLst/>
            <a:gdLst/>
            <a:ahLst/>
            <a:cxnLst/>
            <a:rect l="l" t="t" r="r" b="b"/>
            <a:pathLst>
              <a:path w="120000" h="120000" extrusionOk="0">
                <a:moveTo>
                  <a:pt x="79088" y="57272"/>
                </a:moveTo>
                <a:cubicBezTo>
                  <a:pt x="75283" y="57272"/>
                  <a:pt x="71605" y="57783"/>
                  <a:pt x="68066" y="58644"/>
                </a:cubicBezTo>
                <a:cubicBezTo>
                  <a:pt x="67244" y="56616"/>
                  <a:pt x="66338" y="54633"/>
                  <a:pt x="65350" y="52688"/>
                </a:cubicBezTo>
                <a:cubicBezTo>
                  <a:pt x="71016" y="50005"/>
                  <a:pt x="76266" y="46611"/>
                  <a:pt x="81066" y="42677"/>
                </a:cubicBezTo>
                <a:cubicBezTo>
                  <a:pt x="84566" y="46933"/>
                  <a:pt x="86772" y="52261"/>
                  <a:pt x="87177" y="58094"/>
                </a:cubicBezTo>
                <a:cubicBezTo>
                  <a:pt x="84544" y="57611"/>
                  <a:pt x="81866" y="57272"/>
                  <a:pt x="79088" y="57272"/>
                </a:cubicBezTo>
                <a:moveTo>
                  <a:pt x="73477" y="83694"/>
                </a:moveTo>
                <a:cubicBezTo>
                  <a:pt x="73155" y="76783"/>
                  <a:pt x="71983" y="70100"/>
                  <a:pt x="69944" y="63794"/>
                </a:cubicBezTo>
                <a:cubicBezTo>
                  <a:pt x="72888" y="63116"/>
                  <a:pt x="75938" y="62727"/>
                  <a:pt x="79088" y="62727"/>
                </a:cubicBezTo>
                <a:cubicBezTo>
                  <a:pt x="81811" y="62727"/>
                  <a:pt x="84438" y="63100"/>
                  <a:pt x="87005" y="63616"/>
                </a:cubicBezTo>
                <a:cubicBezTo>
                  <a:pt x="85861" y="72227"/>
                  <a:pt x="80711" y="79566"/>
                  <a:pt x="73477" y="83694"/>
                </a:cubicBezTo>
                <a:moveTo>
                  <a:pt x="60000" y="87272"/>
                </a:moveTo>
                <a:cubicBezTo>
                  <a:pt x="54144" y="87272"/>
                  <a:pt x="48733" y="85411"/>
                  <a:pt x="44283" y="82266"/>
                </a:cubicBezTo>
                <a:cubicBezTo>
                  <a:pt x="49011" y="74605"/>
                  <a:pt x="56155" y="68600"/>
                  <a:pt x="64700" y="65377"/>
                </a:cubicBezTo>
                <a:cubicBezTo>
                  <a:pt x="66816" y="71905"/>
                  <a:pt x="68005" y="78838"/>
                  <a:pt x="68133" y="86038"/>
                </a:cubicBezTo>
                <a:cubicBezTo>
                  <a:pt x="65561" y="86838"/>
                  <a:pt x="62833" y="87272"/>
                  <a:pt x="60000" y="87272"/>
                </a:cubicBezTo>
                <a:moveTo>
                  <a:pt x="32727" y="60000"/>
                </a:moveTo>
                <a:cubicBezTo>
                  <a:pt x="42444" y="60000"/>
                  <a:pt x="51733" y="58161"/>
                  <a:pt x="60288" y="54850"/>
                </a:cubicBezTo>
                <a:cubicBezTo>
                  <a:pt x="61194" y="56622"/>
                  <a:pt x="62061" y="58416"/>
                  <a:pt x="62827" y="60266"/>
                </a:cubicBezTo>
                <a:cubicBezTo>
                  <a:pt x="53411" y="63800"/>
                  <a:pt x="45500" y="70322"/>
                  <a:pt x="40138" y="78650"/>
                </a:cubicBezTo>
                <a:cubicBezTo>
                  <a:pt x="35555" y="73772"/>
                  <a:pt x="32727" y="67222"/>
                  <a:pt x="32727" y="60000"/>
                </a:cubicBezTo>
                <a:moveTo>
                  <a:pt x="46433" y="36366"/>
                </a:moveTo>
                <a:cubicBezTo>
                  <a:pt x="50650" y="40438"/>
                  <a:pt x="54405" y="44988"/>
                  <a:pt x="57516" y="50005"/>
                </a:cubicBezTo>
                <a:cubicBezTo>
                  <a:pt x="49950" y="52827"/>
                  <a:pt x="41811" y="54450"/>
                  <a:pt x="33277" y="54516"/>
                </a:cubicBezTo>
                <a:cubicBezTo>
                  <a:pt x="34866" y="46744"/>
                  <a:pt x="39766" y="40200"/>
                  <a:pt x="46433" y="36366"/>
                </a:cubicBezTo>
                <a:moveTo>
                  <a:pt x="60000" y="32727"/>
                </a:moveTo>
                <a:cubicBezTo>
                  <a:pt x="66488" y="32727"/>
                  <a:pt x="72444" y="35000"/>
                  <a:pt x="77122" y="38788"/>
                </a:cubicBezTo>
                <a:cubicBezTo>
                  <a:pt x="72705" y="42344"/>
                  <a:pt x="67872" y="45411"/>
                  <a:pt x="62677" y="47844"/>
                </a:cubicBezTo>
                <a:cubicBezTo>
                  <a:pt x="59622" y="42788"/>
                  <a:pt x="55961" y="38161"/>
                  <a:pt x="51850" y="33966"/>
                </a:cubicBezTo>
                <a:cubicBezTo>
                  <a:pt x="54427" y="33166"/>
                  <a:pt x="57161" y="32727"/>
                  <a:pt x="60000" y="32727"/>
                </a:cubicBezTo>
                <a:moveTo>
                  <a:pt x="60000" y="27272"/>
                </a:moveTo>
                <a:cubicBezTo>
                  <a:pt x="41927" y="27272"/>
                  <a:pt x="27272" y="41927"/>
                  <a:pt x="27272" y="60000"/>
                </a:cubicBezTo>
                <a:cubicBezTo>
                  <a:pt x="27272" y="78077"/>
                  <a:pt x="41927" y="92727"/>
                  <a:pt x="60000" y="92727"/>
                </a:cubicBezTo>
                <a:cubicBezTo>
                  <a:pt x="78072" y="92727"/>
                  <a:pt x="92727" y="78077"/>
                  <a:pt x="92727" y="60000"/>
                </a:cubicBezTo>
                <a:cubicBezTo>
                  <a:pt x="92727" y="41927"/>
                  <a:pt x="78072" y="27272"/>
                  <a:pt x="60000" y="27272"/>
                </a:cubicBezTo>
                <a:moveTo>
                  <a:pt x="114544" y="109088"/>
                </a:moveTo>
                <a:cubicBezTo>
                  <a:pt x="114544" y="112100"/>
                  <a:pt x="112100" y="114544"/>
                  <a:pt x="109088" y="114544"/>
                </a:cubicBezTo>
                <a:lnTo>
                  <a:pt x="10911" y="114544"/>
                </a:lnTo>
                <a:cubicBezTo>
                  <a:pt x="7900" y="114544"/>
                  <a:pt x="5455" y="112100"/>
                  <a:pt x="5455" y="109088"/>
                </a:cubicBezTo>
                <a:lnTo>
                  <a:pt x="5455" y="10911"/>
                </a:lnTo>
                <a:cubicBezTo>
                  <a:pt x="5455" y="7900"/>
                  <a:pt x="7900" y="5455"/>
                  <a:pt x="10911" y="5455"/>
                </a:cubicBezTo>
                <a:lnTo>
                  <a:pt x="109088" y="5455"/>
                </a:lnTo>
                <a:cubicBezTo>
                  <a:pt x="112100" y="5455"/>
                  <a:pt x="114544" y="7900"/>
                  <a:pt x="114544" y="10911"/>
                </a:cubicBezTo>
                <a:cubicBezTo>
                  <a:pt x="114544" y="10911"/>
                  <a:pt x="114544" y="109088"/>
                  <a:pt x="114544" y="109088"/>
                </a:cubicBezTo>
                <a:close/>
                <a:moveTo>
                  <a:pt x="109088" y="0"/>
                </a:moveTo>
                <a:lnTo>
                  <a:pt x="10911" y="0"/>
                </a:lnTo>
                <a:cubicBezTo>
                  <a:pt x="4883" y="0"/>
                  <a:pt x="0" y="4883"/>
                  <a:pt x="0" y="10911"/>
                </a:cubicBezTo>
                <a:lnTo>
                  <a:pt x="0" y="109088"/>
                </a:lnTo>
                <a:cubicBezTo>
                  <a:pt x="0" y="115116"/>
                  <a:pt x="4883" y="120000"/>
                  <a:pt x="10911" y="120000"/>
                </a:cubicBezTo>
                <a:lnTo>
                  <a:pt x="109088" y="120000"/>
                </a:lnTo>
                <a:cubicBezTo>
                  <a:pt x="115116" y="120000"/>
                  <a:pt x="120000" y="115116"/>
                  <a:pt x="120000" y="109088"/>
                </a:cubicBezTo>
                <a:lnTo>
                  <a:pt x="120000" y="10911"/>
                </a:lnTo>
                <a:cubicBezTo>
                  <a:pt x="120000" y="4883"/>
                  <a:pt x="115116" y="0"/>
                  <a:pt x="109088" y="0"/>
                </a:cubicBezTo>
              </a:path>
            </a:pathLst>
          </a:custGeom>
          <a:solidFill>
            <a:schemeClr val="lt1"/>
          </a:solidFill>
          <a:ln>
            <a:noFill/>
          </a:ln>
        </p:spPr>
        <p:txBody>
          <a:bodyPr spcFirstLastPara="1" wrap="square" lIns="28575" tIns="28575" rIns="28575" bIns="28575" anchor="ctr" anchorCtr="0">
            <a:noAutofit/>
          </a:bodyPr>
          <a:lstStyle/>
          <a:p>
            <a:pPr marL="0" marR="0" lvl="0" indent="0" algn="l" rtl="0">
              <a:lnSpc>
                <a:spcPct val="100000"/>
              </a:lnSpc>
              <a:spcBef>
                <a:spcPts val="0"/>
              </a:spcBef>
              <a:spcAft>
                <a:spcPts val="0"/>
              </a:spcAft>
              <a:buClr>
                <a:srgbClr val="FFFFFF"/>
              </a:buClr>
              <a:buSzPts val="2250"/>
              <a:buFont typeface="Gill Sans"/>
              <a:buNone/>
            </a:pPr>
            <a:endParaRPr sz="2250" b="0" i="0" u="none" strike="noStrike" cap="none">
              <a:solidFill>
                <a:srgbClr val="FFFFFF"/>
              </a:solidFill>
              <a:latin typeface="Gill Sans"/>
              <a:ea typeface="Gill Sans"/>
              <a:cs typeface="Gill Sans"/>
              <a:sym typeface="Gill Sans"/>
            </a:endParaRPr>
          </a:p>
        </p:txBody>
      </p:sp>
      <p:sp>
        <p:nvSpPr>
          <p:cNvPr id="848" name="Google Shape;848;p74">
            <a:hlinkClick r:id="rId6"/>
          </p:cNvPr>
          <p:cNvSpPr/>
          <p:nvPr/>
        </p:nvSpPr>
        <p:spPr>
          <a:xfrm>
            <a:off x="1100025" y="5961094"/>
            <a:ext cx="419100" cy="419100"/>
          </a:xfrm>
          <a:custGeom>
            <a:avLst/>
            <a:gdLst/>
            <a:ahLst/>
            <a:cxnLst/>
            <a:rect l="l" t="t" r="r" b="b"/>
            <a:pathLst>
              <a:path w="120000" h="120000" extrusionOk="0">
                <a:moveTo>
                  <a:pt x="79088" y="57272"/>
                </a:moveTo>
                <a:cubicBezTo>
                  <a:pt x="75283" y="57272"/>
                  <a:pt x="71605" y="57783"/>
                  <a:pt x="68066" y="58644"/>
                </a:cubicBezTo>
                <a:cubicBezTo>
                  <a:pt x="67244" y="56616"/>
                  <a:pt x="66338" y="54633"/>
                  <a:pt x="65350" y="52688"/>
                </a:cubicBezTo>
                <a:cubicBezTo>
                  <a:pt x="71016" y="50005"/>
                  <a:pt x="76266" y="46611"/>
                  <a:pt x="81066" y="42677"/>
                </a:cubicBezTo>
                <a:cubicBezTo>
                  <a:pt x="84566" y="46933"/>
                  <a:pt x="86772" y="52261"/>
                  <a:pt x="87177" y="58094"/>
                </a:cubicBezTo>
                <a:cubicBezTo>
                  <a:pt x="84544" y="57611"/>
                  <a:pt x="81866" y="57272"/>
                  <a:pt x="79088" y="57272"/>
                </a:cubicBezTo>
                <a:moveTo>
                  <a:pt x="73477" y="83694"/>
                </a:moveTo>
                <a:cubicBezTo>
                  <a:pt x="73155" y="76783"/>
                  <a:pt x="71983" y="70100"/>
                  <a:pt x="69944" y="63794"/>
                </a:cubicBezTo>
                <a:cubicBezTo>
                  <a:pt x="72888" y="63116"/>
                  <a:pt x="75938" y="62727"/>
                  <a:pt x="79088" y="62727"/>
                </a:cubicBezTo>
                <a:cubicBezTo>
                  <a:pt x="81811" y="62727"/>
                  <a:pt x="84438" y="63100"/>
                  <a:pt x="87005" y="63616"/>
                </a:cubicBezTo>
                <a:cubicBezTo>
                  <a:pt x="85861" y="72227"/>
                  <a:pt x="80711" y="79566"/>
                  <a:pt x="73477" y="83694"/>
                </a:cubicBezTo>
                <a:moveTo>
                  <a:pt x="60000" y="87272"/>
                </a:moveTo>
                <a:cubicBezTo>
                  <a:pt x="54144" y="87272"/>
                  <a:pt x="48733" y="85411"/>
                  <a:pt x="44283" y="82266"/>
                </a:cubicBezTo>
                <a:cubicBezTo>
                  <a:pt x="49011" y="74605"/>
                  <a:pt x="56155" y="68600"/>
                  <a:pt x="64700" y="65377"/>
                </a:cubicBezTo>
                <a:cubicBezTo>
                  <a:pt x="66816" y="71905"/>
                  <a:pt x="68005" y="78838"/>
                  <a:pt x="68133" y="86038"/>
                </a:cubicBezTo>
                <a:cubicBezTo>
                  <a:pt x="65561" y="86838"/>
                  <a:pt x="62833" y="87272"/>
                  <a:pt x="60000" y="87272"/>
                </a:cubicBezTo>
                <a:moveTo>
                  <a:pt x="32727" y="60000"/>
                </a:moveTo>
                <a:cubicBezTo>
                  <a:pt x="42444" y="60000"/>
                  <a:pt x="51733" y="58161"/>
                  <a:pt x="60288" y="54850"/>
                </a:cubicBezTo>
                <a:cubicBezTo>
                  <a:pt x="61194" y="56622"/>
                  <a:pt x="62061" y="58416"/>
                  <a:pt x="62827" y="60266"/>
                </a:cubicBezTo>
                <a:cubicBezTo>
                  <a:pt x="53411" y="63800"/>
                  <a:pt x="45500" y="70322"/>
                  <a:pt x="40138" y="78650"/>
                </a:cubicBezTo>
                <a:cubicBezTo>
                  <a:pt x="35555" y="73772"/>
                  <a:pt x="32727" y="67222"/>
                  <a:pt x="32727" y="60000"/>
                </a:cubicBezTo>
                <a:moveTo>
                  <a:pt x="46433" y="36366"/>
                </a:moveTo>
                <a:cubicBezTo>
                  <a:pt x="50650" y="40438"/>
                  <a:pt x="54405" y="44988"/>
                  <a:pt x="57516" y="50005"/>
                </a:cubicBezTo>
                <a:cubicBezTo>
                  <a:pt x="49950" y="52827"/>
                  <a:pt x="41811" y="54450"/>
                  <a:pt x="33277" y="54516"/>
                </a:cubicBezTo>
                <a:cubicBezTo>
                  <a:pt x="34866" y="46744"/>
                  <a:pt x="39766" y="40200"/>
                  <a:pt x="46433" y="36366"/>
                </a:cubicBezTo>
                <a:moveTo>
                  <a:pt x="60000" y="32727"/>
                </a:moveTo>
                <a:cubicBezTo>
                  <a:pt x="66488" y="32727"/>
                  <a:pt x="72444" y="35000"/>
                  <a:pt x="77122" y="38788"/>
                </a:cubicBezTo>
                <a:cubicBezTo>
                  <a:pt x="72705" y="42344"/>
                  <a:pt x="67872" y="45411"/>
                  <a:pt x="62677" y="47844"/>
                </a:cubicBezTo>
                <a:cubicBezTo>
                  <a:pt x="59622" y="42788"/>
                  <a:pt x="55961" y="38161"/>
                  <a:pt x="51850" y="33966"/>
                </a:cubicBezTo>
                <a:cubicBezTo>
                  <a:pt x="54427" y="33166"/>
                  <a:pt x="57161" y="32727"/>
                  <a:pt x="60000" y="32727"/>
                </a:cubicBezTo>
                <a:moveTo>
                  <a:pt x="60000" y="27272"/>
                </a:moveTo>
                <a:cubicBezTo>
                  <a:pt x="41927" y="27272"/>
                  <a:pt x="27272" y="41927"/>
                  <a:pt x="27272" y="60000"/>
                </a:cubicBezTo>
                <a:cubicBezTo>
                  <a:pt x="27272" y="78077"/>
                  <a:pt x="41927" y="92727"/>
                  <a:pt x="60000" y="92727"/>
                </a:cubicBezTo>
                <a:cubicBezTo>
                  <a:pt x="78072" y="92727"/>
                  <a:pt x="92727" y="78077"/>
                  <a:pt x="92727" y="60000"/>
                </a:cubicBezTo>
                <a:cubicBezTo>
                  <a:pt x="92727" y="41927"/>
                  <a:pt x="78072" y="27272"/>
                  <a:pt x="60000" y="27272"/>
                </a:cubicBezTo>
                <a:moveTo>
                  <a:pt x="114544" y="109088"/>
                </a:moveTo>
                <a:cubicBezTo>
                  <a:pt x="114544" y="112100"/>
                  <a:pt x="112100" y="114544"/>
                  <a:pt x="109088" y="114544"/>
                </a:cubicBezTo>
                <a:lnTo>
                  <a:pt x="10911" y="114544"/>
                </a:lnTo>
                <a:cubicBezTo>
                  <a:pt x="7900" y="114544"/>
                  <a:pt x="5455" y="112100"/>
                  <a:pt x="5455" y="109088"/>
                </a:cubicBezTo>
                <a:lnTo>
                  <a:pt x="5455" y="10911"/>
                </a:lnTo>
                <a:cubicBezTo>
                  <a:pt x="5455" y="7900"/>
                  <a:pt x="7900" y="5455"/>
                  <a:pt x="10911" y="5455"/>
                </a:cubicBezTo>
                <a:lnTo>
                  <a:pt x="109088" y="5455"/>
                </a:lnTo>
                <a:cubicBezTo>
                  <a:pt x="112100" y="5455"/>
                  <a:pt x="114544" y="7900"/>
                  <a:pt x="114544" y="10911"/>
                </a:cubicBezTo>
                <a:cubicBezTo>
                  <a:pt x="114544" y="10911"/>
                  <a:pt x="114544" y="109088"/>
                  <a:pt x="114544" y="109088"/>
                </a:cubicBezTo>
                <a:close/>
                <a:moveTo>
                  <a:pt x="109088" y="0"/>
                </a:moveTo>
                <a:lnTo>
                  <a:pt x="10911" y="0"/>
                </a:lnTo>
                <a:cubicBezTo>
                  <a:pt x="4883" y="0"/>
                  <a:pt x="0" y="4883"/>
                  <a:pt x="0" y="10911"/>
                </a:cubicBezTo>
                <a:lnTo>
                  <a:pt x="0" y="109088"/>
                </a:lnTo>
                <a:cubicBezTo>
                  <a:pt x="0" y="115116"/>
                  <a:pt x="4883" y="120000"/>
                  <a:pt x="10911" y="120000"/>
                </a:cubicBezTo>
                <a:lnTo>
                  <a:pt x="109088" y="120000"/>
                </a:lnTo>
                <a:cubicBezTo>
                  <a:pt x="115116" y="120000"/>
                  <a:pt x="120000" y="115116"/>
                  <a:pt x="120000" y="109088"/>
                </a:cubicBezTo>
                <a:lnTo>
                  <a:pt x="120000" y="10911"/>
                </a:lnTo>
                <a:cubicBezTo>
                  <a:pt x="120000" y="4883"/>
                  <a:pt x="115116" y="0"/>
                  <a:pt x="109088" y="0"/>
                </a:cubicBezTo>
              </a:path>
            </a:pathLst>
          </a:custGeom>
          <a:solidFill>
            <a:schemeClr val="lt1"/>
          </a:solidFill>
          <a:ln>
            <a:noFill/>
          </a:ln>
        </p:spPr>
        <p:txBody>
          <a:bodyPr spcFirstLastPara="1" wrap="square" lIns="28575" tIns="28575" rIns="28575" bIns="28575" anchor="ctr" anchorCtr="0">
            <a:noAutofit/>
          </a:bodyPr>
          <a:lstStyle/>
          <a:p>
            <a:pPr marL="0" marR="0" lvl="0" indent="0" algn="l" rtl="0">
              <a:lnSpc>
                <a:spcPct val="100000"/>
              </a:lnSpc>
              <a:spcBef>
                <a:spcPts val="0"/>
              </a:spcBef>
              <a:spcAft>
                <a:spcPts val="0"/>
              </a:spcAft>
              <a:buClr>
                <a:srgbClr val="FFFFFF"/>
              </a:buClr>
              <a:buSzPts val="2250"/>
              <a:buFont typeface="Gill Sans"/>
              <a:buNone/>
            </a:pPr>
            <a:endParaRPr sz="2250" b="0" i="0" u="none" strike="noStrike" cap="none">
              <a:solidFill>
                <a:srgbClr val="FFFFFF"/>
              </a:solidFill>
              <a:latin typeface="Gill Sans"/>
              <a:ea typeface="Gill Sans"/>
              <a:cs typeface="Gill Sans"/>
              <a:sym typeface="Gill Sans"/>
            </a:endParaRPr>
          </a:p>
        </p:txBody>
      </p:sp>
    </p:spTree>
  </p:cSld>
  <p:clrMapOvr>
    <a:masterClrMapping/>
  </p:clrMapOvr>
  <p:transition spd="med">
    <p:fade/>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853"/>
        <p:cNvGrpSpPr/>
        <p:nvPr/>
      </p:nvGrpSpPr>
      <p:grpSpPr>
        <a:xfrm>
          <a:off x="0" y="0"/>
          <a:ext cx="0" cy="0"/>
          <a:chOff x="0" y="0"/>
          <a:chExt cx="0" cy="0"/>
        </a:xfrm>
      </p:grpSpPr>
      <p:sp>
        <p:nvSpPr>
          <p:cNvPr id="854" name="Google Shape;854;p75"/>
          <p:cNvSpPr txBox="1"/>
          <p:nvPr/>
        </p:nvSpPr>
        <p:spPr>
          <a:xfrm>
            <a:off x="457200" y="1833700"/>
            <a:ext cx="6304500" cy="4456500"/>
          </a:xfrm>
          <a:prstGeom prst="rect">
            <a:avLst/>
          </a:prstGeom>
          <a:noFill/>
          <a:ln>
            <a:noFill/>
          </a:ln>
        </p:spPr>
        <p:txBody>
          <a:bodyPr spcFirstLastPara="1" wrap="square" lIns="91425" tIns="45700" rIns="91425" bIns="45700" anchor="t" anchorCtr="0">
            <a:noAutofit/>
          </a:bodyPr>
          <a:lstStyle/>
          <a:p>
            <a:pPr marL="457200" marR="0" lvl="0" indent="-457200" algn="l" rtl="0">
              <a:lnSpc>
                <a:spcPct val="100000"/>
              </a:lnSpc>
              <a:spcBef>
                <a:spcPts val="0"/>
              </a:spcBef>
              <a:spcAft>
                <a:spcPts val="0"/>
              </a:spcAft>
              <a:buClr>
                <a:srgbClr val="2CBDD9"/>
              </a:buClr>
              <a:buSzPts val="2200"/>
              <a:buFont typeface="Arial"/>
              <a:buChar char="&gt;"/>
            </a:pPr>
            <a:r>
              <a:rPr lang="en-US" sz="2200" b="0" i="0" u="none" strike="noStrike" cap="none">
                <a:solidFill>
                  <a:schemeClr val="lt1"/>
                </a:solidFill>
                <a:latin typeface="Trebuchet MS"/>
                <a:ea typeface="Trebuchet MS"/>
                <a:cs typeface="Trebuchet MS"/>
                <a:sym typeface="Trebuchet MS"/>
              </a:rPr>
              <a:t>Educate yourself on LGBT issues</a:t>
            </a:r>
            <a:endParaRPr sz="1400" b="0" i="0" u="none" strike="noStrike" cap="none">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rgbClr val="2CBDD9"/>
              </a:buClr>
              <a:buSzPts val="2200"/>
              <a:buFont typeface="Arial"/>
              <a:buNone/>
            </a:pPr>
            <a:endParaRPr sz="2200" b="0" i="0" u="none" strike="noStrike" cap="none">
              <a:solidFill>
                <a:schemeClr val="lt1"/>
              </a:solidFill>
              <a:latin typeface="Trebuchet MS"/>
              <a:ea typeface="Trebuchet MS"/>
              <a:cs typeface="Trebuchet MS"/>
              <a:sym typeface="Trebuchet MS"/>
            </a:endParaRPr>
          </a:p>
          <a:p>
            <a:pPr marL="457200" marR="0" lvl="0" indent="-457200" algn="l" rtl="0">
              <a:lnSpc>
                <a:spcPct val="100000"/>
              </a:lnSpc>
              <a:spcBef>
                <a:spcPts val="0"/>
              </a:spcBef>
              <a:spcAft>
                <a:spcPts val="0"/>
              </a:spcAft>
              <a:buClr>
                <a:srgbClr val="2CBDD9"/>
              </a:buClr>
              <a:buSzPts val="2200"/>
              <a:buFont typeface="Arial"/>
              <a:buChar char="&gt;"/>
            </a:pPr>
            <a:r>
              <a:rPr lang="en-US" sz="2200" b="0" i="0" u="none" strike="noStrike" cap="none">
                <a:solidFill>
                  <a:schemeClr val="lt1"/>
                </a:solidFill>
                <a:latin typeface="Trebuchet MS"/>
                <a:ea typeface="Trebuchet MS"/>
                <a:cs typeface="Trebuchet MS"/>
                <a:sym typeface="Trebuchet MS"/>
              </a:rPr>
              <a:t>Assess the office environment and be sensitive to your patient’s experience as they enter your office</a:t>
            </a:r>
            <a:endParaRPr sz="1400" b="0" i="0" u="none" strike="noStrike" cap="none">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rgbClr val="2CBDD9"/>
              </a:buClr>
              <a:buSzPts val="2200"/>
              <a:buFont typeface="Arial"/>
              <a:buNone/>
            </a:pPr>
            <a:endParaRPr sz="2200" b="0" i="0" u="none" strike="noStrike" cap="none">
              <a:solidFill>
                <a:schemeClr val="lt1"/>
              </a:solidFill>
              <a:latin typeface="Trebuchet MS"/>
              <a:ea typeface="Trebuchet MS"/>
              <a:cs typeface="Trebuchet MS"/>
              <a:sym typeface="Trebuchet MS"/>
            </a:endParaRPr>
          </a:p>
          <a:p>
            <a:pPr marL="457200" marR="0" lvl="0" indent="-457200" algn="l" rtl="0">
              <a:lnSpc>
                <a:spcPct val="100000"/>
              </a:lnSpc>
              <a:spcBef>
                <a:spcPts val="0"/>
              </a:spcBef>
              <a:spcAft>
                <a:spcPts val="0"/>
              </a:spcAft>
              <a:buClr>
                <a:srgbClr val="2CBDD9"/>
              </a:buClr>
              <a:buSzPts val="2200"/>
              <a:buFont typeface="Arial"/>
              <a:buChar char="&gt;"/>
            </a:pPr>
            <a:r>
              <a:rPr lang="en-US" sz="2200" b="0" i="0" u="none" strike="noStrike" cap="none">
                <a:solidFill>
                  <a:schemeClr val="lt1"/>
                </a:solidFill>
                <a:latin typeface="Trebuchet MS"/>
                <a:ea typeface="Trebuchet MS"/>
                <a:cs typeface="Trebuchet MS"/>
                <a:sym typeface="Trebuchet MS"/>
              </a:rPr>
              <a:t>Have Relevant and appropriate health information and brochures including: </a:t>
            </a:r>
            <a:endParaRPr sz="1400" b="0" i="0" u="none" strike="noStrike" cap="none">
              <a:solidFill>
                <a:srgbClr val="000000"/>
              </a:solidFill>
              <a:latin typeface="Arial"/>
              <a:ea typeface="Arial"/>
              <a:cs typeface="Arial"/>
              <a:sym typeface="Arial"/>
            </a:endParaRPr>
          </a:p>
          <a:p>
            <a:pPr marL="1085850" marR="0" lvl="1" indent="-349250" algn="l" rtl="0">
              <a:lnSpc>
                <a:spcPct val="100000"/>
              </a:lnSpc>
              <a:spcBef>
                <a:spcPts val="600"/>
              </a:spcBef>
              <a:spcAft>
                <a:spcPts val="0"/>
              </a:spcAft>
              <a:buClr>
                <a:srgbClr val="C3F7D8"/>
              </a:buClr>
              <a:buSzPts val="2000"/>
              <a:buFont typeface="Noto Sans Symbols"/>
              <a:buChar char="▪"/>
            </a:pPr>
            <a:r>
              <a:rPr lang="en-US" sz="2000" b="0" i="0" u="none" strike="noStrike" cap="none">
                <a:solidFill>
                  <a:schemeClr val="lt1"/>
                </a:solidFill>
                <a:latin typeface="Trebuchet MS"/>
                <a:ea typeface="Trebuchet MS"/>
                <a:cs typeface="Trebuchet MS"/>
                <a:sym typeface="Trebuchet MS"/>
              </a:rPr>
              <a:t>Cancer/HIV/AIDS</a:t>
            </a:r>
            <a:endParaRPr sz="1400" b="0" i="0" u="none" strike="noStrike" cap="none">
              <a:solidFill>
                <a:srgbClr val="000000"/>
              </a:solidFill>
              <a:latin typeface="Arial"/>
              <a:ea typeface="Arial"/>
              <a:cs typeface="Arial"/>
              <a:sym typeface="Arial"/>
            </a:endParaRPr>
          </a:p>
          <a:p>
            <a:pPr marL="1085850" marR="0" lvl="1" indent="-349250" algn="l" rtl="0">
              <a:lnSpc>
                <a:spcPct val="100000"/>
              </a:lnSpc>
              <a:spcBef>
                <a:spcPts val="300"/>
              </a:spcBef>
              <a:spcAft>
                <a:spcPts val="0"/>
              </a:spcAft>
              <a:buClr>
                <a:srgbClr val="C3F7D8"/>
              </a:buClr>
              <a:buSzPts val="2000"/>
              <a:buFont typeface="Noto Sans Symbols"/>
              <a:buChar char="▪"/>
            </a:pPr>
            <a:r>
              <a:rPr lang="en-US" sz="2000" b="0" i="0" u="none" strike="noStrike" cap="none">
                <a:solidFill>
                  <a:schemeClr val="lt1"/>
                </a:solidFill>
                <a:latin typeface="Trebuchet MS"/>
                <a:ea typeface="Trebuchet MS"/>
                <a:cs typeface="Trebuchet MS"/>
                <a:sym typeface="Trebuchet MS"/>
              </a:rPr>
              <a:t>Screenings</a:t>
            </a:r>
            <a:endParaRPr sz="1400" b="0" i="0" u="none" strike="noStrike" cap="none">
              <a:solidFill>
                <a:srgbClr val="000000"/>
              </a:solidFill>
              <a:latin typeface="Arial"/>
              <a:ea typeface="Arial"/>
              <a:cs typeface="Arial"/>
              <a:sym typeface="Arial"/>
            </a:endParaRPr>
          </a:p>
          <a:p>
            <a:pPr marL="1085850" marR="0" lvl="1" indent="-349250" algn="l" rtl="0">
              <a:lnSpc>
                <a:spcPct val="100000"/>
              </a:lnSpc>
              <a:spcBef>
                <a:spcPts val="300"/>
              </a:spcBef>
              <a:spcAft>
                <a:spcPts val="0"/>
              </a:spcAft>
              <a:buClr>
                <a:srgbClr val="C3F7D8"/>
              </a:buClr>
              <a:buSzPts val="2000"/>
              <a:buFont typeface="Noto Sans Symbols"/>
              <a:buChar char="▪"/>
            </a:pPr>
            <a:r>
              <a:rPr lang="en-US" sz="2000" b="0" i="0" u="none" strike="noStrike" cap="none">
                <a:solidFill>
                  <a:schemeClr val="lt1"/>
                </a:solidFill>
                <a:latin typeface="Trebuchet MS"/>
                <a:ea typeface="Trebuchet MS"/>
                <a:cs typeface="Trebuchet MS"/>
                <a:sym typeface="Trebuchet MS"/>
              </a:rPr>
              <a:t>Signs and Posters</a:t>
            </a:r>
            <a:endParaRPr sz="1400" b="0" i="0" u="none" strike="noStrike" cap="none">
              <a:solidFill>
                <a:srgbClr val="000000"/>
              </a:solidFill>
              <a:latin typeface="Arial"/>
              <a:ea typeface="Arial"/>
              <a:cs typeface="Arial"/>
              <a:sym typeface="Arial"/>
            </a:endParaRPr>
          </a:p>
          <a:p>
            <a:pPr marL="1085850" marR="0" lvl="1" indent="-349250" algn="l" rtl="0">
              <a:lnSpc>
                <a:spcPct val="100000"/>
              </a:lnSpc>
              <a:spcBef>
                <a:spcPts val="300"/>
              </a:spcBef>
              <a:spcAft>
                <a:spcPts val="0"/>
              </a:spcAft>
              <a:buClr>
                <a:srgbClr val="C3F7D8"/>
              </a:buClr>
              <a:buSzPts val="2000"/>
              <a:buFont typeface="Noto Sans Symbols"/>
              <a:buChar char="▪"/>
            </a:pPr>
            <a:r>
              <a:rPr lang="en-US" sz="2000" b="0" i="0" u="none" strike="noStrike" cap="none">
                <a:solidFill>
                  <a:schemeClr val="lt1"/>
                </a:solidFill>
                <a:latin typeface="Trebuchet MS"/>
                <a:ea typeface="Trebuchet MS"/>
                <a:cs typeface="Trebuchet MS"/>
                <a:sym typeface="Trebuchet MS"/>
              </a:rPr>
              <a:t>Safe sex</a:t>
            </a:r>
            <a:endParaRPr sz="1400" b="0" i="0" u="none" strike="noStrike" cap="none">
              <a:solidFill>
                <a:srgbClr val="000000"/>
              </a:solidFill>
              <a:latin typeface="Arial"/>
              <a:ea typeface="Arial"/>
              <a:cs typeface="Arial"/>
              <a:sym typeface="Arial"/>
            </a:endParaRPr>
          </a:p>
          <a:p>
            <a:pPr marL="457200" marR="0" lvl="0" indent="-457200" algn="l" rtl="0">
              <a:lnSpc>
                <a:spcPct val="100000"/>
              </a:lnSpc>
              <a:spcBef>
                <a:spcPts val="600"/>
              </a:spcBef>
              <a:spcAft>
                <a:spcPts val="0"/>
              </a:spcAft>
              <a:buClr>
                <a:srgbClr val="2CBDD9"/>
              </a:buClr>
              <a:buSzPts val="2200"/>
              <a:buFont typeface="Arial"/>
              <a:buChar char="&gt;"/>
            </a:pPr>
            <a:r>
              <a:rPr lang="en-US" sz="2200" b="0" i="0" u="none" strike="noStrike" cap="none">
                <a:solidFill>
                  <a:schemeClr val="lt1"/>
                </a:solidFill>
                <a:latin typeface="Trebuchet MS"/>
                <a:ea typeface="Trebuchet MS"/>
                <a:cs typeface="Trebuchet MS"/>
                <a:sym typeface="Trebuchet MS"/>
              </a:rPr>
              <a:t>Advertise your practice as LGBT friendly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FFFFFF"/>
              </a:solidFill>
              <a:latin typeface="Trebuchet MS"/>
              <a:ea typeface="Trebuchet MS"/>
              <a:cs typeface="Trebuchet MS"/>
              <a:sym typeface="Trebuchet MS"/>
            </a:endParaRPr>
          </a:p>
        </p:txBody>
      </p:sp>
      <p:sp>
        <p:nvSpPr>
          <p:cNvPr id="855" name="Google Shape;855;p75"/>
          <p:cNvSpPr txBox="1"/>
          <p:nvPr/>
        </p:nvSpPr>
        <p:spPr>
          <a:xfrm>
            <a:off x="0" y="142025"/>
            <a:ext cx="9144000" cy="1143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1175"/>
              <a:buFont typeface="Quattrocento Sans"/>
              <a:buNone/>
            </a:pPr>
            <a:r>
              <a:rPr lang="en-US" sz="4700" b="0" i="0" u="none" strike="noStrike" cap="none">
                <a:solidFill>
                  <a:schemeClr val="lt1"/>
                </a:solidFill>
                <a:latin typeface="Quattrocento Sans"/>
                <a:ea typeface="Quattrocento Sans"/>
                <a:cs typeface="Quattrocento Sans"/>
                <a:sym typeface="Quattrocento Sans"/>
              </a:rPr>
              <a:t>Establishing a Safe and Sensitive Practice</a:t>
            </a:r>
            <a:endParaRPr sz="1400" b="0" i="0" u="none" strike="noStrike" cap="none">
              <a:solidFill>
                <a:srgbClr val="000000"/>
              </a:solidFill>
              <a:latin typeface="Arial"/>
              <a:ea typeface="Arial"/>
              <a:cs typeface="Arial"/>
              <a:sym typeface="Arial"/>
            </a:endParaRPr>
          </a:p>
        </p:txBody>
      </p:sp>
      <p:sp>
        <p:nvSpPr>
          <p:cNvPr id="856" name="Google Shape;856;p75"/>
          <p:cNvSpPr/>
          <p:nvPr/>
        </p:nvSpPr>
        <p:spPr>
          <a:xfrm>
            <a:off x="3532517" y="4245323"/>
            <a:ext cx="4572000" cy="1092600"/>
          </a:xfrm>
          <a:prstGeom prst="rect">
            <a:avLst/>
          </a:prstGeom>
          <a:noFill/>
          <a:ln>
            <a:noFill/>
          </a:ln>
        </p:spPr>
        <p:txBody>
          <a:bodyPr spcFirstLastPara="1" wrap="square" lIns="91425" tIns="45700" rIns="91425" bIns="45700" anchor="t" anchorCtr="0">
            <a:noAutofit/>
          </a:bodyPr>
          <a:lstStyle/>
          <a:p>
            <a:pPr marL="1085850" marR="0" lvl="1" indent="-349250" algn="l" rtl="0">
              <a:lnSpc>
                <a:spcPct val="100000"/>
              </a:lnSpc>
              <a:spcBef>
                <a:spcPts val="0"/>
              </a:spcBef>
              <a:spcAft>
                <a:spcPts val="0"/>
              </a:spcAft>
              <a:buClr>
                <a:srgbClr val="C3F7D8"/>
              </a:buClr>
              <a:buSzPts val="2000"/>
              <a:buFont typeface="Noto Sans Symbols"/>
              <a:buNone/>
            </a:pPr>
            <a:endParaRPr sz="2000" b="0" i="0" u="none" strike="noStrike" cap="none">
              <a:solidFill>
                <a:schemeClr val="lt1"/>
              </a:solidFill>
              <a:latin typeface="Trebuchet MS"/>
              <a:ea typeface="Trebuchet MS"/>
              <a:cs typeface="Trebuchet MS"/>
              <a:sym typeface="Trebuchet MS"/>
            </a:endParaRPr>
          </a:p>
          <a:p>
            <a:pPr marL="1085850" marR="0" lvl="1" indent="-349250" algn="l" rtl="0">
              <a:lnSpc>
                <a:spcPct val="100000"/>
              </a:lnSpc>
              <a:spcBef>
                <a:spcPts val="300"/>
              </a:spcBef>
              <a:spcAft>
                <a:spcPts val="0"/>
              </a:spcAft>
              <a:buClr>
                <a:srgbClr val="C3F7D8"/>
              </a:buClr>
              <a:buSzPts val="2000"/>
              <a:buFont typeface="Noto Sans Symbols"/>
              <a:buChar char="▪"/>
            </a:pPr>
            <a:r>
              <a:rPr lang="en-US" sz="2000" b="0" i="0" u="none" strike="noStrike" cap="none">
                <a:solidFill>
                  <a:schemeClr val="lt1"/>
                </a:solidFill>
                <a:latin typeface="Trebuchet MS"/>
                <a:ea typeface="Trebuchet MS"/>
                <a:cs typeface="Trebuchet MS"/>
                <a:sym typeface="Trebuchet MS"/>
              </a:rPr>
              <a:t>HIV/AIDS</a:t>
            </a:r>
            <a:endParaRPr sz="1400" b="0" i="0" u="none" strike="noStrike" cap="none">
              <a:solidFill>
                <a:srgbClr val="000000"/>
              </a:solidFill>
              <a:latin typeface="Arial"/>
              <a:ea typeface="Arial"/>
              <a:cs typeface="Arial"/>
              <a:sym typeface="Arial"/>
            </a:endParaRPr>
          </a:p>
          <a:p>
            <a:pPr marL="1085850" marR="0" lvl="1" indent="-349250" algn="l" rtl="0">
              <a:lnSpc>
                <a:spcPct val="100000"/>
              </a:lnSpc>
              <a:spcBef>
                <a:spcPts val="300"/>
              </a:spcBef>
              <a:spcAft>
                <a:spcPts val="0"/>
              </a:spcAft>
              <a:buClr>
                <a:srgbClr val="C3F7D8"/>
              </a:buClr>
              <a:buSzPts val="2000"/>
              <a:buFont typeface="Noto Sans Symbols"/>
              <a:buChar char="▪"/>
            </a:pPr>
            <a:r>
              <a:rPr lang="en-US" sz="2000" b="0" i="0" u="none" strike="noStrike" cap="none">
                <a:solidFill>
                  <a:schemeClr val="lt1"/>
                </a:solidFill>
                <a:latin typeface="Trebuchet MS"/>
                <a:ea typeface="Trebuchet MS"/>
                <a:cs typeface="Trebuchet MS"/>
                <a:sym typeface="Trebuchet MS"/>
              </a:rPr>
              <a:t>PrEP</a:t>
            </a:r>
            <a:endParaRPr sz="1400" b="0" i="0" u="none" strike="noStrike" cap="none">
              <a:solidFill>
                <a:srgbClr val="000000"/>
              </a:solidFill>
              <a:latin typeface="Arial"/>
              <a:ea typeface="Arial"/>
              <a:cs typeface="Arial"/>
              <a:sym typeface="Arial"/>
            </a:endParaRPr>
          </a:p>
        </p:txBody>
      </p:sp>
      <p:pic>
        <p:nvPicPr>
          <p:cNvPr id="857" name="Google Shape;857;p75" descr="Image result for lgbt friendly medical center"/>
          <p:cNvPicPr preferRelativeResize="0"/>
          <p:nvPr/>
        </p:nvPicPr>
        <p:blipFill rotWithShape="1">
          <a:blip r:embed="rId3">
            <a:alphaModFix/>
          </a:blip>
          <a:srcRect/>
          <a:stretch/>
        </p:blipFill>
        <p:spPr>
          <a:xfrm>
            <a:off x="6148387" y="1655407"/>
            <a:ext cx="2906712" cy="260348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57"/>
                                        </p:tgtEl>
                                        <p:attrNameLst>
                                          <p:attrName>style.visibility</p:attrName>
                                        </p:attrNameLst>
                                      </p:cBhvr>
                                      <p:to>
                                        <p:strVal val="visible"/>
                                      </p:to>
                                    </p:set>
                                    <p:animEffect transition="in" filter="fade">
                                      <p:cBhvr>
                                        <p:cTn id="7" dur="1000"/>
                                        <p:tgtEl>
                                          <p:spTgt spid="8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861"/>
        <p:cNvGrpSpPr/>
        <p:nvPr/>
      </p:nvGrpSpPr>
      <p:grpSpPr>
        <a:xfrm>
          <a:off x="0" y="0"/>
          <a:ext cx="0" cy="0"/>
          <a:chOff x="0" y="0"/>
          <a:chExt cx="0" cy="0"/>
        </a:xfrm>
      </p:grpSpPr>
      <p:sp>
        <p:nvSpPr>
          <p:cNvPr id="862" name="Google Shape;862;p76"/>
          <p:cNvSpPr txBox="1"/>
          <p:nvPr/>
        </p:nvSpPr>
        <p:spPr>
          <a:xfrm>
            <a:off x="685800" y="1981200"/>
            <a:ext cx="7772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FFFFFF"/>
              </a:solidFill>
              <a:latin typeface="Trebuchet MS"/>
              <a:ea typeface="Trebuchet MS"/>
              <a:cs typeface="Trebuchet MS"/>
              <a:sym typeface="Trebuchet MS"/>
            </a:endParaRPr>
          </a:p>
        </p:txBody>
      </p:sp>
      <p:sp>
        <p:nvSpPr>
          <p:cNvPr id="863" name="Google Shape;863;p76"/>
          <p:cNvSpPr txBox="1"/>
          <p:nvPr/>
        </p:nvSpPr>
        <p:spPr>
          <a:xfrm>
            <a:off x="457200" y="2050625"/>
            <a:ext cx="8229600" cy="3492900"/>
          </a:xfrm>
          <a:prstGeom prst="rect">
            <a:avLst/>
          </a:prstGeom>
          <a:noFill/>
          <a:ln>
            <a:noFill/>
          </a:ln>
        </p:spPr>
        <p:txBody>
          <a:bodyPr spcFirstLastPara="1" wrap="square" lIns="91425" tIns="45700" rIns="91425" bIns="45700" anchor="t" anchorCtr="0">
            <a:noAutofit/>
          </a:bodyPr>
          <a:lstStyle/>
          <a:p>
            <a:pPr marL="457200" marR="0" lvl="0" indent="-457200" algn="l" rtl="0">
              <a:lnSpc>
                <a:spcPct val="100000"/>
              </a:lnSpc>
              <a:spcBef>
                <a:spcPts val="0"/>
              </a:spcBef>
              <a:spcAft>
                <a:spcPts val="0"/>
              </a:spcAft>
              <a:buClr>
                <a:srgbClr val="2CBDD9"/>
              </a:buClr>
              <a:buSzPts val="2200"/>
              <a:buFont typeface="Arial"/>
              <a:buChar char="&gt;"/>
            </a:pPr>
            <a:r>
              <a:rPr lang="en-US" sz="2200" b="0" i="0" u="none" strike="noStrike" cap="none">
                <a:solidFill>
                  <a:schemeClr val="lt1"/>
                </a:solidFill>
                <a:latin typeface="Trebuchet MS"/>
                <a:ea typeface="Trebuchet MS"/>
                <a:cs typeface="Trebuchet MS"/>
                <a:sym typeface="Trebuchet MS"/>
              </a:rPr>
              <a:t>Train all staff to use culturally appropri</a:t>
            </a:r>
            <a:r>
              <a:rPr lang="en-US" sz="2200">
                <a:solidFill>
                  <a:schemeClr val="lt1"/>
                </a:solidFill>
                <a:latin typeface="Trebuchet MS"/>
                <a:ea typeface="Trebuchet MS"/>
                <a:cs typeface="Trebuchet MS"/>
                <a:sym typeface="Trebuchet MS"/>
              </a:rPr>
              <a:t>ate </a:t>
            </a:r>
            <a:r>
              <a:rPr lang="en-US" sz="2200" b="0" i="0" u="none" strike="noStrike" cap="none">
                <a:solidFill>
                  <a:schemeClr val="lt1"/>
                </a:solidFill>
                <a:latin typeface="Trebuchet MS"/>
                <a:ea typeface="Trebuchet MS"/>
                <a:cs typeface="Trebuchet MS"/>
                <a:sym typeface="Trebuchet MS"/>
              </a:rPr>
              <a:t>and gen</a:t>
            </a:r>
            <a:r>
              <a:rPr lang="en-US" sz="2200">
                <a:solidFill>
                  <a:schemeClr val="lt1"/>
                </a:solidFill>
                <a:latin typeface="Trebuchet MS"/>
                <a:ea typeface="Trebuchet MS"/>
                <a:cs typeface="Trebuchet MS"/>
                <a:sym typeface="Trebuchet MS"/>
              </a:rPr>
              <a:t>der-inclusive</a:t>
            </a:r>
            <a:r>
              <a:rPr lang="en-US" sz="2200" b="0" i="0" u="none" strike="noStrike" cap="none">
                <a:solidFill>
                  <a:schemeClr val="lt1"/>
                </a:solidFill>
                <a:latin typeface="Trebuchet MS"/>
                <a:ea typeface="Trebuchet MS"/>
                <a:cs typeface="Trebuchet MS"/>
                <a:sym typeface="Trebuchet MS"/>
              </a:rPr>
              <a:t> language!</a:t>
            </a:r>
            <a:endParaRPr sz="1400" b="0" i="0" u="none" strike="noStrike" cap="none">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rgbClr val="2CBDD9"/>
              </a:buClr>
              <a:buSzPts val="2200"/>
              <a:buFont typeface="Arial"/>
              <a:buNone/>
            </a:pPr>
            <a:endParaRPr sz="2200" b="0" i="0" u="none" strike="noStrike" cap="none">
              <a:solidFill>
                <a:schemeClr val="lt1"/>
              </a:solidFill>
              <a:latin typeface="Trebuchet MS"/>
              <a:ea typeface="Trebuchet MS"/>
              <a:cs typeface="Trebuchet MS"/>
              <a:sym typeface="Trebuchet MS"/>
            </a:endParaRPr>
          </a:p>
          <a:p>
            <a:pPr marL="457200" marR="0" lvl="0" indent="-457200" algn="l" rtl="0">
              <a:lnSpc>
                <a:spcPct val="100000"/>
              </a:lnSpc>
              <a:spcBef>
                <a:spcPts val="0"/>
              </a:spcBef>
              <a:spcAft>
                <a:spcPts val="0"/>
              </a:spcAft>
              <a:buClr>
                <a:srgbClr val="2CBDD9"/>
              </a:buClr>
              <a:buSzPts val="2200"/>
              <a:buFont typeface="Arial"/>
              <a:buChar char="&gt;"/>
            </a:pPr>
            <a:r>
              <a:rPr lang="en-US" sz="2200" b="0" i="0" u="none" strike="noStrike" cap="none">
                <a:solidFill>
                  <a:schemeClr val="lt1"/>
                </a:solidFill>
                <a:latin typeface="Trebuchet MS"/>
                <a:ea typeface="Trebuchet MS"/>
                <a:cs typeface="Trebuchet MS"/>
                <a:sym typeface="Trebuchet MS"/>
              </a:rPr>
              <a:t>Develop and implement appropriate intake and assessment forms (Using a blank spa</a:t>
            </a:r>
            <a:r>
              <a:rPr lang="en-US" sz="2200">
                <a:solidFill>
                  <a:schemeClr val="lt1"/>
                </a:solidFill>
                <a:latin typeface="Trebuchet MS"/>
                <a:ea typeface="Trebuchet MS"/>
                <a:cs typeface="Trebuchet MS"/>
                <a:sym typeface="Trebuchet MS"/>
              </a:rPr>
              <a:t>ce on a form</a:t>
            </a:r>
            <a:r>
              <a:rPr lang="en-US" sz="2200" b="0" i="0" u="none" strike="noStrike" cap="none">
                <a:solidFill>
                  <a:schemeClr val="lt1"/>
                </a:solidFill>
                <a:latin typeface="Trebuchet MS"/>
                <a:ea typeface="Trebuchet MS"/>
                <a:cs typeface="Trebuchet MS"/>
                <a:sym typeface="Trebuchet MS"/>
              </a:rPr>
              <a:t> that people can fill in is always better than checking a box) </a:t>
            </a:r>
            <a:endParaRPr sz="1400" b="0" i="0" u="none" strike="noStrike" cap="none">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rgbClr val="2CBDD9"/>
              </a:buClr>
              <a:buSzPts val="2200"/>
              <a:buFont typeface="Arial"/>
              <a:buNone/>
            </a:pPr>
            <a:endParaRPr sz="2200" b="0" i="0" u="none" strike="noStrike" cap="none">
              <a:solidFill>
                <a:schemeClr val="lt1"/>
              </a:solidFill>
              <a:latin typeface="Trebuchet MS"/>
              <a:ea typeface="Trebuchet MS"/>
              <a:cs typeface="Trebuchet MS"/>
              <a:sym typeface="Trebuchet MS"/>
            </a:endParaRPr>
          </a:p>
          <a:p>
            <a:pPr marL="457200" marR="0" lvl="0" indent="-457200" algn="l" rtl="0">
              <a:lnSpc>
                <a:spcPct val="100000"/>
              </a:lnSpc>
              <a:spcBef>
                <a:spcPts val="0"/>
              </a:spcBef>
              <a:spcAft>
                <a:spcPts val="0"/>
              </a:spcAft>
              <a:buClr>
                <a:srgbClr val="2CBDD9"/>
              </a:buClr>
              <a:buSzPts val="2200"/>
              <a:buFont typeface="Arial"/>
              <a:buChar char="&gt;"/>
            </a:pPr>
            <a:r>
              <a:rPr lang="en-US" sz="2200" b="0" i="0" u="none" strike="noStrike" cap="none">
                <a:solidFill>
                  <a:schemeClr val="lt1"/>
                </a:solidFill>
                <a:latin typeface="Trebuchet MS"/>
                <a:ea typeface="Trebuchet MS"/>
                <a:cs typeface="Trebuchet MS"/>
                <a:sym typeface="Trebuchet MS"/>
              </a:rPr>
              <a:t>Provide ongoing training to staff to address basic health issues that affect LGBTQ patients</a:t>
            </a:r>
            <a:endParaRPr sz="1400" b="0" i="0" u="none" strike="noStrike" cap="none">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rgbClr val="2CBDD9"/>
              </a:buClr>
              <a:buSzPts val="2200"/>
              <a:buFont typeface="Arial"/>
              <a:buNone/>
            </a:pPr>
            <a:endParaRPr sz="2200" b="0" i="0" u="none" strike="noStrike" cap="none">
              <a:solidFill>
                <a:schemeClr val="lt1"/>
              </a:solidFill>
              <a:latin typeface="Trebuchet MS"/>
              <a:ea typeface="Trebuchet MS"/>
              <a:cs typeface="Trebuchet MS"/>
              <a:sym typeface="Trebuchet MS"/>
            </a:endParaRPr>
          </a:p>
          <a:p>
            <a:pPr marL="457200" marR="0" lvl="0" indent="-457200" algn="l" rtl="0">
              <a:lnSpc>
                <a:spcPct val="100000"/>
              </a:lnSpc>
              <a:spcBef>
                <a:spcPts val="0"/>
              </a:spcBef>
              <a:spcAft>
                <a:spcPts val="0"/>
              </a:spcAft>
              <a:buClr>
                <a:srgbClr val="2CBDD9"/>
              </a:buClr>
              <a:buSzPts val="2200"/>
              <a:buFont typeface="Arial"/>
              <a:buChar char="&gt;"/>
            </a:pPr>
            <a:r>
              <a:rPr lang="en-US" sz="2200" b="0" i="0" u="none" strike="noStrike" cap="none">
                <a:solidFill>
                  <a:schemeClr val="lt1"/>
                </a:solidFill>
                <a:latin typeface="Trebuchet MS"/>
                <a:ea typeface="Trebuchet MS"/>
                <a:cs typeface="Trebuchet MS"/>
                <a:sym typeface="Trebuchet MS"/>
              </a:rPr>
              <a:t>Resource list and referral for LGBTQ health concerns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000"/>
              <a:buFont typeface="Arial"/>
              <a:buNone/>
            </a:pPr>
            <a:endParaRPr sz="3000" b="0" i="0" u="none" strike="noStrike" cap="none">
              <a:solidFill>
                <a:srgbClr val="FFFFFF"/>
              </a:solidFill>
              <a:latin typeface="Trebuchet MS"/>
              <a:ea typeface="Trebuchet MS"/>
              <a:cs typeface="Trebuchet MS"/>
              <a:sym typeface="Trebuchet MS"/>
            </a:endParaRPr>
          </a:p>
        </p:txBody>
      </p:sp>
      <p:sp>
        <p:nvSpPr>
          <p:cNvPr id="864" name="Google Shape;864;p76"/>
          <p:cNvSpPr txBox="1"/>
          <p:nvPr/>
        </p:nvSpPr>
        <p:spPr>
          <a:xfrm>
            <a:off x="0" y="162825"/>
            <a:ext cx="9144000" cy="1444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1175"/>
              <a:buFont typeface="Quattrocento Sans"/>
              <a:buNone/>
            </a:pPr>
            <a:r>
              <a:rPr lang="en-US" sz="4700" b="0" i="0" u="none" strike="noStrike" cap="none">
                <a:solidFill>
                  <a:schemeClr val="lt1"/>
                </a:solidFill>
                <a:latin typeface="Quattrocento Sans"/>
                <a:ea typeface="Quattrocento Sans"/>
                <a:cs typeface="Quattrocento Sans"/>
                <a:sym typeface="Quattrocento Sans"/>
              </a:rPr>
              <a:t>Establishing a Safe and Sensitive Practice</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868"/>
        <p:cNvGrpSpPr/>
        <p:nvPr/>
      </p:nvGrpSpPr>
      <p:grpSpPr>
        <a:xfrm>
          <a:off x="0" y="0"/>
          <a:ext cx="0" cy="0"/>
          <a:chOff x="0" y="0"/>
          <a:chExt cx="0" cy="0"/>
        </a:xfrm>
      </p:grpSpPr>
      <p:sp>
        <p:nvSpPr>
          <p:cNvPr id="869" name="Google Shape;869;p77"/>
          <p:cNvSpPr txBox="1"/>
          <p:nvPr/>
        </p:nvSpPr>
        <p:spPr>
          <a:xfrm>
            <a:off x="457200" y="1027325"/>
            <a:ext cx="8229600" cy="2420700"/>
          </a:xfrm>
          <a:prstGeom prst="rect">
            <a:avLst/>
          </a:prstGeom>
          <a:noFill/>
          <a:ln>
            <a:noFill/>
          </a:ln>
        </p:spPr>
        <p:txBody>
          <a:bodyPr spcFirstLastPara="1" wrap="square" lIns="90000" tIns="46800" rIns="90000" bIns="46800" anchor="t" anchorCtr="0">
            <a:noAutofit/>
          </a:bodyPr>
          <a:lstStyle/>
          <a:p>
            <a:pPr marL="0" marR="0" lvl="0" indent="0" algn="l" rtl="0">
              <a:lnSpc>
                <a:spcPct val="100000"/>
              </a:lnSpc>
              <a:spcBef>
                <a:spcPts val="0"/>
              </a:spcBef>
              <a:spcAft>
                <a:spcPts val="0"/>
              </a:spcAft>
              <a:buClr>
                <a:srgbClr val="FFFFFF"/>
              </a:buClr>
              <a:buSzPts val="550"/>
              <a:buFont typeface="Arial"/>
              <a:buNone/>
            </a:pPr>
            <a:r>
              <a:rPr lang="en-US" sz="2200" b="0" i="0" u="none" strike="noStrike" cap="none">
                <a:solidFill>
                  <a:srgbClr val="FFFFFF"/>
                </a:solidFill>
                <a:latin typeface="Trebuchet MS"/>
                <a:ea typeface="Trebuchet MS"/>
                <a:cs typeface="Trebuchet MS"/>
                <a:sym typeface="Trebuchet MS"/>
              </a:rPr>
              <a:t>Written and posted policies, including non discrimination,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FFFFFF"/>
              </a:buClr>
              <a:buSzPts val="550"/>
              <a:buFont typeface="Arial"/>
              <a:buNone/>
            </a:pPr>
            <a:r>
              <a:rPr lang="en-US" sz="2200" b="0" i="0" u="none" strike="noStrike" cap="none">
                <a:solidFill>
                  <a:srgbClr val="FFFFFF"/>
                </a:solidFill>
                <a:latin typeface="Trebuchet MS"/>
                <a:ea typeface="Trebuchet MS"/>
                <a:cs typeface="Trebuchet MS"/>
                <a:sym typeface="Trebuchet MS"/>
              </a:rPr>
              <a:t>diversity, and non-harassment policies that explicitly include gay, lesbian, bisexual, queer sexual orientation AND gender identity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FFFFFF"/>
              </a:buClr>
              <a:buSzPts val="2200"/>
              <a:buFont typeface="Arial"/>
              <a:buNone/>
            </a:pPr>
            <a:endParaRPr sz="2200" b="0" i="0" u="none" strike="noStrike" cap="none">
              <a:solidFill>
                <a:srgbClr val="FFFFFF"/>
              </a:solidFill>
              <a:latin typeface="Trebuchet MS"/>
              <a:ea typeface="Trebuchet MS"/>
              <a:cs typeface="Trebuchet MS"/>
              <a:sym typeface="Trebuchet MS"/>
            </a:endParaRPr>
          </a:p>
          <a:p>
            <a:pPr marL="0" marR="0" lvl="0" indent="0" algn="l" rtl="0">
              <a:lnSpc>
                <a:spcPct val="100000"/>
              </a:lnSpc>
              <a:spcBef>
                <a:spcPts val="0"/>
              </a:spcBef>
              <a:spcAft>
                <a:spcPts val="0"/>
              </a:spcAft>
              <a:buClr>
                <a:srgbClr val="FFFFFF"/>
              </a:buClr>
              <a:buSzPts val="550"/>
              <a:buFont typeface="Arial"/>
              <a:buNone/>
            </a:pPr>
            <a:r>
              <a:rPr lang="en-US" sz="2200" b="0" i="0" u="none" strike="noStrike" cap="none">
                <a:solidFill>
                  <a:srgbClr val="FFFFFF"/>
                </a:solidFill>
                <a:latin typeface="Trebuchet MS"/>
                <a:ea typeface="Trebuchet MS"/>
                <a:cs typeface="Trebuchet MS"/>
                <a:sym typeface="Trebuchet MS"/>
              </a:rPr>
              <a:t>Gender identity is </a:t>
            </a:r>
            <a:r>
              <a:rPr lang="en-US" sz="2200" b="0" i="0" u="none" strike="noStrike" cap="none">
                <a:solidFill>
                  <a:schemeClr val="accent1"/>
                </a:solidFill>
                <a:latin typeface="Trebuchet MS"/>
                <a:ea typeface="Trebuchet MS"/>
                <a:cs typeface="Trebuchet MS"/>
                <a:sym typeface="Trebuchet MS"/>
              </a:rPr>
              <a:t>NOT</a:t>
            </a:r>
            <a:r>
              <a:rPr lang="en-US" sz="2200" b="0" i="0" u="none" strike="noStrike" cap="none">
                <a:solidFill>
                  <a:srgbClr val="FFFFFF"/>
                </a:solidFill>
                <a:latin typeface="Trebuchet MS"/>
                <a:ea typeface="Trebuchet MS"/>
                <a:cs typeface="Trebuchet MS"/>
                <a:sym typeface="Trebuchet MS"/>
              </a:rPr>
              <a:t> protected in Michigan and is cause to terminate someone from employment</a:t>
            </a:r>
            <a:endParaRPr sz="1400" b="0" i="0" u="none" strike="noStrike" cap="none">
              <a:solidFill>
                <a:srgbClr val="000000"/>
              </a:solidFill>
              <a:latin typeface="Arial"/>
              <a:ea typeface="Arial"/>
              <a:cs typeface="Arial"/>
              <a:sym typeface="Arial"/>
            </a:endParaRPr>
          </a:p>
        </p:txBody>
      </p:sp>
      <p:pic>
        <p:nvPicPr>
          <p:cNvPr id="870" name="Google Shape;870;p77"/>
          <p:cNvPicPr preferRelativeResize="0"/>
          <p:nvPr/>
        </p:nvPicPr>
        <p:blipFill rotWithShape="1">
          <a:blip r:embed="rId3">
            <a:alphaModFix/>
          </a:blip>
          <a:srcRect/>
          <a:stretch/>
        </p:blipFill>
        <p:spPr>
          <a:xfrm>
            <a:off x="561525" y="3852975"/>
            <a:ext cx="3966958" cy="2640600"/>
          </a:xfrm>
          <a:prstGeom prst="rect">
            <a:avLst/>
          </a:prstGeom>
          <a:noFill/>
          <a:ln>
            <a:noFill/>
          </a:ln>
        </p:spPr>
      </p:pic>
      <p:pic>
        <p:nvPicPr>
          <p:cNvPr id="871" name="Google Shape;871;p77"/>
          <p:cNvPicPr preferRelativeResize="0"/>
          <p:nvPr/>
        </p:nvPicPr>
        <p:blipFill rotWithShape="1">
          <a:blip r:embed="rId4">
            <a:alphaModFix/>
          </a:blip>
          <a:srcRect/>
          <a:stretch/>
        </p:blipFill>
        <p:spPr>
          <a:xfrm>
            <a:off x="4645075" y="3852975"/>
            <a:ext cx="4041725" cy="2640600"/>
          </a:xfrm>
          <a:prstGeom prst="rect">
            <a:avLst/>
          </a:prstGeom>
          <a:noFill/>
          <a:ln>
            <a:noFill/>
          </a:ln>
        </p:spPr>
      </p:pic>
      <p:sp>
        <p:nvSpPr>
          <p:cNvPr id="872" name="Google Shape;872;p77"/>
          <p:cNvSpPr txBox="1"/>
          <p:nvPr/>
        </p:nvSpPr>
        <p:spPr>
          <a:xfrm>
            <a:off x="0" y="162825"/>
            <a:ext cx="9144000" cy="9576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1250"/>
              <a:buFont typeface="Quattrocento Sans"/>
              <a:buNone/>
            </a:pPr>
            <a:r>
              <a:rPr lang="en-US" sz="5000" b="0" i="0" u="none" strike="noStrike" cap="none">
                <a:solidFill>
                  <a:schemeClr val="lt1"/>
                </a:solidFill>
                <a:latin typeface="Quattrocento Sans"/>
                <a:ea typeface="Quattrocento Sans"/>
                <a:cs typeface="Quattrocento Sans"/>
                <a:sym typeface="Quattrocento Sans"/>
              </a:rPr>
              <a:t>Safe Zones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876"/>
        <p:cNvGrpSpPr/>
        <p:nvPr/>
      </p:nvGrpSpPr>
      <p:grpSpPr>
        <a:xfrm>
          <a:off x="0" y="0"/>
          <a:ext cx="0" cy="0"/>
          <a:chOff x="0" y="0"/>
          <a:chExt cx="0" cy="0"/>
        </a:xfrm>
      </p:grpSpPr>
      <p:sp>
        <p:nvSpPr>
          <p:cNvPr id="877" name="Google Shape;877;p78"/>
          <p:cNvSpPr txBox="1"/>
          <p:nvPr/>
        </p:nvSpPr>
        <p:spPr>
          <a:xfrm>
            <a:off x="0" y="162837"/>
            <a:ext cx="9144000" cy="9111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1250"/>
              <a:buFont typeface="Quattrocento Sans"/>
              <a:buNone/>
            </a:pPr>
            <a:r>
              <a:rPr lang="en-US" sz="5000" b="0" i="0" u="none" strike="noStrike" cap="none">
                <a:solidFill>
                  <a:schemeClr val="lt1"/>
                </a:solidFill>
                <a:latin typeface="Quattrocento Sans"/>
                <a:ea typeface="Quattrocento Sans"/>
                <a:cs typeface="Quattrocento Sans"/>
                <a:sym typeface="Quattrocento Sans"/>
              </a:rPr>
              <a:t>Intake Forms</a:t>
            </a:r>
            <a:endParaRPr sz="1400" b="0" i="0" u="none" strike="noStrike" cap="none">
              <a:solidFill>
                <a:srgbClr val="000000"/>
              </a:solidFill>
              <a:latin typeface="Arial"/>
              <a:ea typeface="Arial"/>
              <a:cs typeface="Arial"/>
              <a:sym typeface="Arial"/>
            </a:endParaRPr>
          </a:p>
        </p:txBody>
      </p:sp>
      <p:sp>
        <p:nvSpPr>
          <p:cNvPr id="878" name="Google Shape;878;p78"/>
          <p:cNvSpPr txBox="1"/>
          <p:nvPr/>
        </p:nvSpPr>
        <p:spPr>
          <a:xfrm>
            <a:off x="3323589" y="3130411"/>
            <a:ext cx="3149598" cy="1854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2CBDD9"/>
              </a:buClr>
              <a:buSzPts val="450"/>
              <a:buFont typeface="Trebuchet MS"/>
              <a:buNone/>
            </a:pPr>
            <a:r>
              <a:rPr lang="en-US" sz="1800" b="0" i="0" u="none" strike="noStrike" cap="none">
                <a:solidFill>
                  <a:schemeClr val="lt1"/>
                </a:solidFill>
                <a:latin typeface="Trebuchet MS"/>
                <a:ea typeface="Trebuchet MS"/>
                <a:cs typeface="Trebuchet MS"/>
                <a:sym typeface="Trebuchet MS"/>
              </a:rPr>
              <a:t>Ideally forms should have these fill-in questions:</a:t>
            </a:r>
            <a:endParaRPr sz="1400" b="0" i="0" u="none" strike="noStrike" cap="none">
              <a:solidFill>
                <a:srgbClr val="000000"/>
              </a:solidFill>
              <a:latin typeface="Arial"/>
              <a:ea typeface="Arial"/>
              <a:cs typeface="Arial"/>
              <a:sym typeface="Arial"/>
            </a:endParaRPr>
          </a:p>
          <a:p>
            <a:pPr marL="182880" marR="0" lvl="0" indent="-182880" algn="l" rtl="0">
              <a:lnSpc>
                <a:spcPct val="100000"/>
              </a:lnSpc>
              <a:spcBef>
                <a:spcPts val="600"/>
              </a:spcBef>
              <a:spcAft>
                <a:spcPts val="0"/>
              </a:spcAft>
              <a:buClr>
                <a:srgbClr val="C3F7D8"/>
              </a:buClr>
              <a:buSzPts val="1800"/>
              <a:buFont typeface="Noto Sans Symbols"/>
              <a:buChar char="▪"/>
            </a:pPr>
            <a:r>
              <a:rPr lang="en-US" sz="1800" b="0" i="0" u="none" strike="noStrike" cap="none">
                <a:solidFill>
                  <a:schemeClr val="lt1"/>
                </a:solidFill>
                <a:latin typeface="Trebuchet MS"/>
                <a:ea typeface="Trebuchet MS"/>
                <a:cs typeface="Trebuchet MS"/>
                <a:sym typeface="Trebuchet MS"/>
              </a:rPr>
              <a:t>Gender Identity</a:t>
            </a:r>
            <a:endParaRPr sz="1400" b="0" i="0" u="none" strike="noStrike" cap="none">
              <a:solidFill>
                <a:srgbClr val="000000"/>
              </a:solidFill>
              <a:latin typeface="Arial"/>
              <a:ea typeface="Arial"/>
              <a:cs typeface="Arial"/>
              <a:sym typeface="Arial"/>
            </a:endParaRPr>
          </a:p>
          <a:p>
            <a:pPr marL="182880" marR="0" lvl="0" indent="-182880" algn="l" rtl="0">
              <a:lnSpc>
                <a:spcPct val="100000"/>
              </a:lnSpc>
              <a:spcBef>
                <a:spcPts val="300"/>
              </a:spcBef>
              <a:spcAft>
                <a:spcPts val="0"/>
              </a:spcAft>
              <a:buClr>
                <a:srgbClr val="C3F7D8"/>
              </a:buClr>
              <a:buSzPts val="1800"/>
              <a:buFont typeface="Noto Sans Symbols"/>
              <a:buChar char="▪"/>
            </a:pPr>
            <a:r>
              <a:rPr lang="en-US" sz="1800" b="0" i="0" u="none" strike="noStrike" cap="none">
                <a:solidFill>
                  <a:schemeClr val="lt1"/>
                </a:solidFill>
                <a:latin typeface="Trebuchet MS"/>
                <a:ea typeface="Trebuchet MS"/>
                <a:cs typeface="Trebuchet MS"/>
                <a:sym typeface="Trebuchet MS"/>
              </a:rPr>
              <a:t>Assigned Sex at Birth</a:t>
            </a:r>
            <a:endParaRPr sz="1400" b="0" i="0" u="none" strike="noStrike" cap="none">
              <a:solidFill>
                <a:srgbClr val="000000"/>
              </a:solidFill>
              <a:latin typeface="Arial"/>
              <a:ea typeface="Arial"/>
              <a:cs typeface="Arial"/>
              <a:sym typeface="Arial"/>
            </a:endParaRPr>
          </a:p>
          <a:p>
            <a:pPr marL="182880" marR="0" lvl="0" indent="-182880" algn="l" rtl="0">
              <a:lnSpc>
                <a:spcPct val="100000"/>
              </a:lnSpc>
              <a:spcBef>
                <a:spcPts val="300"/>
              </a:spcBef>
              <a:spcAft>
                <a:spcPts val="0"/>
              </a:spcAft>
              <a:buClr>
                <a:srgbClr val="C3F7D8"/>
              </a:buClr>
              <a:buSzPts val="1800"/>
              <a:buFont typeface="Noto Sans Symbols"/>
              <a:buChar char="▪"/>
            </a:pPr>
            <a:r>
              <a:rPr lang="en-US" sz="1800" b="0" i="0" u="none" strike="noStrike" cap="none">
                <a:solidFill>
                  <a:schemeClr val="lt1"/>
                </a:solidFill>
                <a:latin typeface="Trebuchet MS"/>
                <a:ea typeface="Trebuchet MS"/>
                <a:cs typeface="Trebuchet MS"/>
                <a:sym typeface="Trebuchet MS"/>
              </a:rPr>
              <a:t>Preferred Pronouns</a:t>
            </a:r>
            <a:endParaRPr sz="1400" b="0" i="0" u="none" strike="noStrike" cap="none">
              <a:solidFill>
                <a:srgbClr val="000000"/>
              </a:solidFill>
              <a:latin typeface="Arial"/>
              <a:ea typeface="Arial"/>
              <a:cs typeface="Arial"/>
              <a:sym typeface="Arial"/>
            </a:endParaRPr>
          </a:p>
          <a:p>
            <a:pPr marL="1085850" marR="0" lvl="1" indent="-349250" algn="l" rtl="0">
              <a:lnSpc>
                <a:spcPct val="100000"/>
              </a:lnSpc>
              <a:spcBef>
                <a:spcPts val="0"/>
              </a:spcBef>
              <a:spcAft>
                <a:spcPts val="0"/>
              </a:spcAft>
              <a:buClr>
                <a:srgbClr val="C3F7D8"/>
              </a:buClr>
              <a:buSzPts val="2000"/>
              <a:buFont typeface="Noto Sans Symbols"/>
              <a:buNone/>
            </a:pPr>
            <a:endParaRPr sz="2000" b="0" i="0" u="none" strike="noStrike" cap="none">
              <a:solidFill>
                <a:schemeClr val="lt1"/>
              </a:solidFill>
              <a:latin typeface="Trebuchet MS"/>
              <a:ea typeface="Trebuchet MS"/>
              <a:cs typeface="Trebuchet MS"/>
              <a:sym typeface="Trebuchet MS"/>
            </a:endParaRPr>
          </a:p>
          <a:p>
            <a:pPr marL="457200" marR="0" lvl="0" indent="-457200" algn="l" rtl="0">
              <a:lnSpc>
                <a:spcPct val="100000"/>
              </a:lnSpc>
              <a:spcBef>
                <a:spcPts val="800"/>
              </a:spcBef>
              <a:spcAft>
                <a:spcPts val="0"/>
              </a:spcAft>
              <a:buClr>
                <a:srgbClr val="FFFFFF"/>
              </a:buClr>
              <a:buSzPts val="3200"/>
              <a:buFont typeface="Trebuchet MS"/>
              <a:buNone/>
            </a:pPr>
            <a:endParaRPr sz="3200" b="0" i="0" u="none" strike="noStrike" cap="none">
              <a:solidFill>
                <a:srgbClr val="FFFFFF"/>
              </a:solidFill>
              <a:latin typeface="Trebuchet MS"/>
              <a:ea typeface="Trebuchet MS"/>
              <a:cs typeface="Trebuchet MS"/>
              <a:sym typeface="Trebuchet MS"/>
            </a:endParaRPr>
          </a:p>
        </p:txBody>
      </p:sp>
      <p:sp>
        <p:nvSpPr>
          <p:cNvPr id="879" name="Google Shape;879;p78"/>
          <p:cNvSpPr/>
          <p:nvPr/>
        </p:nvSpPr>
        <p:spPr>
          <a:xfrm>
            <a:off x="584200" y="3130411"/>
            <a:ext cx="2438399" cy="17543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2CBDD9"/>
              </a:buClr>
              <a:buSzPts val="450"/>
              <a:buFont typeface="Trebuchet MS"/>
              <a:buNone/>
            </a:pPr>
            <a:r>
              <a:rPr lang="en-US" sz="1800" b="0" i="0" u="none" strike="noStrike" cap="none">
                <a:solidFill>
                  <a:schemeClr val="lt1"/>
                </a:solidFill>
                <a:latin typeface="Trebuchet MS"/>
                <a:ea typeface="Trebuchet MS"/>
                <a:cs typeface="Trebuchet MS"/>
                <a:sym typeface="Trebuchet MS"/>
              </a:rPr>
              <a:t>Medical providers should have a place for patients to safely and confidentially identify themselves as transgender</a:t>
            </a:r>
            <a:endParaRPr sz="1400" b="0" i="0" u="none" strike="noStrike" cap="none">
              <a:solidFill>
                <a:srgbClr val="000000"/>
              </a:solidFill>
              <a:latin typeface="Arial"/>
              <a:ea typeface="Arial"/>
              <a:cs typeface="Arial"/>
              <a:sym typeface="Arial"/>
            </a:endParaRPr>
          </a:p>
        </p:txBody>
      </p:sp>
      <p:sp>
        <p:nvSpPr>
          <p:cNvPr id="880" name="Google Shape;880;p78"/>
          <p:cNvSpPr/>
          <p:nvPr/>
        </p:nvSpPr>
        <p:spPr>
          <a:xfrm>
            <a:off x="6381750" y="3130394"/>
            <a:ext cx="2286000" cy="1854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2CBDD9"/>
              </a:buClr>
              <a:buSzPts val="450"/>
              <a:buFont typeface="Trebuchet MS"/>
              <a:buNone/>
            </a:pPr>
            <a:r>
              <a:rPr lang="en-US" sz="1800">
                <a:solidFill>
                  <a:schemeClr val="lt1"/>
                </a:solidFill>
                <a:latin typeface="Trebuchet MS"/>
                <a:ea typeface="Trebuchet MS"/>
                <a:cs typeface="Trebuchet MS"/>
                <a:sym typeface="Trebuchet MS"/>
              </a:rPr>
              <a:t>As a general rule</a:t>
            </a:r>
            <a:r>
              <a:rPr lang="en-US" sz="1800" b="0" i="0" u="none" strike="noStrike" cap="none">
                <a:solidFill>
                  <a:schemeClr val="lt1"/>
                </a:solidFill>
                <a:latin typeface="Trebuchet MS"/>
                <a:ea typeface="Trebuchet MS"/>
                <a:cs typeface="Trebuchet MS"/>
                <a:sym typeface="Trebuchet MS"/>
              </a:rPr>
              <a:t>,</a:t>
            </a:r>
            <a:r>
              <a:rPr lang="en-US" sz="1800">
                <a:solidFill>
                  <a:schemeClr val="lt1"/>
                </a:solidFill>
                <a:latin typeface="Trebuchet MS"/>
                <a:ea typeface="Trebuchet MS"/>
                <a:cs typeface="Trebuchet MS"/>
                <a:sym typeface="Trebuchet MS"/>
              </a:rPr>
              <a:t> leaving </a:t>
            </a:r>
            <a:r>
              <a:rPr lang="en-US" sz="1800" b="0" i="0" u="none" strike="noStrike" cap="none">
                <a:solidFill>
                  <a:schemeClr val="lt1"/>
                </a:solidFill>
                <a:latin typeface="Trebuchet MS"/>
                <a:ea typeface="Trebuchet MS"/>
                <a:cs typeface="Trebuchet MS"/>
                <a:sym typeface="Trebuchet MS"/>
              </a:rPr>
              <a:t>a blank to fill in rather than using checkbo</a:t>
            </a:r>
            <a:r>
              <a:rPr lang="en-US" sz="1800">
                <a:solidFill>
                  <a:schemeClr val="lt1"/>
                </a:solidFill>
                <a:latin typeface="Trebuchet MS"/>
                <a:ea typeface="Trebuchet MS"/>
                <a:cs typeface="Trebuchet MS"/>
                <a:sym typeface="Trebuchet MS"/>
              </a:rPr>
              <a:t>xes is a better option.</a:t>
            </a:r>
            <a:endParaRPr sz="1400" b="0" i="0" u="none" strike="noStrike" cap="none">
              <a:solidFill>
                <a:srgbClr val="000000"/>
              </a:solidFill>
              <a:latin typeface="Arial"/>
              <a:ea typeface="Arial"/>
              <a:cs typeface="Arial"/>
              <a:sym typeface="Arial"/>
            </a:endParaRPr>
          </a:p>
        </p:txBody>
      </p:sp>
      <p:sp>
        <p:nvSpPr>
          <p:cNvPr id="881" name="Google Shape;881;p78"/>
          <p:cNvSpPr/>
          <p:nvPr/>
        </p:nvSpPr>
        <p:spPr>
          <a:xfrm>
            <a:off x="1163320" y="2263458"/>
            <a:ext cx="640079" cy="640079"/>
          </a:xfrm>
          <a:custGeom>
            <a:avLst/>
            <a:gdLst/>
            <a:ahLst/>
            <a:cxnLst/>
            <a:rect l="l" t="t" r="r" b="b"/>
            <a:pathLst>
              <a:path w="120000" h="120000" extrusionOk="0">
                <a:moveTo>
                  <a:pt x="87272" y="65455"/>
                </a:moveTo>
                <a:lnTo>
                  <a:pt x="65455" y="65455"/>
                </a:lnTo>
                <a:lnTo>
                  <a:pt x="65455" y="87272"/>
                </a:lnTo>
                <a:lnTo>
                  <a:pt x="54544" y="87272"/>
                </a:lnTo>
                <a:lnTo>
                  <a:pt x="54544" y="65455"/>
                </a:lnTo>
                <a:lnTo>
                  <a:pt x="32727" y="65455"/>
                </a:lnTo>
                <a:lnTo>
                  <a:pt x="32727" y="54544"/>
                </a:lnTo>
                <a:lnTo>
                  <a:pt x="54544" y="54544"/>
                </a:lnTo>
                <a:lnTo>
                  <a:pt x="54544" y="32727"/>
                </a:lnTo>
                <a:lnTo>
                  <a:pt x="65455" y="32727"/>
                </a:lnTo>
                <a:lnTo>
                  <a:pt x="65455" y="54544"/>
                </a:lnTo>
                <a:lnTo>
                  <a:pt x="87272" y="54544"/>
                </a:lnTo>
                <a:cubicBezTo>
                  <a:pt x="87272" y="54544"/>
                  <a:pt x="87272" y="65455"/>
                  <a:pt x="87272" y="65455"/>
                </a:cubicBezTo>
                <a:close/>
                <a:moveTo>
                  <a:pt x="87272" y="49088"/>
                </a:moveTo>
                <a:lnTo>
                  <a:pt x="70911" y="49088"/>
                </a:lnTo>
                <a:lnTo>
                  <a:pt x="70911" y="32727"/>
                </a:lnTo>
                <a:cubicBezTo>
                  <a:pt x="70911" y="29716"/>
                  <a:pt x="68466" y="27272"/>
                  <a:pt x="65455" y="27272"/>
                </a:cubicBezTo>
                <a:lnTo>
                  <a:pt x="54544" y="27272"/>
                </a:lnTo>
                <a:cubicBezTo>
                  <a:pt x="51533" y="27272"/>
                  <a:pt x="49088" y="29716"/>
                  <a:pt x="49088" y="32727"/>
                </a:cubicBezTo>
                <a:lnTo>
                  <a:pt x="49088" y="49088"/>
                </a:lnTo>
                <a:lnTo>
                  <a:pt x="32727" y="49088"/>
                </a:lnTo>
                <a:cubicBezTo>
                  <a:pt x="29716" y="49088"/>
                  <a:pt x="27272" y="51533"/>
                  <a:pt x="27272" y="54544"/>
                </a:cubicBezTo>
                <a:lnTo>
                  <a:pt x="27272" y="65455"/>
                </a:lnTo>
                <a:cubicBezTo>
                  <a:pt x="27272" y="68466"/>
                  <a:pt x="29716" y="70911"/>
                  <a:pt x="32727" y="70911"/>
                </a:cubicBezTo>
                <a:lnTo>
                  <a:pt x="49088" y="70911"/>
                </a:lnTo>
                <a:lnTo>
                  <a:pt x="49088" y="87272"/>
                </a:lnTo>
                <a:cubicBezTo>
                  <a:pt x="49088" y="90283"/>
                  <a:pt x="51533" y="92727"/>
                  <a:pt x="54544" y="92727"/>
                </a:cubicBezTo>
                <a:lnTo>
                  <a:pt x="65455" y="92727"/>
                </a:lnTo>
                <a:cubicBezTo>
                  <a:pt x="68466" y="92727"/>
                  <a:pt x="70911" y="90283"/>
                  <a:pt x="70911" y="87272"/>
                </a:cubicBezTo>
                <a:lnTo>
                  <a:pt x="70911" y="70911"/>
                </a:lnTo>
                <a:lnTo>
                  <a:pt x="87272" y="70911"/>
                </a:lnTo>
                <a:cubicBezTo>
                  <a:pt x="90283" y="70911"/>
                  <a:pt x="92727" y="68466"/>
                  <a:pt x="92727" y="65455"/>
                </a:cubicBezTo>
                <a:lnTo>
                  <a:pt x="92727" y="54544"/>
                </a:lnTo>
                <a:cubicBezTo>
                  <a:pt x="92727" y="51533"/>
                  <a:pt x="90283" y="49088"/>
                  <a:pt x="87272" y="49088"/>
                </a:cubicBezTo>
                <a:moveTo>
                  <a:pt x="114544" y="109088"/>
                </a:moveTo>
                <a:cubicBezTo>
                  <a:pt x="114544" y="112100"/>
                  <a:pt x="112100" y="114544"/>
                  <a:pt x="109088" y="114544"/>
                </a:cubicBezTo>
                <a:lnTo>
                  <a:pt x="10911" y="114544"/>
                </a:lnTo>
                <a:cubicBezTo>
                  <a:pt x="7900" y="114544"/>
                  <a:pt x="5455" y="112100"/>
                  <a:pt x="5455" y="109088"/>
                </a:cubicBezTo>
                <a:lnTo>
                  <a:pt x="5455" y="10911"/>
                </a:lnTo>
                <a:cubicBezTo>
                  <a:pt x="5455" y="7900"/>
                  <a:pt x="7900" y="5455"/>
                  <a:pt x="10911" y="5455"/>
                </a:cubicBezTo>
                <a:lnTo>
                  <a:pt x="109088" y="5455"/>
                </a:lnTo>
                <a:cubicBezTo>
                  <a:pt x="112100" y="5455"/>
                  <a:pt x="114544" y="7900"/>
                  <a:pt x="114544" y="10911"/>
                </a:cubicBezTo>
                <a:cubicBezTo>
                  <a:pt x="114544" y="10911"/>
                  <a:pt x="114544" y="109088"/>
                  <a:pt x="114544" y="109088"/>
                </a:cubicBezTo>
                <a:close/>
                <a:moveTo>
                  <a:pt x="109088" y="0"/>
                </a:moveTo>
                <a:lnTo>
                  <a:pt x="10911" y="0"/>
                </a:lnTo>
                <a:cubicBezTo>
                  <a:pt x="4883" y="0"/>
                  <a:pt x="0" y="4883"/>
                  <a:pt x="0" y="10911"/>
                </a:cubicBezTo>
                <a:lnTo>
                  <a:pt x="0" y="109088"/>
                </a:lnTo>
                <a:cubicBezTo>
                  <a:pt x="0" y="115116"/>
                  <a:pt x="4883" y="120000"/>
                  <a:pt x="10911" y="120000"/>
                </a:cubicBezTo>
                <a:lnTo>
                  <a:pt x="109088" y="120000"/>
                </a:lnTo>
                <a:cubicBezTo>
                  <a:pt x="115116" y="120000"/>
                  <a:pt x="120000" y="115116"/>
                  <a:pt x="120000" y="109088"/>
                </a:cubicBezTo>
                <a:lnTo>
                  <a:pt x="120000" y="10911"/>
                </a:lnTo>
                <a:cubicBezTo>
                  <a:pt x="120000" y="4883"/>
                  <a:pt x="115116" y="0"/>
                  <a:pt x="109088" y="0"/>
                </a:cubicBezTo>
              </a:path>
            </a:pathLst>
          </a:custGeom>
          <a:solidFill>
            <a:srgbClr val="F4AEA4"/>
          </a:solidFill>
          <a:ln>
            <a:noFill/>
          </a:ln>
        </p:spPr>
        <p:txBody>
          <a:bodyPr spcFirstLastPara="1" wrap="square" lIns="38075" tIns="38075" rIns="38075" bIns="38075" anchor="ctr" anchorCtr="0">
            <a:noAutofit/>
          </a:bodyPr>
          <a:lstStyle/>
          <a:p>
            <a:pPr marL="0" marR="0" lvl="0" indent="0" algn="l" rtl="0">
              <a:lnSpc>
                <a:spcPct val="100000"/>
              </a:lnSpc>
              <a:spcBef>
                <a:spcPts val="0"/>
              </a:spcBef>
              <a:spcAft>
                <a:spcPts val="0"/>
              </a:spcAft>
              <a:buClr>
                <a:srgbClr val="FFFFFF"/>
              </a:buClr>
              <a:buSzPts val="2999"/>
              <a:buFont typeface="Gill Sans"/>
              <a:buNone/>
            </a:pPr>
            <a:endParaRPr sz="2999" b="0" i="0" u="none" strike="noStrike" cap="none">
              <a:solidFill>
                <a:srgbClr val="FFFFFF"/>
              </a:solidFill>
              <a:latin typeface="Gill Sans"/>
              <a:ea typeface="Gill Sans"/>
              <a:cs typeface="Gill Sans"/>
              <a:sym typeface="Gill Sans"/>
            </a:endParaRPr>
          </a:p>
        </p:txBody>
      </p:sp>
      <p:sp>
        <p:nvSpPr>
          <p:cNvPr id="882" name="Google Shape;882;p78"/>
          <p:cNvSpPr/>
          <p:nvPr/>
        </p:nvSpPr>
        <p:spPr>
          <a:xfrm>
            <a:off x="4258310" y="2217738"/>
            <a:ext cx="640079" cy="731519"/>
          </a:xfrm>
          <a:custGeom>
            <a:avLst/>
            <a:gdLst/>
            <a:ahLst/>
            <a:cxnLst/>
            <a:rect l="l" t="t" r="r" b="b"/>
            <a:pathLst>
              <a:path w="120000" h="120000" extrusionOk="0">
                <a:moveTo>
                  <a:pt x="60000" y="49088"/>
                </a:moveTo>
                <a:lnTo>
                  <a:pt x="60000" y="33150"/>
                </a:lnTo>
                <a:lnTo>
                  <a:pt x="77383" y="49088"/>
                </a:lnTo>
                <a:cubicBezTo>
                  <a:pt x="77383" y="49088"/>
                  <a:pt x="60000" y="49088"/>
                  <a:pt x="60000" y="49088"/>
                </a:cubicBezTo>
                <a:close/>
                <a:moveTo>
                  <a:pt x="80000" y="109088"/>
                </a:moveTo>
                <a:cubicBezTo>
                  <a:pt x="80000" y="112105"/>
                  <a:pt x="77011" y="114544"/>
                  <a:pt x="73333" y="114544"/>
                </a:cubicBezTo>
                <a:lnTo>
                  <a:pt x="13333" y="114544"/>
                </a:lnTo>
                <a:cubicBezTo>
                  <a:pt x="9655" y="114544"/>
                  <a:pt x="6666" y="112105"/>
                  <a:pt x="6666" y="109088"/>
                </a:cubicBezTo>
                <a:lnTo>
                  <a:pt x="6666" y="38183"/>
                </a:lnTo>
                <a:cubicBezTo>
                  <a:pt x="6666" y="35172"/>
                  <a:pt x="9655" y="32727"/>
                  <a:pt x="13333" y="32727"/>
                </a:cubicBezTo>
                <a:lnTo>
                  <a:pt x="53333" y="32727"/>
                </a:lnTo>
                <a:lnTo>
                  <a:pt x="53333" y="49088"/>
                </a:lnTo>
                <a:cubicBezTo>
                  <a:pt x="53333" y="52100"/>
                  <a:pt x="56322" y="54544"/>
                  <a:pt x="60000" y="54544"/>
                </a:cubicBezTo>
                <a:lnTo>
                  <a:pt x="80000" y="54544"/>
                </a:lnTo>
                <a:cubicBezTo>
                  <a:pt x="80000" y="54544"/>
                  <a:pt x="80000" y="109088"/>
                  <a:pt x="80000" y="109088"/>
                </a:cubicBezTo>
                <a:close/>
                <a:moveTo>
                  <a:pt x="13333" y="27272"/>
                </a:moveTo>
                <a:cubicBezTo>
                  <a:pt x="5972" y="27272"/>
                  <a:pt x="0" y="32155"/>
                  <a:pt x="0" y="38183"/>
                </a:cubicBezTo>
                <a:lnTo>
                  <a:pt x="0" y="109088"/>
                </a:lnTo>
                <a:cubicBezTo>
                  <a:pt x="0" y="115116"/>
                  <a:pt x="5972" y="120000"/>
                  <a:pt x="13333" y="120000"/>
                </a:cubicBezTo>
                <a:lnTo>
                  <a:pt x="73333" y="120000"/>
                </a:lnTo>
                <a:cubicBezTo>
                  <a:pt x="80694" y="120000"/>
                  <a:pt x="86666" y="115116"/>
                  <a:pt x="86666" y="109088"/>
                </a:cubicBezTo>
                <a:lnTo>
                  <a:pt x="86666" y="49088"/>
                </a:lnTo>
                <a:lnTo>
                  <a:pt x="63333" y="27272"/>
                </a:lnTo>
                <a:cubicBezTo>
                  <a:pt x="63333" y="27272"/>
                  <a:pt x="13333" y="27272"/>
                  <a:pt x="13333" y="27272"/>
                </a:cubicBezTo>
                <a:close/>
                <a:moveTo>
                  <a:pt x="93333" y="21816"/>
                </a:moveTo>
                <a:lnTo>
                  <a:pt x="93333" y="5877"/>
                </a:lnTo>
                <a:lnTo>
                  <a:pt x="110716" y="21816"/>
                </a:lnTo>
                <a:cubicBezTo>
                  <a:pt x="110716" y="21816"/>
                  <a:pt x="93333" y="21816"/>
                  <a:pt x="93333" y="21816"/>
                </a:cubicBezTo>
                <a:close/>
                <a:moveTo>
                  <a:pt x="96666" y="0"/>
                </a:moveTo>
                <a:lnTo>
                  <a:pt x="46666" y="0"/>
                </a:lnTo>
                <a:cubicBezTo>
                  <a:pt x="39305" y="0"/>
                  <a:pt x="33333" y="4883"/>
                  <a:pt x="33333" y="10911"/>
                </a:cubicBezTo>
                <a:lnTo>
                  <a:pt x="33333" y="19088"/>
                </a:lnTo>
                <a:cubicBezTo>
                  <a:pt x="33333" y="20600"/>
                  <a:pt x="34822" y="21816"/>
                  <a:pt x="36666" y="21816"/>
                </a:cubicBezTo>
                <a:cubicBezTo>
                  <a:pt x="38511" y="21816"/>
                  <a:pt x="40000" y="20600"/>
                  <a:pt x="40000" y="19088"/>
                </a:cubicBezTo>
                <a:lnTo>
                  <a:pt x="40000" y="10911"/>
                </a:lnTo>
                <a:cubicBezTo>
                  <a:pt x="40000" y="7900"/>
                  <a:pt x="42988" y="5455"/>
                  <a:pt x="46666" y="5455"/>
                </a:cubicBezTo>
                <a:lnTo>
                  <a:pt x="86666" y="5455"/>
                </a:lnTo>
                <a:lnTo>
                  <a:pt x="86666" y="21816"/>
                </a:lnTo>
                <a:cubicBezTo>
                  <a:pt x="86666" y="24827"/>
                  <a:pt x="89655" y="27272"/>
                  <a:pt x="93333" y="27272"/>
                </a:cubicBezTo>
                <a:lnTo>
                  <a:pt x="113333" y="27272"/>
                </a:lnTo>
                <a:lnTo>
                  <a:pt x="113333" y="81816"/>
                </a:lnTo>
                <a:cubicBezTo>
                  <a:pt x="113333" y="84827"/>
                  <a:pt x="110344" y="87272"/>
                  <a:pt x="106666" y="87272"/>
                </a:cubicBezTo>
                <a:lnTo>
                  <a:pt x="96666" y="87272"/>
                </a:lnTo>
                <a:cubicBezTo>
                  <a:pt x="94822" y="87272"/>
                  <a:pt x="93333" y="88494"/>
                  <a:pt x="93333" y="90000"/>
                </a:cubicBezTo>
                <a:cubicBezTo>
                  <a:pt x="93333" y="91511"/>
                  <a:pt x="94822" y="92727"/>
                  <a:pt x="96666" y="92727"/>
                </a:cubicBezTo>
                <a:lnTo>
                  <a:pt x="106666" y="92727"/>
                </a:lnTo>
                <a:cubicBezTo>
                  <a:pt x="114027" y="92727"/>
                  <a:pt x="120000" y="87844"/>
                  <a:pt x="120000" y="81816"/>
                </a:cubicBezTo>
                <a:lnTo>
                  <a:pt x="120000" y="21816"/>
                </a:lnTo>
                <a:cubicBezTo>
                  <a:pt x="120000" y="21816"/>
                  <a:pt x="96666" y="0"/>
                  <a:pt x="96666" y="0"/>
                </a:cubicBezTo>
                <a:close/>
                <a:moveTo>
                  <a:pt x="20000" y="68183"/>
                </a:moveTo>
                <a:cubicBezTo>
                  <a:pt x="20000" y="69688"/>
                  <a:pt x="21488" y="70911"/>
                  <a:pt x="23333" y="70911"/>
                </a:cubicBezTo>
                <a:lnTo>
                  <a:pt x="63333" y="70911"/>
                </a:lnTo>
                <a:cubicBezTo>
                  <a:pt x="65177" y="70911"/>
                  <a:pt x="66666" y="69688"/>
                  <a:pt x="66666" y="68183"/>
                </a:cubicBezTo>
                <a:cubicBezTo>
                  <a:pt x="66666" y="66677"/>
                  <a:pt x="65177" y="65455"/>
                  <a:pt x="63333" y="65455"/>
                </a:cubicBezTo>
                <a:lnTo>
                  <a:pt x="23333" y="65455"/>
                </a:lnTo>
                <a:cubicBezTo>
                  <a:pt x="21488" y="65455"/>
                  <a:pt x="20000" y="66677"/>
                  <a:pt x="20000" y="68183"/>
                </a:cubicBezTo>
                <a:moveTo>
                  <a:pt x="23333" y="54544"/>
                </a:moveTo>
                <a:lnTo>
                  <a:pt x="36666" y="54544"/>
                </a:lnTo>
                <a:cubicBezTo>
                  <a:pt x="38511" y="54544"/>
                  <a:pt x="40000" y="53327"/>
                  <a:pt x="40000" y="51816"/>
                </a:cubicBezTo>
                <a:cubicBezTo>
                  <a:pt x="40000" y="50311"/>
                  <a:pt x="38511" y="49088"/>
                  <a:pt x="36666" y="49088"/>
                </a:cubicBezTo>
                <a:lnTo>
                  <a:pt x="23333" y="49088"/>
                </a:lnTo>
                <a:cubicBezTo>
                  <a:pt x="21488" y="49088"/>
                  <a:pt x="20000" y="50311"/>
                  <a:pt x="20000" y="51816"/>
                </a:cubicBezTo>
                <a:cubicBezTo>
                  <a:pt x="20000" y="53327"/>
                  <a:pt x="21488" y="54544"/>
                  <a:pt x="23333" y="54544"/>
                </a:cubicBezTo>
                <a:moveTo>
                  <a:pt x="50000" y="98183"/>
                </a:moveTo>
                <a:lnTo>
                  <a:pt x="23333" y="98183"/>
                </a:lnTo>
                <a:cubicBezTo>
                  <a:pt x="21488" y="98183"/>
                  <a:pt x="20000" y="99405"/>
                  <a:pt x="20000" y="100911"/>
                </a:cubicBezTo>
                <a:cubicBezTo>
                  <a:pt x="20000" y="102416"/>
                  <a:pt x="21488" y="103638"/>
                  <a:pt x="23333" y="103638"/>
                </a:cubicBezTo>
                <a:lnTo>
                  <a:pt x="50000" y="103638"/>
                </a:lnTo>
                <a:cubicBezTo>
                  <a:pt x="51844" y="103638"/>
                  <a:pt x="53333" y="102416"/>
                  <a:pt x="53333" y="100911"/>
                </a:cubicBezTo>
                <a:cubicBezTo>
                  <a:pt x="53333" y="99405"/>
                  <a:pt x="51844" y="98183"/>
                  <a:pt x="50000" y="98183"/>
                </a:cubicBezTo>
                <a:moveTo>
                  <a:pt x="63333" y="81816"/>
                </a:moveTo>
                <a:lnTo>
                  <a:pt x="23333" y="81816"/>
                </a:lnTo>
                <a:cubicBezTo>
                  <a:pt x="21488" y="81816"/>
                  <a:pt x="20000" y="83038"/>
                  <a:pt x="20000" y="84544"/>
                </a:cubicBezTo>
                <a:cubicBezTo>
                  <a:pt x="20000" y="86055"/>
                  <a:pt x="21488" y="87272"/>
                  <a:pt x="23333" y="87272"/>
                </a:cubicBezTo>
                <a:lnTo>
                  <a:pt x="63333" y="87272"/>
                </a:lnTo>
                <a:cubicBezTo>
                  <a:pt x="65177" y="87272"/>
                  <a:pt x="66666" y="86055"/>
                  <a:pt x="66666" y="84544"/>
                </a:cubicBezTo>
                <a:cubicBezTo>
                  <a:pt x="66666" y="83038"/>
                  <a:pt x="65177" y="81816"/>
                  <a:pt x="63333" y="81816"/>
                </a:cubicBezTo>
              </a:path>
            </a:pathLst>
          </a:custGeom>
          <a:solidFill>
            <a:srgbClr val="ACF2C4"/>
          </a:solidFill>
          <a:ln>
            <a:noFill/>
          </a:ln>
        </p:spPr>
        <p:txBody>
          <a:bodyPr spcFirstLastPara="1" wrap="square" lIns="38075" tIns="38075" rIns="38075" bIns="38075" anchor="ctr" anchorCtr="0">
            <a:noAutofit/>
          </a:bodyPr>
          <a:lstStyle/>
          <a:p>
            <a:pPr marL="0" marR="0" lvl="0" indent="0" algn="l" rtl="0">
              <a:lnSpc>
                <a:spcPct val="100000"/>
              </a:lnSpc>
              <a:spcBef>
                <a:spcPts val="0"/>
              </a:spcBef>
              <a:spcAft>
                <a:spcPts val="0"/>
              </a:spcAft>
              <a:buClr>
                <a:srgbClr val="FFFFFF"/>
              </a:buClr>
              <a:buSzPts val="2999"/>
              <a:buFont typeface="Gill Sans"/>
              <a:buNone/>
            </a:pPr>
            <a:endParaRPr sz="2999" b="0" i="0" u="none" strike="noStrike" cap="none">
              <a:solidFill>
                <a:srgbClr val="FFFFFF"/>
              </a:solidFill>
              <a:latin typeface="Gill Sans"/>
              <a:ea typeface="Gill Sans"/>
              <a:cs typeface="Gill Sans"/>
              <a:sym typeface="Gill Sans"/>
            </a:endParaRPr>
          </a:p>
        </p:txBody>
      </p:sp>
      <p:sp>
        <p:nvSpPr>
          <p:cNvPr id="883" name="Google Shape;883;p78"/>
          <p:cNvSpPr/>
          <p:nvPr/>
        </p:nvSpPr>
        <p:spPr>
          <a:xfrm>
            <a:off x="7078978" y="2309177"/>
            <a:ext cx="548639" cy="640079"/>
          </a:xfrm>
          <a:custGeom>
            <a:avLst/>
            <a:gdLst/>
            <a:ahLst/>
            <a:cxnLst/>
            <a:rect l="l" t="t" r="r" b="b"/>
            <a:pathLst>
              <a:path w="120000" h="120000" extrusionOk="0">
                <a:moveTo>
                  <a:pt x="113333" y="32727"/>
                </a:moveTo>
                <a:lnTo>
                  <a:pt x="6666" y="32727"/>
                </a:lnTo>
                <a:lnTo>
                  <a:pt x="6666" y="21816"/>
                </a:lnTo>
                <a:lnTo>
                  <a:pt x="33333" y="21816"/>
                </a:lnTo>
                <a:cubicBezTo>
                  <a:pt x="33333" y="24827"/>
                  <a:pt x="36322" y="27272"/>
                  <a:pt x="40000" y="27272"/>
                </a:cubicBezTo>
                <a:lnTo>
                  <a:pt x="80000" y="27272"/>
                </a:lnTo>
                <a:cubicBezTo>
                  <a:pt x="83677" y="27272"/>
                  <a:pt x="86666" y="24827"/>
                  <a:pt x="86666" y="21816"/>
                </a:cubicBezTo>
                <a:lnTo>
                  <a:pt x="113333" y="21816"/>
                </a:lnTo>
                <a:cubicBezTo>
                  <a:pt x="113333" y="21816"/>
                  <a:pt x="113333" y="32727"/>
                  <a:pt x="113333" y="32727"/>
                </a:cubicBezTo>
                <a:close/>
                <a:moveTo>
                  <a:pt x="113333" y="114544"/>
                </a:moveTo>
                <a:lnTo>
                  <a:pt x="6666" y="114544"/>
                </a:lnTo>
                <a:lnTo>
                  <a:pt x="6666" y="38183"/>
                </a:lnTo>
                <a:lnTo>
                  <a:pt x="113333" y="38183"/>
                </a:lnTo>
                <a:cubicBezTo>
                  <a:pt x="113333" y="38183"/>
                  <a:pt x="113333" y="114544"/>
                  <a:pt x="113333" y="114544"/>
                </a:cubicBezTo>
                <a:close/>
                <a:moveTo>
                  <a:pt x="40000" y="10911"/>
                </a:moveTo>
                <a:lnTo>
                  <a:pt x="80000" y="10911"/>
                </a:lnTo>
                <a:lnTo>
                  <a:pt x="80000" y="21816"/>
                </a:lnTo>
                <a:lnTo>
                  <a:pt x="40000" y="21816"/>
                </a:lnTo>
                <a:cubicBezTo>
                  <a:pt x="40000" y="21816"/>
                  <a:pt x="40000" y="10911"/>
                  <a:pt x="40000" y="10911"/>
                </a:cubicBezTo>
                <a:close/>
                <a:moveTo>
                  <a:pt x="113333" y="16361"/>
                </a:moveTo>
                <a:lnTo>
                  <a:pt x="86666" y="16361"/>
                </a:lnTo>
                <a:lnTo>
                  <a:pt x="86666" y="10911"/>
                </a:lnTo>
                <a:cubicBezTo>
                  <a:pt x="86666" y="7900"/>
                  <a:pt x="83677" y="5455"/>
                  <a:pt x="80000" y="5455"/>
                </a:cubicBezTo>
                <a:lnTo>
                  <a:pt x="66666" y="5455"/>
                </a:lnTo>
                <a:cubicBezTo>
                  <a:pt x="66666" y="2444"/>
                  <a:pt x="63677" y="0"/>
                  <a:pt x="60000" y="0"/>
                </a:cubicBezTo>
                <a:cubicBezTo>
                  <a:pt x="56322" y="0"/>
                  <a:pt x="53333" y="2444"/>
                  <a:pt x="53333" y="5455"/>
                </a:cubicBezTo>
                <a:lnTo>
                  <a:pt x="40000" y="5455"/>
                </a:lnTo>
                <a:cubicBezTo>
                  <a:pt x="36322" y="5455"/>
                  <a:pt x="33333" y="7900"/>
                  <a:pt x="33333" y="10911"/>
                </a:cubicBezTo>
                <a:lnTo>
                  <a:pt x="33333" y="16361"/>
                </a:lnTo>
                <a:lnTo>
                  <a:pt x="6666" y="16361"/>
                </a:lnTo>
                <a:cubicBezTo>
                  <a:pt x="2988" y="16361"/>
                  <a:pt x="0" y="18811"/>
                  <a:pt x="0" y="21816"/>
                </a:cubicBezTo>
                <a:lnTo>
                  <a:pt x="0" y="114544"/>
                </a:lnTo>
                <a:cubicBezTo>
                  <a:pt x="0" y="117555"/>
                  <a:pt x="2988" y="120000"/>
                  <a:pt x="6666" y="120000"/>
                </a:cubicBezTo>
                <a:lnTo>
                  <a:pt x="113333" y="120000"/>
                </a:lnTo>
                <a:cubicBezTo>
                  <a:pt x="117011" y="120000"/>
                  <a:pt x="120000" y="117555"/>
                  <a:pt x="120000" y="114544"/>
                </a:cubicBezTo>
                <a:lnTo>
                  <a:pt x="120000" y="21816"/>
                </a:lnTo>
                <a:cubicBezTo>
                  <a:pt x="120000" y="18811"/>
                  <a:pt x="117011" y="16361"/>
                  <a:pt x="113333" y="16361"/>
                </a:cubicBezTo>
                <a:moveTo>
                  <a:pt x="23333" y="92727"/>
                </a:moveTo>
                <a:lnTo>
                  <a:pt x="83333" y="92727"/>
                </a:lnTo>
                <a:cubicBezTo>
                  <a:pt x="85172" y="92727"/>
                  <a:pt x="86666" y="91511"/>
                  <a:pt x="86666" y="90000"/>
                </a:cubicBezTo>
                <a:cubicBezTo>
                  <a:pt x="86666" y="88494"/>
                  <a:pt x="85172" y="87272"/>
                  <a:pt x="83333" y="87272"/>
                </a:cubicBezTo>
                <a:lnTo>
                  <a:pt x="23333" y="87272"/>
                </a:lnTo>
                <a:cubicBezTo>
                  <a:pt x="21494" y="87272"/>
                  <a:pt x="20000" y="88494"/>
                  <a:pt x="20000" y="90000"/>
                </a:cubicBezTo>
                <a:cubicBezTo>
                  <a:pt x="20000" y="91511"/>
                  <a:pt x="21494" y="92727"/>
                  <a:pt x="23333" y="92727"/>
                </a:cubicBezTo>
                <a:moveTo>
                  <a:pt x="23333" y="76361"/>
                </a:moveTo>
                <a:lnTo>
                  <a:pt x="96666" y="76361"/>
                </a:lnTo>
                <a:cubicBezTo>
                  <a:pt x="98505" y="76361"/>
                  <a:pt x="100000" y="75144"/>
                  <a:pt x="100000" y="73638"/>
                </a:cubicBezTo>
                <a:cubicBezTo>
                  <a:pt x="100000" y="72133"/>
                  <a:pt x="98505" y="70911"/>
                  <a:pt x="96666" y="70911"/>
                </a:cubicBezTo>
                <a:lnTo>
                  <a:pt x="23333" y="70911"/>
                </a:lnTo>
                <a:cubicBezTo>
                  <a:pt x="21494" y="70911"/>
                  <a:pt x="20000" y="72133"/>
                  <a:pt x="20000" y="73638"/>
                </a:cubicBezTo>
                <a:cubicBezTo>
                  <a:pt x="20000" y="75144"/>
                  <a:pt x="21494" y="76361"/>
                  <a:pt x="23333" y="76361"/>
                </a:cubicBezTo>
                <a:moveTo>
                  <a:pt x="23333" y="60000"/>
                </a:moveTo>
                <a:lnTo>
                  <a:pt x="63333" y="60000"/>
                </a:lnTo>
                <a:cubicBezTo>
                  <a:pt x="65172" y="60000"/>
                  <a:pt x="66666" y="58783"/>
                  <a:pt x="66666" y="57272"/>
                </a:cubicBezTo>
                <a:cubicBezTo>
                  <a:pt x="66666" y="55766"/>
                  <a:pt x="65172" y="54544"/>
                  <a:pt x="63333" y="54544"/>
                </a:cubicBezTo>
                <a:lnTo>
                  <a:pt x="23333" y="54544"/>
                </a:lnTo>
                <a:cubicBezTo>
                  <a:pt x="21494" y="54544"/>
                  <a:pt x="20000" y="55766"/>
                  <a:pt x="20000" y="57272"/>
                </a:cubicBezTo>
                <a:cubicBezTo>
                  <a:pt x="20000" y="58783"/>
                  <a:pt x="21494" y="60000"/>
                  <a:pt x="23333" y="60000"/>
                </a:cubicBezTo>
              </a:path>
            </a:pathLst>
          </a:custGeom>
          <a:solidFill>
            <a:srgbClr val="79D4CC"/>
          </a:solidFill>
          <a:ln>
            <a:noFill/>
          </a:ln>
        </p:spPr>
        <p:txBody>
          <a:bodyPr spcFirstLastPara="1" wrap="square" lIns="38075" tIns="38075" rIns="38075" bIns="38075" anchor="ctr" anchorCtr="0">
            <a:noAutofit/>
          </a:bodyPr>
          <a:lstStyle/>
          <a:p>
            <a:pPr marL="0" marR="0" lvl="0" indent="0" algn="l" rtl="0">
              <a:lnSpc>
                <a:spcPct val="100000"/>
              </a:lnSpc>
              <a:spcBef>
                <a:spcPts val="0"/>
              </a:spcBef>
              <a:spcAft>
                <a:spcPts val="0"/>
              </a:spcAft>
              <a:buClr>
                <a:srgbClr val="FFFFFF"/>
              </a:buClr>
              <a:buSzPts val="2999"/>
              <a:buFont typeface="Gill Sans"/>
              <a:buNone/>
            </a:pPr>
            <a:endParaRPr sz="2999" b="0" i="0" u="none" strike="noStrike" cap="none">
              <a:solidFill>
                <a:srgbClr val="FFFFFF"/>
              </a:solidFill>
              <a:latin typeface="Gill Sans"/>
              <a:ea typeface="Gill Sans"/>
              <a:cs typeface="Gill Sans"/>
              <a:sym typeface="Gill Sans"/>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887"/>
        <p:cNvGrpSpPr/>
        <p:nvPr/>
      </p:nvGrpSpPr>
      <p:grpSpPr>
        <a:xfrm>
          <a:off x="0" y="0"/>
          <a:ext cx="0" cy="0"/>
          <a:chOff x="0" y="0"/>
          <a:chExt cx="0" cy="0"/>
        </a:xfrm>
      </p:grpSpPr>
      <p:sp>
        <p:nvSpPr>
          <p:cNvPr id="888" name="Google Shape;888;p79"/>
          <p:cNvSpPr txBox="1"/>
          <p:nvPr/>
        </p:nvSpPr>
        <p:spPr>
          <a:xfrm>
            <a:off x="0" y="162837"/>
            <a:ext cx="9144000" cy="9111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1250"/>
              <a:buFont typeface="Quattrocento Sans"/>
              <a:buNone/>
            </a:pPr>
            <a:r>
              <a:rPr lang="en-US" sz="5000" b="0" i="0" u="none" strike="noStrike" cap="none">
                <a:solidFill>
                  <a:schemeClr val="lt1"/>
                </a:solidFill>
                <a:latin typeface="Quattrocento Sans"/>
                <a:ea typeface="Quattrocento Sans"/>
                <a:cs typeface="Quattrocento Sans"/>
                <a:sym typeface="Quattrocento Sans"/>
              </a:rPr>
              <a:t>Intake Forms</a:t>
            </a:r>
            <a:endParaRPr sz="1400" b="0" i="0" u="none" strike="noStrike" cap="none">
              <a:solidFill>
                <a:srgbClr val="000000"/>
              </a:solidFill>
              <a:latin typeface="Arial"/>
              <a:ea typeface="Arial"/>
              <a:cs typeface="Arial"/>
              <a:sym typeface="Arial"/>
            </a:endParaRPr>
          </a:p>
        </p:txBody>
      </p:sp>
      <p:sp>
        <p:nvSpPr>
          <p:cNvPr id="889" name="Google Shape;889;p79"/>
          <p:cNvSpPr txBox="1"/>
          <p:nvPr/>
        </p:nvSpPr>
        <p:spPr>
          <a:xfrm>
            <a:off x="798104" y="1276212"/>
            <a:ext cx="3149598" cy="1854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2CBDD9"/>
              </a:buClr>
              <a:buSzPts val="450"/>
              <a:buFont typeface="Trebuchet MS"/>
              <a:buNone/>
            </a:pPr>
            <a:r>
              <a:rPr lang="en-US" sz="1800" b="0" i="0" u="none" strike="noStrike" cap="none">
                <a:solidFill>
                  <a:schemeClr val="lt1"/>
                </a:solidFill>
                <a:latin typeface="Trebuchet MS"/>
                <a:ea typeface="Trebuchet MS"/>
                <a:cs typeface="Trebuchet MS"/>
                <a:sym typeface="Trebuchet MS"/>
              </a:rPr>
              <a:t>          Good Form</a:t>
            </a:r>
            <a:endParaRPr sz="1400" b="0" i="0" u="none" strike="noStrike" cap="none">
              <a:solidFill>
                <a:srgbClr val="000000"/>
              </a:solidFill>
              <a:latin typeface="Arial"/>
              <a:ea typeface="Arial"/>
              <a:cs typeface="Arial"/>
              <a:sym typeface="Arial"/>
            </a:endParaRPr>
          </a:p>
          <a:p>
            <a:pPr marL="1085850" marR="0" lvl="1" indent="-349250" algn="l" rtl="0">
              <a:lnSpc>
                <a:spcPct val="100000"/>
              </a:lnSpc>
              <a:spcBef>
                <a:spcPts val="600"/>
              </a:spcBef>
              <a:spcAft>
                <a:spcPts val="0"/>
              </a:spcAft>
              <a:buClr>
                <a:srgbClr val="C3F7D8"/>
              </a:buClr>
              <a:buSzPts val="2000"/>
              <a:buFont typeface="Noto Sans Symbols"/>
              <a:buNone/>
            </a:pPr>
            <a:endParaRPr sz="2000" b="0" i="0" u="none" strike="noStrike" cap="none">
              <a:solidFill>
                <a:schemeClr val="lt1"/>
              </a:solidFill>
              <a:latin typeface="Trebuchet MS"/>
              <a:ea typeface="Trebuchet MS"/>
              <a:cs typeface="Trebuchet MS"/>
              <a:sym typeface="Trebuchet MS"/>
            </a:endParaRPr>
          </a:p>
          <a:p>
            <a:pPr marL="457200" marR="0" lvl="0" indent="-457200" algn="l" rtl="0">
              <a:lnSpc>
                <a:spcPct val="100000"/>
              </a:lnSpc>
              <a:spcBef>
                <a:spcPts val="800"/>
              </a:spcBef>
              <a:spcAft>
                <a:spcPts val="0"/>
              </a:spcAft>
              <a:buClr>
                <a:srgbClr val="FFFFFF"/>
              </a:buClr>
              <a:buSzPts val="3200"/>
              <a:buFont typeface="Trebuchet MS"/>
              <a:buNone/>
            </a:pPr>
            <a:endParaRPr sz="3200" b="0" i="0" u="none" strike="noStrike" cap="none">
              <a:solidFill>
                <a:srgbClr val="FFFFFF"/>
              </a:solidFill>
              <a:latin typeface="Trebuchet MS"/>
              <a:ea typeface="Trebuchet MS"/>
              <a:cs typeface="Trebuchet MS"/>
              <a:sym typeface="Trebuchet MS"/>
            </a:endParaRPr>
          </a:p>
        </p:txBody>
      </p:sp>
      <p:sp>
        <p:nvSpPr>
          <p:cNvPr id="890" name="Google Shape;890;p79"/>
          <p:cNvSpPr txBox="1"/>
          <p:nvPr/>
        </p:nvSpPr>
        <p:spPr>
          <a:xfrm>
            <a:off x="5322207" y="1276212"/>
            <a:ext cx="3149700" cy="1854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2CBDD9"/>
              </a:buClr>
              <a:buSzPts val="450"/>
              <a:buFont typeface="Trebuchet MS"/>
              <a:buNone/>
            </a:pPr>
            <a:r>
              <a:rPr lang="en-US" sz="1800" b="0" i="0" u="none" strike="noStrike" cap="none">
                <a:solidFill>
                  <a:schemeClr val="lt1"/>
                </a:solidFill>
                <a:latin typeface="Trebuchet MS"/>
                <a:ea typeface="Trebuchet MS"/>
                <a:cs typeface="Trebuchet MS"/>
                <a:sym typeface="Trebuchet MS"/>
              </a:rPr>
              <a:t>          Bad Form</a:t>
            </a:r>
            <a:endParaRPr sz="1400" b="0" i="0" u="none" strike="noStrike" cap="none">
              <a:solidFill>
                <a:srgbClr val="000000"/>
              </a:solidFill>
              <a:latin typeface="Arial"/>
              <a:ea typeface="Arial"/>
              <a:cs typeface="Arial"/>
              <a:sym typeface="Arial"/>
            </a:endParaRPr>
          </a:p>
          <a:p>
            <a:pPr marL="1085850" marR="0" lvl="1" indent="-349250" algn="l" rtl="0">
              <a:lnSpc>
                <a:spcPct val="100000"/>
              </a:lnSpc>
              <a:spcBef>
                <a:spcPts val="600"/>
              </a:spcBef>
              <a:spcAft>
                <a:spcPts val="0"/>
              </a:spcAft>
              <a:buClr>
                <a:srgbClr val="C3F7D8"/>
              </a:buClr>
              <a:buSzPts val="2000"/>
              <a:buFont typeface="Noto Sans Symbols"/>
              <a:buNone/>
            </a:pPr>
            <a:endParaRPr sz="2000" b="0" i="0" u="none" strike="noStrike" cap="none">
              <a:solidFill>
                <a:schemeClr val="lt1"/>
              </a:solidFill>
              <a:latin typeface="Trebuchet MS"/>
              <a:ea typeface="Trebuchet MS"/>
              <a:cs typeface="Trebuchet MS"/>
              <a:sym typeface="Trebuchet MS"/>
            </a:endParaRPr>
          </a:p>
          <a:p>
            <a:pPr marL="457200" marR="0" lvl="0" indent="-457200" algn="l" rtl="0">
              <a:lnSpc>
                <a:spcPct val="100000"/>
              </a:lnSpc>
              <a:spcBef>
                <a:spcPts val="800"/>
              </a:spcBef>
              <a:spcAft>
                <a:spcPts val="0"/>
              </a:spcAft>
              <a:buClr>
                <a:srgbClr val="FFFFFF"/>
              </a:buClr>
              <a:buSzPts val="3200"/>
              <a:buFont typeface="Trebuchet MS"/>
              <a:buNone/>
            </a:pPr>
            <a:endParaRPr sz="3200" b="0" i="0" u="none" strike="noStrike" cap="none">
              <a:solidFill>
                <a:srgbClr val="FFFFFF"/>
              </a:solidFill>
              <a:latin typeface="Trebuchet MS"/>
              <a:ea typeface="Trebuchet MS"/>
              <a:cs typeface="Trebuchet MS"/>
              <a:sym typeface="Trebuchet MS"/>
            </a:endParaRPr>
          </a:p>
        </p:txBody>
      </p:sp>
      <p:pic>
        <p:nvPicPr>
          <p:cNvPr id="891" name="Google Shape;891;p79" descr="No automatic alt text available."/>
          <p:cNvPicPr preferRelativeResize="0"/>
          <p:nvPr/>
        </p:nvPicPr>
        <p:blipFill rotWithShape="1">
          <a:blip r:embed="rId3">
            <a:alphaModFix/>
          </a:blip>
          <a:srcRect b="22510"/>
          <a:stretch/>
        </p:blipFill>
        <p:spPr>
          <a:xfrm>
            <a:off x="605574" y="1753924"/>
            <a:ext cx="3534649" cy="3651989"/>
          </a:xfrm>
          <a:prstGeom prst="rect">
            <a:avLst/>
          </a:prstGeom>
          <a:noFill/>
          <a:ln>
            <a:noFill/>
          </a:ln>
        </p:spPr>
      </p:pic>
      <p:sp>
        <p:nvSpPr>
          <p:cNvPr id="892" name="Google Shape;892;p79"/>
          <p:cNvSpPr txBox="1"/>
          <p:nvPr/>
        </p:nvSpPr>
        <p:spPr>
          <a:xfrm>
            <a:off x="605600" y="5546950"/>
            <a:ext cx="3534600" cy="1242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2CBDD9"/>
              </a:buClr>
              <a:buSzPts val="450"/>
              <a:buFont typeface="Trebuchet MS"/>
              <a:buNone/>
            </a:pPr>
            <a:r>
              <a:rPr lang="en-US" sz="1800" b="0" i="0" u="none" strike="noStrike" cap="none">
                <a:solidFill>
                  <a:schemeClr val="accent1"/>
                </a:solidFill>
                <a:latin typeface="Trebuchet MS"/>
                <a:ea typeface="Trebuchet MS"/>
                <a:cs typeface="Trebuchet MS"/>
                <a:sym typeface="Trebuchet MS"/>
              </a:rPr>
              <a:t>Sex at birth </a:t>
            </a:r>
            <a:r>
              <a:rPr lang="en-US" sz="1800" b="0" i="0" u="none" strike="noStrike" cap="none">
                <a:solidFill>
                  <a:schemeClr val="lt1"/>
                </a:solidFill>
                <a:latin typeface="Trebuchet MS"/>
                <a:ea typeface="Trebuchet MS"/>
                <a:cs typeface="Trebuchet MS"/>
                <a:sym typeface="Trebuchet MS"/>
              </a:rPr>
              <a:t>plus space to identify additional risk factors or HRT usage</a:t>
            </a:r>
            <a:endParaRPr sz="1400" b="0" i="0" u="none" strike="noStrike" cap="none">
              <a:solidFill>
                <a:srgbClr val="000000"/>
              </a:solidFill>
              <a:latin typeface="Arial"/>
              <a:ea typeface="Arial"/>
              <a:cs typeface="Arial"/>
              <a:sym typeface="Arial"/>
            </a:endParaRPr>
          </a:p>
          <a:p>
            <a:pPr marL="1085850" marR="0" lvl="1" indent="-349250" algn="l" rtl="0">
              <a:lnSpc>
                <a:spcPct val="100000"/>
              </a:lnSpc>
              <a:spcBef>
                <a:spcPts val="600"/>
              </a:spcBef>
              <a:spcAft>
                <a:spcPts val="0"/>
              </a:spcAft>
              <a:buClr>
                <a:srgbClr val="C3F7D8"/>
              </a:buClr>
              <a:buSzPts val="2000"/>
              <a:buFont typeface="Noto Sans Symbols"/>
              <a:buNone/>
            </a:pPr>
            <a:endParaRPr sz="2000" b="0" i="0" u="none" strike="noStrike" cap="none">
              <a:solidFill>
                <a:schemeClr val="lt1"/>
              </a:solidFill>
              <a:latin typeface="Trebuchet MS"/>
              <a:ea typeface="Trebuchet MS"/>
              <a:cs typeface="Trebuchet MS"/>
              <a:sym typeface="Trebuchet MS"/>
            </a:endParaRPr>
          </a:p>
          <a:p>
            <a:pPr marL="457200" marR="0" lvl="0" indent="-457200" algn="l" rtl="0">
              <a:lnSpc>
                <a:spcPct val="100000"/>
              </a:lnSpc>
              <a:spcBef>
                <a:spcPts val="800"/>
              </a:spcBef>
              <a:spcAft>
                <a:spcPts val="0"/>
              </a:spcAft>
              <a:buClr>
                <a:srgbClr val="FFFFFF"/>
              </a:buClr>
              <a:buSzPts val="3200"/>
              <a:buFont typeface="Trebuchet MS"/>
              <a:buNone/>
            </a:pPr>
            <a:endParaRPr sz="3200" b="0" i="0" u="none" strike="noStrike" cap="none">
              <a:solidFill>
                <a:srgbClr val="FFFFFF"/>
              </a:solidFill>
              <a:latin typeface="Trebuchet MS"/>
              <a:ea typeface="Trebuchet MS"/>
              <a:cs typeface="Trebuchet MS"/>
              <a:sym typeface="Trebuchet MS"/>
            </a:endParaRPr>
          </a:p>
        </p:txBody>
      </p:sp>
      <p:pic>
        <p:nvPicPr>
          <p:cNvPr id="893" name="Google Shape;893;p79" descr="No automatic alt text available."/>
          <p:cNvPicPr preferRelativeResize="0"/>
          <p:nvPr/>
        </p:nvPicPr>
        <p:blipFill rotWithShape="1">
          <a:blip r:embed="rId4">
            <a:alphaModFix/>
          </a:blip>
          <a:srcRect/>
          <a:stretch/>
        </p:blipFill>
        <p:spPr>
          <a:xfrm>
            <a:off x="4466877" y="1859274"/>
            <a:ext cx="4604448" cy="3453349"/>
          </a:xfrm>
          <a:prstGeom prst="rect">
            <a:avLst/>
          </a:prstGeom>
          <a:noFill/>
          <a:ln>
            <a:noFill/>
          </a:ln>
        </p:spPr>
      </p:pic>
      <p:sp>
        <p:nvSpPr>
          <p:cNvPr id="894" name="Google Shape;894;p79"/>
          <p:cNvSpPr txBox="1"/>
          <p:nvPr/>
        </p:nvSpPr>
        <p:spPr>
          <a:xfrm>
            <a:off x="4866200" y="5546950"/>
            <a:ext cx="4061700" cy="1242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2CBDD9"/>
              </a:buClr>
              <a:buSzPts val="450"/>
              <a:buFont typeface="Trebuchet MS"/>
              <a:buNone/>
            </a:pPr>
            <a:r>
              <a:rPr lang="en-US" sz="1800" b="0" i="0" u="none" strike="noStrike" cap="none">
                <a:solidFill>
                  <a:schemeClr val="lt1"/>
                </a:solidFill>
                <a:latin typeface="Trebuchet MS"/>
                <a:ea typeface="Trebuchet MS"/>
                <a:cs typeface="Trebuchet MS"/>
                <a:sym typeface="Trebuchet MS"/>
              </a:rPr>
              <a:t>Gender and not sex listed. No other available qualifying space listed. </a:t>
            </a:r>
            <a:endParaRPr sz="1400" b="0" i="0" u="none" strike="noStrike" cap="none">
              <a:solidFill>
                <a:srgbClr val="000000"/>
              </a:solidFill>
              <a:latin typeface="Arial"/>
              <a:ea typeface="Arial"/>
              <a:cs typeface="Arial"/>
              <a:sym typeface="Arial"/>
            </a:endParaRPr>
          </a:p>
          <a:p>
            <a:pPr marL="457200" marR="0" lvl="0" indent="-457200" algn="l" rtl="0">
              <a:lnSpc>
                <a:spcPct val="100000"/>
              </a:lnSpc>
              <a:spcBef>
                <a:spcPts val="1400"/>
              </a:spcBef>
              <a:spcAft>
                <a:spcPts val="0"/>
              </a:spcAft>
              <a:buClr>
                <a:srgbClr val="FFFFFF"/>
              </a:buClr>
              <a:buSzPts val="3200"/>
              <a:buFont typeface="Trebuchet MS"/>
              <a:buNone/>
            </a:pPr>
            <a:endParaRPr sz="3200" b="0" i="0" u="none" strike="noStrike" cap="none">
              <a:solidFill>
                <a:srgbClr val="FFFFFF"/>
              </a:solidFill>
              <a:latin typeface="Trebuchet MS"/>
              <a:ea typeface="Trebuchet MS"/>
              <a:cs typeface="Trebuchet MS"/>
              <a:sym typeface="Trebuchet MS"/>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898"/>
        <p:cNvGrpSpPr/>
        <p:nvPr/>
      </p:nvGrpSpPr>
      <p:grpSpPr>
        <a:xfrm>
          <a:off x="0" y="0"/>
          <a:ext cx="0" cy="0"/>
          <a:chOff x="0" y="0"/>
          <a:chExt cx="0" cy="0"/>
        </a:xfrm>
      </p:grpSpPr>
      <p:sp>
        <p:nvSpPr>
          <p:cNvPr id="899" name="Google Shape;899;p80"/>
          <p:cNvSpPr txBox="1"/>
          <p:nvPr/>
        </p:nvSpPr>
        <p:spPr>
          <a:xfrm>
            <a:off x="76200" y="1119175"/>
            <a:ext cx="4009500" cy="5495700"/>
          </a:xfrm>
          <a:prstGeom prst="rect">
            <a:avLst/>
          </a:prstGeom>
          <a:noFill/>
          <a:ln>
            <a:noFill/>
          </a:ln>
        </p:spPr>
        <p:txBody>
          <a:bodyPr spcFirstLastPara="1" wrap="square" lIns="90000" tIns="46800" rIns="90000" bIns="46800" anchor="t" anchorCtr="0">
            <a:noAutofit/>
          </a:bodyPr>
          <a:lstStyle/>
          <a:p>
            <a:pPr marL="457200" lvl="0" indent="-406400" algn="l" rtl="0">
              <a:spcBef>
                <a:spcPts val="0"/>
              </a:spcBef>
              <a:spcAft>
                <a:spcPts val="0"/>
              </a:spcAft>
              <a:buClr>
                <a:srgbClr val="2CBDD9"/>
              </a:buClr>
              <a:buSzPts val="2800"/>
              <a:buChar char="&gt;"/>
            </a:pPr>
            <a:r>
              <a:rPr lang="en-US" sz="2000">
                <a:solidFill>
                  <a:schemeClr val="lt1"/>
                </a:solidFill>
                <a:latin typeface="Trebuchet MS"/>
                <a:ea typeface="Trebuchet MS"/>
                <a:cs typeface="Trebuchet MS"/>
                <a:sym typeface="Trebuchet MS"/>
              </a:rPr>
              <a:t>Gender Identity</a:t>
            </a:r>
            <a:endParaRPr>
              <a:solidFill>
                <a:schemeClr val="dk1"/>
              </a:solidFill>
            </a:endParaRPr>
          </a:p>
          <a:p>
            <a:pPr marL="457200" lvl="0" indent="0" algn="l" rtl="0">
              <a:spcBef>
                <a:spcPts val="0"/>
              </a:spcBef>
              <a:spcAft>
                <a:spcPts val="0"/>
              </a:spcAft>
              <a:buNone/>
            </a:pPr>
            <a:r>
              <a:rPr lang="en-US" sz="1600">
                <a:solidFill>
                  <a:schemeClr val="lt1"/>
                </a:solidFill>
                <a:latin typeface="Trebuchet MS"/>
                <a:ea typeface="Trebuchet MS"/>
                <a:cs typeface="Trebuchet MS"/>
                <a:sym typeface="Trebuchet MS"/>
              </a:rPr>
              <a:t> What is my gender? Male? Female? Something else? </a:t>
            </a:r>
            <a:endParaRPr sz="1600">
              <a:solidFill>
                <a:schemeClr val="lt1"/>
              </a:solidFill>
              <a:latin typeface="Trebuchet MS"/>
              <a:ea typeface="Trebuchet MS"/>
              <a:cs typeface="Trebuchet MS"/>
              <a:sym typeface="Trebuchet MS"/>
            </a:endParaRPr>
          </a:p>
          <a:p>
            <a:pPr marL="0" lvl="0" indent="0" algn="l" rtl="0">
              <a:spcBef>
                <a:spcPts val="0"/>
              </a:spcBef>
              <a:spcAft>
                <a:spcPts val="0"/>
              </a:spcAft>
              <a:buNone/>
            </a:pPr>
            <a:endParaRPr sz="1600">
              <a:solidFill>
                <a:schemeClr val="lt1"/>
              </a:solidFill>
              <a:latin typeface="Trebuchet MS"/>
              <a:ea typeface="Trebuchet MS"/>
              <a:cs typeface="Trebuchet MS"/>
              <a:sym typeface="Trebuchet MS"/>
            </a:endParaRPr>
          </a:p>
          <a:p>
            <a:pPr marL="457200" lvl="0" indent="-406400" algn="l" rtl="0">
              <a:spcBef>
                <a:spcPts val="0"/>
              </a:spcBef>
              <a:spcAft>
                <a:spcPts val="0"/>
              </a:spcAft>
              <a:buClr>
                <a:srgbClr val="2CBDD9"/>
              </a:buClr>
              <a:buSzPts val="2800"/>
              <a:buChar char="&gt;"/>
            </a:pPr>
            <a:r>
              <a:rPr lang="en-US" sz="2000">
                <a:solidFill>
                  <a:schemeClr val="lt1"/>
                </a:solidFill>
                <a:latin typeface="Trebuchet MS"/>
                <a:ea typeface="Trebuchet MS"/>
                <a:cs typeface="Trebuchet MS"/>
                <a:sym typeface="Trebuchet MS"/>
              </a:rPr>
              <a:t>Gender Expression</a:t>
            </a:r>
            <a:endParaRPr>
              <a:solidFill>
                <a:schemeClr val="dk1"/>
              </a:solidFill>
            </a:endParaRPr>
          </a:p>
          <a:p>
            <a:pPr marL="0" lvl="0" indent="0" algn="l" rtl="0">
              <a:spcBef>
                <a:spcPts val="0"/>
              </a:spcBef>
              <a:spcAft>
                <a:spcPts val="0"/>
              </a:spcAft>
              <a:buNone/>
            </a:pPr>
            <a:r>
              <a:rPr lang="en-US" sz="1600">
                <a:solidFill>
                  <a:schemeClr val="lt1"/>
                </a:solidFill>
                <a:latin typeface="Trebuchet MS"/>
                <a:ea typeface="Trebuchet MS"/>
                <a:cs typeface="Trebuchet MS"/>
                <a:sym typeface="Trebuchet MS"/>
              </a:rPr>
              <a:t> 	How do I express that gender? How       do I dress or speak or move? </a:t>
            </a:r>
            <a:endParaRPr sz="1600">
              <a:solidFill>
                <a:schemeClr val="lt1"/>
              </a:solidFill>
              <a:latin typeface="Trebuchet MS"/>
              <a:ea typeface="Trebuchet MS"/>
              <a:cs typeface="Trebuchet MS"/>
              <a:sym typeface="Trebuchet MS"/>
            </a:endParaRPr>
          </a:p>
          <a:p>
            <a:pPr marL="0" lvl="0" indent="0" algn="l" rtl="0">
              <a:spcBef>
                <a:spcPts val="0"/>
              </a:spcBef>
              <a:spcAft>
                <a:spcPts val="0"/>
              </a:spcAft>
              <a:buNone/>
            </a:pPr>
            <a:endParaRPr sz="1600">
              <a:solidFill>
                <a:schemeClr val="lt1"/>
              </a:solidFill>
              <a:latin typeface="Trebuchet MS"/>
              <a:ea typeface="Trebuchet MS"/>
              <a:cs typeface="Trebuchet MS"/>
              <a:sym typeface="Trebuchet MS"/>
            </a:endParaRPr>
          </a:p>
          <a:p>
            <a:pPr marL="457200" marR="0" lvl="0" indent="-457200" algn="l" rtl="0">
              <a:lnSpc>
                <a:spcPct val="100000"/>
              </a:lnSpc>
              <a:spcBef>
                <a:spcPts val="0"/>
              </a:spcBef>
              <a:spcAft>
                <a:spcPts val="0"/>
              </a:spcAft>
              <a:buClr>
                <a:srgbClr val="2CBDD9"/>
              </a:buClr>
              <a:buSzPts val="2800"/>
              <a:buFont typeface="Arial"/>
              <a:buChar char="&gt;"/>
            </a:pPr>
            <a:r>
              <a:rPr lang="en-US" sz="2000" b="0" i="0" u="none" strike="noStrike" cap="none">
                <a:solidFill>
                  <a:schemeClr val="lt1"/>
                </a:solidFill>
                <a:latin typeface="Trebuchet MS"/>
                <a:ea typeface="Trebuchet MS"/>
                <a:cs typeface="Trebuchet MS"/>
                <a:sym typeface="Trebuchet MS"/>
              </a:rPr>
              <a:t>Sex </a:t>
            </a:r>
            <a:r>
              <a:rPr lang="en-US" sz="2000" b="0" i="1" u="none" strike="noStrike" cap="none">
                <a:solidFill>
                  <a:schemeClr val="lt1"/>
                </a:solidFill>
                <a:latin typeface="Trebuchet MS"/>
                <a:ea typeface="Trebuchet MS"/>
                <a:cs typeface="Trebuchet MS"/>
                <a:sym typeface="Trebuchet MS"/>
              </a:rPr>
              <a:t>(assigned at birth)</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0" i="1" u="none" strike="noStrike" cap="none">
                <a:solidFill>
                  <a:schemeClr val="lt1"/>
                </a:solidFill>
                <a:latin typeface="Trebuchet MS"/>
                <a:ea typeface="Trebuchet MS"/>
                <a:cs typeface="Trebuchet MS"/>
                <a:sym typeface="Trebuchet MS"/>
              </a:rPr>
              <a:t>    What is between this baby’s legs? What are its sex chromosomes? Male? Female? Inbetween? Intersex? </a:t>
            </a:r>
            <a:endParaRPr sz="1600" b="0" i="0" u="none" strike="noStrike" cap="none">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rgbClr val="2CBDD9"/>
              </a:buClr>
              <a:buSzPts val="2800"/>
              <a:buFont typeface="Arial"/>
              <a:buNone/>
            </a:pPr>
            <a:endParaRPr sz="1600" b="0" i="0" u="none" strike="noStrike" cap="none">
              <a:solidFill>
                <a:schemeClr val="lt1"/>
              </a:solidFill>
              <a:latin typeface="Trebuchet MS"/>
              <a:ea typeface="Trebuchet MS"/>
              <a:cs typeface="Trebuchet MS"/>
              <a:sym typeface="Trebuchet MS"/>
            </a:endParaRPr>
          </a:p>
          <a:p>
            <a:pPr marL="457200" marR="0" lvl="0" indent="-457200" algn="l" rtl="0">
              <a:lnSpc>
                <a:spcPct val="100000"/>
              </a:lnSpc>
              <a:spcBef>
                <a:spcPts val="0"/>
              </a:spcBef>
              <a:spcAft>
                <a:spcPts val="0"/>
              </a:spcAft>
              <a:buClr>
                <a:srgbClr val="2CBDD9"/>
              </a:buClr>
              <a:buSzPts val="2800"/>
              <a:buFont typeface="Arial"/>
              <a:buChar char="&gt;"/>
            </a:pPr>
            <a:r>
              <a:rPr lang="en-US" sz="2000" b="0" i="0" u="none" strike="noStrike" cap="none">
                <a:solidFill>
                  <a:schemeClr val="lt1"/>
                </a:solidFill>
                <a:latin typeface="Trebuchet MS"/>
                <a:ea typeface="Trebuchet MS"/>
                <a:cs typeface="Trebuchet MS"/>
                <a:sym typeface="Trebuchet MS"/>
              </a:rPr>
              <a:t>Sexual Orientation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Trebuchet MS"/>
                <a:ea typeface="Trebuchet MS"/>
                <a:cs typeface="Trebuchet MS"/>
                <a:sym typeface="Trebuchet MS"/>
              </a:rPr>
              <a:t>     Sexually attracted to men, women, both, neither, all genders? (This can be further fractured into sexual orientation vs romantic/emotional orientation)</a:t>
            </a:r>
            <a:endParaRPr sz="1600" b="0" i="0" u="none" strike="noStrike" cap="none">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rgbClr val="2CBDD9"/>
              </a:buClr>
              <a:buSzPts val="2800"/>
              <a:buFont typeface="Arial"/>
              <a:buNone/>
            </a:pPr>
            <a:endParaRPr sz="2000" b="0" i="0" u="none" strike="noStrike" cap="none">
              <a:solidFill>
                <a:schemeClr val="lt1"/>
              </a:solidFill>
              <a:latin typeface="Trebuchet MS"/>
              <a:ea typeface="Trebuchet MS"/>
              <a:cs typeface="Trebuchet MS"/>
              <a:sym typeface="Trebuchet MS"/>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FFFFFF"/>
              </a:solidFill>
              <a:latin typeface="Trebuchet MS"/>
              <a:ea typeface="Trebuchet MS"/>
              <a:cs typeface="Trebuchet MS"/>
              <a:sym typeface="Trebuchet MS"/>
            </a:endParaRPr>
          </a:p>
        </p:txBody>
      </p:sp>
      <p:sp>
        <p:nvSpPr>
          <p:cNvPr id="900" name="Google Shape;900;p80"/>
          <p:cNvSpPr txBox="1"/>
          <p:nvPr/>
        </p:nvSpPr>
        <p:spPr>
          <a:xfrm>
            <a:off x="0" y="162821"/>
            <a:ext cx="9144000" cy="9111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1250"/>
              <a:buFont typeface="Quattrocento Sans"/>
              <a:buNone/>
            </a:pPr>
            <a:r>
              <a:rPr lang="en-US" sz="5000" b="0" i="0" u="none" strike="noStrike" cap="none">
                <a:solidFill>
                  <a:schemeClr val="lt1"/>
                </a:solidFill>
                <a:latin typeface="Quattrocento Sans"/>
                <a:ea typeface="Quattrocento Sans"/>
                <a:cs typeface="Quattrocento Sans"/>
                <a:sym typeface="Quattrocento Sans"/>
              </a:rPr>
              <a:t>Basic Concepts</a:t>
            </a:r>
            <a:endParaRPr sz="1400" b="0" i="0" u="none" strike="noStrike" cap="none">
              <a:solidFill>
                <a:srgbClr val="000000"/>
              </a:solidFill>
              <a:latin typeface="Arial"/>
              <a:ea typeface="Arial"/>
              <a:cs typeface="Arial"/>
              <a:sym typeface="Arial"/>
            </a:endParaRPr>
          </a:p>
        </p:txBody>
      </p:sp>
      <p:pic>
        <p:nvPicPr>
          <p:cNvPr id="901" name="Google Shape;901;p80" descr="Image result for gender unicorn"/>
          <p:cNvPicPr preferRelativeResize="0"/>
          <p:nvPr/>
        </p:nvPicPr>
        <p:blipFill rotWithShape="1">
          <a:blip r:embed="rId3">
            <a:alphaModFix/>
          </a:blip>
          <a:srcRect/>
          <a:stretch/>
        </p:blipFill>
        <p:spPr>
          <a:xfrm>
            <a:off x="4085700" y="1880175"/>
            <a:ext cx="4829700" cy="3724889"/>
          </a:xfrm>
          <a:prstGeom prst="rect">
            <a:avLst/>
          </a:prstGeom>
          <a:noFill/>
          <a:ln>
            <a:noFill/>
          </a:ln>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905"/>
        <p:cNvGrpSpPr/>
        <p:nvPr/>
      </p:nvGrpSpPr>
      <p:grpSpPr>
        <a:xfrm>
          <a:off x="0" y="0"/>
          <a:ext cx="0" cy="0"/>
          <a:chOff x="0" y="0"/>
          <a:chExt cx="0" cy="0"/>
        </a:xfrm>
      </p:grpSpPr>
      <p:sp>
        <p:nvSpPr>
          <p:cNvPr id="906" name="Google Shape;906;p81"/>
          <p:cNvSpPr txBox="1"/>
          <p:nvPr/>
        </p:nvSpPr>
        <p:spPr>
          <a:xfrm>
            <a:off x="0" y="162821"/>
            <a:ext cx="9144000" cy="9111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1250"/>
              <a:buFont typeface="Quattrocento Sans"/>
              <a:buNone/>
            </a:pPr>
            <a:r>
              <a:rPr lang="en-US" sz="5000" b="0" i="0" u="none" strike="noStrike" cap="none">
                <a:solidFill>
                  <a:schemeClr val="lt1"/>
                </a:solidFill>
                <a:latin typeface="Quattrocento Sans"/>
                <a:ea typeface="Quattrocento Sans"/>
                <a:cs typeface="Quattrocento Sans"/>
                <a:sym typeface="Quattrocento Sans"/>
              </a:rPr>
              <a:t>Insurance</a:t>
            </a:r>
            <a:endParaRPr sz="1400" b="0" i="0" u="none" strike="noStrike" cap="none">
              <a:solidFill>
                <a:srgbClr val="000000"/>
              </a:solidFill>
              <a:latin typeface="Arial"/>
              <a:ea typeface="Arial"/>
              <a:cs typeface="Arial"/>
              <a:sym typeface="Arial"/>
            </a:endParaRPr>
          </a:p>
        </p:txBody>
      </p:sp>
      <p:sp>
        <p:nvSpPr>
          <p:cNvPr id="907" name="Google Shape;907;p81"/>
          <p:cNvSpPr txBox="1"/>
          <p:nvPr/>
        </p:nvSpPr>
        <p:spPr>
          <a:xfrm>
            <a:off x="457200" y="1195375"/>
            <a:ext cx="8229600" cy="5316600"/>
          </a:xfrm>
          <a:prstGeom prst="rect">
            <a:avLst/>
          </a:prstGeom>
          <a:noFill/>
          <a:ln>
            <a:noFill/>
          </a:ln>
        </p:spPr>
        <p:txBody>
          <a:bodyPr spcFirstLastPara="1" wrap="square" lIns="91425" tIns="45700" rIns="91425" bIns="45700" anchor="t" anchorCtr="0">
            <a:noAutofit/>
          </a:bodyPr>
          <a:lstStyle/>
          <a:p>
            <a:pPr marL="457200" marR="0" lvl="0" indent="-457200" algn="l" rtl="0">
              <a:lnSpc>
                <a:spcPct val="100000"/>
              </a:lnSpc>
              <a:spcBef>
                <a:spcPts val="0"/>
              </a:spcBef>
              <a:spcAft>
                <a:spcPts val="0"/>
              </a:spcAft>
              <a:buClr>
                <a:srgbClr val="2CBDD9"/>
              </a:buClr>
              <a:buSzPts val="2000"/>
              <a:buFont typeface="Arial"/>
              <a:buChar char="&gt;"/>
            </a:pPr>
            <a:r>
              <a:rPr lang="en-US" sz="2000" b="0" i="0" u="none" strike="noStrike" cap="none">
                <a:solidFill>
                  <a:schemeClr val="lt1"/>
                </a:solidFill>
                <a:latin typeface="Trebuchet MS"/>
                <a:ea typeface="Trebuchet MS"/>
                <a:cs typeface="Trebuchet MS"/>
                <a:sym typeface="Trebuchet MS"/>
              </a:rPr>
              <a:t>Policies often exclude treatments for transgender health care needs</a:t>
            </a:r>
            <a:endParaRPr sz="1400" b="0" i="0" u="none" strike="noStrike" cap="none">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rgbClr val="2CBDD9"/>
              </a:buClr>
              <a:buSzPts val="2000"/>
              <a:buFont typeface="Arial"/>
              <a:buNone/>
            </a:pPr>
            <a:endParaRPr sz="2000" b="0" i="0" u="none" strike="noStrike" cap="none">
              <a:solidFill>
                <a:schemeClr val="lt1"/>
              </a:solidFill>
              <a:latin typeface="Trebuchet MS"/>
              <a:ea typeface="Trebuchet MS"/>
              <a:cs typeface="Trebuchet MS"/>
              <a:sym typeface="Trebuchet MS"/>
            </a:endParaRPr>
          </a:p>
          <a:p>
            <a:pPr marL="457200" marR="0" lvl="0" indent="-457200" algn="l" rtl="0">
              <a:lnSpc>
                <a:spcPct val="100000"/>
              </a:lnSpc>
              <a:spcBef>
                <a:spcPts val="0"/>
              </a:spcBef>
              <a:spcAft>
                <a:spcPts val="0"/>
              </a:spcAft>
              <a:buClr>
                <a:srgbClr val="2CBDD9"/>
              </a:buClr>
              <a:buSzPts val="2000"/>
              <a:buFont typeface="Arial"/>
              <a:buChar char="&gt;"/>
            </a:pPr>
            <a:r>
              <a:rPr lang="en-US" sz="2000" b="0" i="0" u="none" strike="noStrike" cap="none">
                <a:solidFill>
                  <a:schemeClr val="lt1"/>
                </a:solidFill>
                <a:latin typeface="Trebuchet MS"/>
                <a:ea typeface="Trebuchet MS"/>
                <a:cs typeface="Trebuchet MS"/>
                <a:sym typeface="Trebuchet MS"/>
              </a:rPr>
              <a:t>Some policies are beginning to offer transgender-inclusive plans (Starbucks as an employer is incredible for transgender people)</a:t>
            </a:r>
            <a:endParaRPr sz="1400" b="0" i="0" u="none" strike="noStrike" cap="none">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rgbClr val="2CBDD9"/>
              </a:buClr>
              <a:buSzPts val="2000"/>
              <a:buFont typeface="Arial"/>
              <a:buNone/>
            </a:pPr>
            <a:endParaRPr sz="2000" b="0" i="0" u="none" strike="noStrike" cap="none">
              <a:solidFill>
                <a:schemeClr val="lt1"/>
              </a:solidFill>
              <a:latin typeface="Trebuchet MS"/>
              <a:ea typeface="Trebuchet MS"/>
              <a:cs typeface="Trebuchet MS"/>
              <a:sym typeface="Trebuchet MS"/>
            </a:endParaRPr>
          </a:p>
          <a:p>
            <a:pPr marL="457200" marR="0" lvl="0" indent="-457200" algn="l" rtl="0">
              <a:lnSpc>
                <a:spcPct val="100000"/>
              </a:lnSpc>
              <a:spcBef>
                <a:spcPts val="0"/>
              </a:spcBef>
              <a:spcAft>
                <a:spcPts val="0"/>
              </a:spcAft>
              <a:buClr>
                <a:srgbClr val="2CBDD9"/>
              </a:buClr>
              <a:buSzPts val="2000"/>
              <a:buFont typeface="Arial"/>
              <a:buChar char="&gt;"/>
            </a:pPr>
            <a:r>
              <a:rPr lang="en-US" sz="2000" b="0" i="0" u="none" strike="noStrike" cap="none">
                <a:solidFill>
                  <a:schemeClr val="lt1"/>
                </a:solidFill>
                <a:latin typeface="Trebuchet MS"/>
                <a:ea typeface="Trebuchet MS"/>
                <a:cs typeface="Trebuchet MS"/>
                <a:sym typeface="Trebuchet MS"/>
              </a:rPr>
              <a:t>Insurance coding often provides certain procedures for individuals of one or the other sex  </a:t>
            </a:r>
            <a:endParaRPr sz="1400" b="0" i="0" u="none" strike="noStrike" cap="none">
              <a:solidFill>
                <a:srgbClr val="000000"/>
              </a:solidFill>
              <a:latin typeface="Arial"/>
              <a:ea typeface="Arial"/>
              <a:cs typeface="Arial"/>
              <a:sym typeface="Arial"/>
            </a:endParaRPr>
          </a:p>
          <a:p>
            <a:pPr marL="1085850" marR="0" lvl="1" indent="-349250" algn="l" rtl="0">
              <a:lnSpc>
                <a:spcPct val="100000"/>
              </a:lnSpc>
              <a:spcBef>
                <a:spcPts val="600"/>
              </a:spcBef>
              <a:spcAft>
                <a:spcPts val="0"/>
              </a:spcAft>
              <a:buClr>
                <a:srgbClr val="C3F7D8"/>
              </a:buClr>
              <a:buSzPts val="1800"/>
              <a:buFont typeface="Noto Sans Symbols"/>
              <a:buChar char="▪"/>
            </a:pPr>
            <a:r>
              <a:rPr lang="en-US" sz="1800" b="0" i="1" u="none" strike="noStrike" cap="none">
                <a:solidFill>
                  <a:schemeClr val="lt1"/>
                </a:solidFill>
                <a:latin typeface="Trebuchet MS"/>
                <a:ea typeface="Trebuchet MS"/>
                <a:cs typeface="Trebuchet MS"/>
                <a:sym typeface="Trebuchet MS"/>
              </a:rPr>
              <a:t>Example:</a:t>
            </a:r>
            <a:r>
              <a:rPr lang="en-US" sz="1800" b="0" i="0" u="none" strike="noStrike" cap="none">
                <a:solidFill>
                  <a:schemeClr val="lt1"/>
                </a:solidFill>
                <a:latin typeface="Trebuchet MS"/>
                <a:ea typeface="Trebuchet MS"/>
                <a:cs typeface="Trebuchet MS"/>
                <a:sym typeface="Trebuchet MS"/>
              </a:rPr>
              <a:t> A transman is enrolled in his insurance plan as a male – he develops fibroids that require hysterectomy -- insurance will deny coverage as this procedure is only for females. Patient is legally male and underwent legal gender change 15 years ago. </a:t>
            </a:r>
            <a:endParaRPr sz="1400" b="0" i="0" u="none" strike="noStrike" cap="none">
              <a:solidFill>
                <a:srgbClr val="000000"/>
              </a:solidFill>
              <a:latin typeface="Arial"/>
              <a:ea typeface="Arial"/>
              <a:cs typeface="Arial"/>
              <a:sym typeface="Arial"/>
            </a:endParaRPr>
          </a:p>
          <a:p>
            <a:pPr marL="736600" marR="0" lvl="1" indent="0" algn="l" rtl="0">
              <a:lnSpc>
                <a:spcPct val="100000"/>
              </a:lnSpc>
              <a:spcBef>
                <a:spcPts val="0"/>
              </a:spcBef>
              <a:spcAft>
                <a:spcPts val="0"/>
              </a:spcAft>
              <a:buClr>
                <a:srgbClr val="C3F7D8"/>
              </a:buClr>
              <a:buSzPts val="2000"/>
              <a:buFont typeface="Arial"/>
              <a:buNone/>
            </a:pPr>
            <a:endParaRPr sz="2000" b="0" i="0" u="none" strike="noStrike" cap="none">
              <a:solidFill>
                <a:schemeClr val="lt1"/>
              </a:solidFill>
              <a:latin typeface="Trebuchet MS"/>
              <a:ea typeface="Trebuchet MS"/>
              <a:cs typeface="Trebuchet MS"/>
              <a:sym typeface="Trebuchet MS"/>
            </a:endParaRPr>
          </a:p>
          <a:p>
            <a:pPr marL="457200" marR="0" lvl="0" indent="-457200" algn="l" rtl="0">
              <a:lnSpc>
                <a:spcPct val="100000"/>
              </a:lnSpc>
              <a:spcBef>
                <a:spcPts val="0"/>
              </a:spcBef>
              <a:spcAft>
                <a:spcPts val="0"/>
              </a:spcAft>
              <a:buClr>
                <a:srgbClr val="2CBDD9"/>
              </a:buClr>
              <a:buSzPts val="2000"/>
              <a:buFont typeface="Arial"/>
              <a:buChar char="&gt;"/>
            </a:pPr>
            <a:r>
              <a:rPr lang="en-US" sz="2000" b="0" i="0" u="none" strike="noStrike" cap="none">
                <a:solidFill>
                  <a:schemeClr val="lt1"/>
                </a:solidFill>
                <a:latin typeface="Trebuchet MS"/>
                <a:ea typeface="Trebuchet MS"/>
                <a:cs typeface="Trebuchet MS"/>
                <a:sym typeface="Trebuchet MS"/>
              </a:rPr>
              <a:t>This may require that the physicians and staff contact insurance processors to insist on coverage of medically necessary treatments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FFFFFF"/>
              </a:solidFill>
              <a:latin typeface="Trebuchet MS"/>
              <a:ea typeface="Trebuchet MS"/>
              <a:cs typeface="Trebuchet MS"/>
              <a:sym typeface="Trebuchet MS"/>
            </a:endParaRPr>
          </a:p>
        </p:txBody>
      </p:sp>
    </p:spTree>
  </p:cSld>
  <p:clrMapOvr>
    <a:masterClrMapping/>
  </p:clrMapOvr>
</p:sld>
</file>

<file path=ppt/theme/theme1.xml><?xml version="1.0" encoding="utf-8"?>
<a:theme xmlns:a="http://schemas.openxmlformats.org/drawingml/2006/main" name="Quotable">
  <a:themeElements>
    <a:clrScheme name="Quotable">
      <a:dk1>
        <a:srgbClr val="000000"/>
      </a:dk1>
      <a:lt1>
        <a:srgbClr val="FFFFFF"/>
      </a:lt1>
      <a:dk2>
        <a:srgbClr val="212121"/>
      </a:dk2>
      <a:lt2>
        <a:srgbClr val="636363"/>
      </a:lt2>
      <a:accent1>
        <a:srgbClr val="00C6BB"/>
      </a:accent1>
      <a:accent2>
        <a:srgbClr val="6FEBA0"/>
      </a:accent2>
      <a:accent3>
        <a:srgbClr val="B6DF5E"/>
      </a:accent3>
      <a:accent4>
        <a:srgbClr val="EFB251"/>
      </a:accent4>
      <a:accent5>
        <a:srgbClr val="EF755F"/>
      </a:accent5>
      <a:accent6>
        <a:srgbClr val="ED515C"/>
      </a:accent6>
      <a:hlink>
        <a:srgbClr val="8F8F8F"/>
      </a:hlink>
      <a:folHlink>
        <a:srgbClr val="A5A5A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450</TotalTime>
  <Words>22990</Words>
  <Application>Microsoft Office PowerPoint</Application>
  <PresentationFormat>On-screen Show (4:3)</PresentationFormat>
  <Paragraphs>1207</Paragraphs>
  <Slides>136</Slides>
  <Notes>136</Notes>
  <HiddenSlides>1</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136</vt:i4>
      </vt:variant>
    </vt:vector>
  </HeadingPairs>
  <TitlesOfParts>
    <vt:vector size="153" baseType="lpstr">
      <vt:lpstr>Arial</vt:lpstr>
      <vt:lpstr>Noto Sans Symbols</vt:lpstr>
      <vt:lpstr>Raleway</vt:lpstr>
      <vt:lpstr>Montserrat Thin</vt:lpstr>
      <vt:lpstr>Gill Sans</vt:lpstr>
      <vt:lpstr>Times New Roman</vt:lpstr>
      <vt:lpstr>Georgia</vt:lpstr>
      <vt:lpstr>Calibri</vt:lpstr>
      <vt:lpstr>Century Gothic</vt:lpstr>
      <vt:lpstr>PT Sans</vt:lpstr>
      <vt:lpstr>Wingdings</vt:lpstr>
      <vt:lpstr>Open Sans</vt:lpstr>
      <vt:lpstr>Quattrocento Sans</vt:lpstr>
      <vt:lpstr>Trebuchet MS</vt:lpstr>
      <vt:lpstr>Lora</vt:lpstr>
      <vt:lpstr>Roboto</vt:lpstr>
      <vt:lpstr>Quotable</vt:lpstr>
      <vt:lpstr> Healthcare of the Transgender Patient  The Powers Method of Hormonal Transitioning   v6.0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Part 2: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Part 3: </vt:lpstr>
      <vt:lpstr>How Can I Help?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Part 4: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About Me </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Healthcare of the Transgender Patient  The Powers Method of Hormonal Transitioning   v6.0</dc:title>
  <dc:creator>Will</dc:creator>
  <cp:lastModifiedBy>Will Powers</cp:lastModifiedBy>
  <cp:revision>27</cp:revision>
  <dcterms:modified xsi:type="dcterms:W3CDTF">2020-01-02T00:46:05Z</dcterms:modified>
</cp:coreProperties>
</file>