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modernComment_7B4_AFF8037E.xml" ContentType="application/vnd.ms-powerpoint.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4"/>
  </p:sldMasterIdLst>
  <p:notesMasterIdLst>
    <p:notesMasterId r:id="rId13"/>
  </p:notesMasterIdLst>
  <p:sldIdLst>
    <p:sldId id="1970" r:id="rId5"/>
    <p:sldId id="1965" r:id="rId6"/>
    <p:sldId id="1971" r:id="rId7"/>
    <p:sldId id="1972" r:id="rId8"/>
    <p:sldId id="1973" r:id="rId9"/>
    <p:sldId id="1974" r:id="rId10"/>
    <p:sldId id="1975" r:id="rId11"/>
    <p:sldId id="197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E6DC4D8-6B75-2F39-8018-FDAC90D4823F}" name="Perez Lopez, Miguel" initials="MP" userId="S::AL52432@ad.wellpoint.com::d5c0aa75-8980-4f37-a30b-97d80c0e2590" providerId="AD"/>
  <p188:author id="{E57488E7-1E02-9441-BBAA-07CA48B70511}" name="Elizabeth Campos" initials="EC" userId="S::CN326744@centene.com::3f75583d-6ac5-4855-8468-857548c70a2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elly Yu" initials="KY" lastIdx="21" clrIdx="0">
    <p:extLst>
      <p:ext uri="{19B8F6BF-5375-455C-9EA6-DF929625EA0E}">
        <p15:presenceInfo xmlns:p15="http://schemas.microsoft.com/office/powerpoint/2012/main" userId="S::CN265474@centene.com::2af3de7f-8afd-418f-b247-04e6a6785742" providerId="AD"/>
      </p:ext>
    </p:extLst>
  </p:cmAuthor>
  <p:cmAuthor id="2" name="Garrick Wong" initials="GW" lastIdx="4" clrIdx="1">
    <p:extLst>
      <p:ext uri="{19B8F6BF-5375-455C-9EA6-DF929625EA0E}">
        <p15:presenceInfo xmlns:p15="http://schemas.microsoft.com/office/powerpoint/2012/main" userId="S::CN328940@centene.com::2874cf58-5e8a-48c7-8f59-f88ba4327036" providerId="AD"/>
      </p:ext>
    </p:extLst>
  </p:cmAuthor>
  <p:cmAuthor id="3" name="Tianna Morgan" initials="TM" lastIdx="2" clrIdx="2">
    <p:extLst>
      <p:ext uri="{19B8F6BF-5375-455C-9EA6-DF929625EA0E}">
        <p15:presenceInfo xmlns:p15="http://schemas.microsoft.com/office/powerpoint/2012/main" userId="S::CN323813@centene.com::be37f7b3-3827-4755-a06f-4ce89babdcf9" providerId="AD"/>
      </p:ext>
    </p:extLst>
  </p:cmAuthor>
  <p:cmAuthor id="4" name="Kuntz, Kristopher" initials="KK" lastIdx="4" clrIdx="3">
    <p:extLst>
      <p:ext uri="{19B8F6BF-5375-455C-9EA6-DF929625EA0E}">
        <p15:presenceInfo xmlns:p15="http://schemas.microsoft.com/office/powerpoint/2012/main" userId="S::AH87356@ad.wellpoint.com::a5dcd486-1dc0-42bc-8a58-cdc5c059a2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2626"/>
    <a:srgbClr val="035382"/>
    <a:srgbClr val="01687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06" autoAdjust="0"/>
    <p:restoredTop sz="95216" autoAdjust="0"/>
  </p:normalViewPr>
  <p:slideViewPr>
    <p:cSldViewPr snapToGrid="0">
      <p:cViewPr varScale="1">
        <p:scale>
          <a:sx n="76" d="100"/>
          <a:sy n="76" d="100"/>
        </p:scale>
        <p:origin x="918" y="78"/>
      </p:cViewPr>
      <p:guideLst/>
    </p:cSldViewPr>
  </p:slideViewPr>
  <p:notesTextViewPr>
    <p:cViewPr>
      <p:scale>
        <a:sx n="1" d="1"/>
        <a:sy n="1" d="1"/>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omments/modernComment_7B4_AFF8037E.xml><?xml version="1.0" encoding="utf-8"?>
<p188:cmLst xmlns:a="http://schemas.openxmlformats.org/drawingml/2006/main" xmlns:r="http://schemas.openxmlformats.org/officeDocument/2006/relationships" xmlns:p188="http://schemas.microsoft.com/office/powerpoint/2018/8/main">
  <p188:cm id="{1A09E7F6-D8D6-4400-A09E-860F1553AC48}" authorId="{E57488E7-1E02-9441-BBAA-07CA48B70511}" created="2024-05-30T20:31:44.189">
    <ac:txMkLst xmlns:ac="http://schemas.microsoft.com/office/drawing/2013/main/command">
      <pc:docMk xmlns:pc="http://schemas.microsoft.com/office/powerpoint/2013/main/command"/>
      <pc:sldMk xmlns:pc="http://schemas.microsoft.com/office/powerpoint/2013/main/command" cId="2952266622" sldId="1972"/>
      <ac:spMk id="7" creationId="{D5AAA992-2138-4064-BD6A-55615887CB62}"/>
      <ac:txMk cp="820" len="6">
        <ac:context len="847" hash="1459703976"/>
      </ac:txMk>
    </ac:txMkLst>
    <p188:pos x="10792637" y="4548210"/>
    <p188:txBody>
      <a:bodyPr/>
      <a:lstStyle/>
      <a:p>
        <a:r>
          <a:rPr lang="en-US"/>
          <a:t>Fresno, Madera, Kings</a:t>
        </a:r>
      </a:p>
    </p188:txBody>
    <p188:extLst>
      <p:ext xmlns:p="http://schemas.openxmlformats.org/presentationml/2006/main" uri="{57CB4572-C831-44C2-8A1C-0ADB6CCDFE69}">
        <p223:reactions xmlns:p223="http://schemas.microsoft.com/office/powerpoint/2022/03/main">
          <p223:rxn type="👍">
            <p223:instance time="2024-05-30T21:20:54.067" authorId="{2E6DC4D8-6B75-2F39-8018-FDAC90D4823F}"/>
          </p223:rxn>
        </p223:reactions>
      </p:ext>
    </p188:extLst>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1416CF-4A98-4FF3-AD57-5A8564DC5738}" type="datetimeFigureOut">
              <a:rPr lang="en-US" smtClean="0"/>
              <a:t>6/3/2024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D80534-CD74-41E1-BF86-2BE32583C05A}" type="slidenum">
              <a:rPr lang="en-US" smtClean="0"/>
              <a:t>‹#›</a:t>
            </a:fld>
            <a:endParaRPr lang="en-US"/>
          </a:p>
        </p:txBody>
      </p:sp>
    </p:spTree>
    <p:extLst>
      <p:ext uri="{BB962C8B-B14F-4D97-AF65-F5344CB8AC3E}">
        <p14:creationId xmlns:p14="http://schemas.microsoft.com/office/powerpoint/2010/main" val="274670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D3D5AB-B039-4130-8557-9C98E24B3C2D}" type="slidenum">
              <a:rPr lang="en-US" smtClean="0"/>
              <a:t>2</a:t>
            </a:fld>
            <a:endParaRPr lang="en-US" dirty="0"/>
          </a:p>
        </p:txBody>
      </p:sp>
    </p:spTree>
    <p:extLst>
      <p:ext uri="{BB962C8B-B14F-4D97-AF65-F5344CB8AC3E}">
        <p14:creationId xmlns:p14="http://schemas.microsoft.com/office/powerpoint/2010/main" val="2229401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D3D5AB-B039-4130-8557-9C98E24B3C2D}" type="slidenum">
              <a:rPr lang="en-US" smtClean="0"/>
              <a:t>3</a:t>
            </a:fld>
            <a:endParaRPr lang="en-US" dirty="0"/>
          </a:p>
        </p:txBody>
      </p:sp>
    </p:spTree>
    <p:extLst>
      <p:ext uri="{BB962C8B-B14F-4D97-AF65-F5344CB8AC3E}">
        <p14:creationId xmlns:p14="http://schemas.microsoft.com/office/powerpoint/2010/main" val="2860402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D3D5AB-B039-4130-8557-9C98E24B3C2D}" type="slidenum">
              <a:rPr lang="en-US" smtClean="0"/>
              <a:t>4</a:t>
            </a:fld>
            <a:endParaRPr lang="en-US" dirty="0"/>
          </a:p>
        </p:txBody>
      </p:sp>
    </p:spTree>
    <p:extLst>
      <p:ext uri="{BB962C8B-B14F-4D97-AF65-F5344CB8AC3E}">
        <p14:creationId xmlns:p14="http://schemas.microsoft.com/office/powerpoint/2010/main" val="1934337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D3D5AB-B039-4130-8557-9C98E24B3C2D}" type="slidenum">
              <a:rPr lang="en-US" smtClean="0"/>
              <a:t>5</a:t>
            </a:fld>
            <a:endParaRPr lang="en-US" dirty="0"/>
          </a:p>
        </p:txBody>
      </p:sp>
    </p:spTree>
    <p:extLst>
      <p:ext uri="{BB962C8B-B14F-4D97-AF65-F5344CB8AC3E}">
        <p14:creationId xmlns:p14="http://schemas.microsoft.com/office/powerpoint/2010/main" val="3578118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D3D5AB-B039-4130-8557-9C98E24B3C2D}" type="slidenum">
              <a:rPr lang="en-US" smtClean="0"/>
              <a:t>6</a:t>
            </a:fld>
            <a:endParaRPr lang="en-US" dirty="0"/>
          </a:p>
        </p:txBody>
      </p:sp>
    </p:spTree>
    <p:extLst>
      <p:ext uri="{BB962C8B-B14F-4D97-AF65-F5344CB8AC3E}">
        <p14:creationId xmlns:p14="http://schemas.microsoft.com/office/powerpoint/2010/main" val="16115507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D3D5AB-B039-4130-8557-9C98E24B3C2D}" type="slidenum">
              <a:rPr lang="en-US" smtClean="0"/>
              <a:t>7</a:t>
            </a:fld>
            <a:endParaRPr lang="en-US" dirty="0"/>
          </a:p>
        </p:txBody>
      </p:sp>
    </p:spTree>
    <p:extLst>
      <p:ext uri="{BB962C8B-B14F-4D97-AF65-F5344CB8AC3E}">
        <p14:creationId xmlns:p14="http://schemas.microsoft.com/office/powerpoint/2010/main" val="31950466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D3D5AB-B039-4130-8557-9C98E24B3C2D}" type="slidenum">
              <a:rPr lang="en-US" smtClean="0"/>
              <a:t>8</a:t>
            </a:fld>
            <a:endParaRPr lang="en-US" dirty="0"/>
          </a:p>
        </p:txBody>
      </p:sp>
    </p:spTree>
    <p:extLst>
      <p:ext uri="{BB962C8B-B14F-4D97-AF65-F5344CB8AC3E}">
        <p14:creationId xmlns:p14="http://schemas.microsoft.com/office/powerpoint/2010/main" val="2555353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BEE21AD-B54B-494C-92E5-FDCB2701B318}" type="datetimeFigureOut">
              <a:rPr lang="en-US" smtClean="0"/>
              <a:t>6/3/2024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647F6-9ED0-44B7-ADEC-7994378632A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AA5D7A69-4ACD-4940-A568-5DD883D32B85}"/>
              </a:ext>
            </a:extLst>
          </p:cNvPr>
          <p:cNvSpPr/>
          <p:nvPr userDrawn="1"/>
        </p:nvSpPr>
        <p:spPr>
          <a:xfrm>
            <a:off x="15" y="6334316"/>
            <a:ext cx="12191985" cy="664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33380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EE21AD-B54B-494C-92E5-FDCB2701B318}" type="datetimeFigureOut">
              <a:rPr lang="en-US" smtClean="0"/>
              <a:t>6/3/2024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647F6-9ED0-44B7-ADEC-7994378632A3}" type="slidenum">
              <a:rPr lang="en-US" smtClean="0"/>
              <a:t>‹#›</a:t>
            </a:fld>
            <a:endParaRPr lang="en-US"/>
          </a:p>
        </p:txBody>
      </p:sp>
    </p:spTree>
    <p:extLst>
      <p:ext uri="{BB962C8B-B14F-4D97-AF65-F5344CB8AC3E}">
        <p14:creationId xmlns:p14="http://schemas.microsoft.com/office/powerpoint/2010/main" val="156812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EE21AD-B54B-494C-92E5-FDCB2701B318}" type="datetimeFigureOut">
              <a:rPr lang="en-US" smtClean="0"/>
              <a:t>6/3/2024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647F6-9ED0-44B7-ADEC-7994378632A3}" type="slidenum">
              <a:rPr lang="en-US" smtClean="0"/>
              <a:t>‹#›</a:t>
            </a:fld>
            <a:endParaRPr lang="en-US"/>
          </a:p>
        </p:txBody>
      </p:sp>
    </p:spTree>
    <p:extLst>
      <p:ext uri="{BB962C8B-B14F-4D97-AF65-F5344CB8AC3E}">
        <p14:creationId xmlns:p14="http://schemas.microsoft.com/office/powerpoint/2010/main" val="4265750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accent1"/>
                </a:solidFill>
                <a:latin typeface="+mn-lt"/>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EE21AD-B54B-494C-92E5-FDCB2701B318}" type="datetimeFigureOut">
              <a:rPr lang="en-US" smtClean="0"/>
              <a:t>6/3/2024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647F6-9ED0-44B7-ADEC-7994378632A3}" type="slidenum">
              <a:rPr lang="en-US" smtClean="0"/>
              <a:t>‹#›</a:t>
            </a:fld>
            <a:endParaRPr lang="en-US" dirty="0"/>
          </a:p>
        </p:txBody>
      </p:sp>
    </p:spTree>
    <p:extLst>
      <p:ext uri="{BB962C8B-B14F-4D97-AF65-F5344CB8AC3E}">
        <p14:creationId xmlns:p14="http://schemas.microsoft.com/office/powerpoint/2010/main" val="3847600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EE21AD-B54B-494C-92E5-FDCB2701B318}" type="datetimeFigureOut">
              <a:rPr lang="en-US" smtClean="0"/>
              <a:t>6/3/2024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647F6-9ED0-44B7-ADEC-7994378632A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18937C36-8C63-4160-AA86-7DFF4A3ABF4C}"/>
              </a:ext>
            </a:extLst>
          </p:cNvPr>
          <p:cNvSpPr/>
          <p:nvPr userDrawn="1"/>
        </p:nvSpPr>
        <p:spPr>
          <a:xfrm>
            <a:off x="15" y="6334316"/>
            <a:ext cx="12191985" cy="664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96155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BEE21AD-B54B-494C-92E5-FDCB2701B318}" type="datetimeFigureOut">
              <a:rPr lang="en-US" smtClean="0"/>
              <a:t>6/3/2024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C647F6-9ED0-44B7-ADEC-7994378632A3}" type="slidenum">
              <a:rPr lang="en-US" smtClean="0"/>
              <a:t>‹#›</a:t>
            </a:fld>
            <a:endParaRPr lang="en-US"/>
          </a:p>
        </p:txBody>
      </p:sp>
    </p:spTree>
    <p:extLst>
      <p:ext uri="{BB962C8B-B14F-4D97-AF65-F5344CB8AC3E}">
        <p14:creationId xmlns:p14="http://schemas.microsoft.com/office/powerpoint/2010/main" val="1339747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BEE21AD-B54B-494C-92E5-FDCB2701B318}" type="datetimeFigureOut">
              <a:rPr lang="en-US" smtClean="0"/>
              <a:t>6/3/2024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C647F6-9ED0-44B7-ADEC-7994378632A3}" type="slidenum">
              <a:rPr lang="en-US" smtClean="0"/>
              <a:t>‹#›</a:t>
            </a:fld>
            <a:endParaRPr lang="en-US"/>
          </a:p>
        </p:txBody>
      </p:sp>
    </p:spTree>
    <p:extLst>
      <p:ext uri="{BB962C8B-B14F-4D97-AF65-F5344CB8AC3E}">
        <p14:creationId xmlns:p14="http://schemas.microsoft.com/office/powerpoint/2010/main" val="3039260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BEE21AD-B54B-494C-92E5-FDCB2701B318}" type="datetimeFigureOut">
              <a:rPr lang="en-US" smtClean="0"/>
              <a:t>6/3/2024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sz="1050"/>
            </a:lvl1pPr>
          </a:lstStyle>
          <a:p>
            <a:fld id="{91C647F6-9ED0-44B7-ADEC-7994378632A3}" type="slidenum">
              <a:rPr lang="en-US" smtClean="0"/>
              <a:pPr/>
              <a:t>‹#›</a:t>
            </a:fld>
            <a:endParaRPr lang="en-US" dirty="0"/>
          </a:p>
        </p:txBody>
      </p:sp>
    </p:spTree>
    <p:extLst>
      <p:ext uri="{BB962C8B-B14F-4D97-AF65-F5344CB8AC3E}">
        <p14:creationId xmlns:p14="http://schemas.microsoft.com/office/powerpoint/2010/main" val="2258281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BEE21AD-B54B-494C-92E5-FDCB2701B318}" type="datetimeFigureOut">
              <a:rPr lang="en-US" smtClean="0"/>
              <a:t>6/3/2024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91C647F6-9ED0-44B7-ADEC-7994378632A3}" type="slidenum">
              <a:rPr lang="en-US" smtClean="0"/>
              <a:t>‹#›</a:t>
            </a:fld>
            <a:endParaRPr lang="en-US"/>
          </a:p>
        </p:txBody>
      </p:sp>
    </p:spTree>
    <p:extLst>
      <p:ext uri="{BB962C8B-B14F-4D97-AF65-F5344CB8AC3E}">
        <p14:creationId xmlns:p14="http://schemas.microsoft.com/office/powerpoint/2010/main" val="2750855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BEE21AD-B54B-494C-92E5-FDCB2701B318}" type="datetimeFigureOut">
              <a:rPr lang="en-US" smtClean="0"/>
              <a:t>6/3/2024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1C647F6-9ED0-44B7-ADEC-7994378632A3}" type="slidenum">
              <a:rPr lang="en-US" smtClean="0"/>
              <a:t>‹#›</a:t>
            </a:fld>
            <a:endParaRPr lang="en-US"/>
          </a:p>
        </p:txBody>
      </p:sp>
    </p:spTree>
    <p:extLst>
      <p:ext uri="{BB962C8B-B14F-4D97-AF65-F5344CB8AC3E}">
        <p14:creationId xmlns:p14="http://schemas.microsoft.com/office/powerpoint/2010/main" val="154795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EE21AD-B54B-494C-92E5-FDCB2701B318}" type="datetimeFigureOut">
              <a:rPr lang="en-US" smtClean="0"/>
              <a:t>6/3/2024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C647F6-9ED0-44B7-ADEC-7994378632A3}" type="slidenum">
              <a:rPr lang="en-US" smtClean="0"/>
              <a:t>‹#›</a:t>
            </a:fld>
            <a:endParaRPr lang="en-US"/>
          </a:p>
        </p:txBody>
      </p:sp>
    </p:spTree>
    <p:extLst>
      <p:ext uri="{BB962C8B-B14F-4D97-AF65-F5344CB8AC3E}">
        <p14:creationId xmlns:p14="http://schemas.microsoft.com/office/powerpoint/2010/main" val="968933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110488"/>
            <a:ext cx="10058400" cy="1450757"/>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BEE21AD-B54B-494C-92E5-FDCB2701B318}" type="datetimeFigureOut">
              <a:rPr lang="en-US" smtClean="0"/>
              <a:t>6/3/2024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499667" y="6418736"/>
            <a:ext cx="1312025" cy="365125"/>
          </a:xfrm>
          <a:prstGeom prst="rect">
            <a:avLst/>
          </a:prstGeom>
        </p:spPr>
        <p:txBody>
          <a:bodyPr vert="horz" lIns="91440" tIns="45720" rIns="91440" bIns="45720" rtlCol="0" anchor="ctr"/>
          <a:lstStyle>
            <a:lvl1pPr algn="r">
              <a:defRPr sz="1050">
                <a:solidFill>
                  <a:srgbClr val="FFFFFF"/>
                </a:solidFill>
              </a:defRPr>
            </a:lvl1pPr>
          </a:lstStyle>
          <a:p>
            <a:fld id="{91C647F6-9ED0-44B7-ADEC-7994378632A3}" type="slidenum">
              <a:rPr lang="en-US" smtClean="0"/>
              <a:t>‹#›</a:t>
            </a:fld>
            <a:endParaRPr lang="en-US" dirty="0"/>
          </a:p>
        </p:txBody>
      </p:sp>
    </p:spTree>
    <p:extLst>
      <p:ext uri="{BB962C8B-B14F-4D97-AF65-F5344CB8AC3E}">
        <p14:creationId xmlns:p14="http://schemas.microsoft.com/office/powerpoint/2010/main" val="390308455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85000"/>
        </a:lnSpc>
        <a:spcBef>
          <a:spcPct val="0"/>
        </a:spcBef>
        <a:buNone/>
        <a:defRPr sz="3200" kern="1200" spc="-50" baseline="0">
          <a:solidFill>
            <a:schemeClr val="accent1"/>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2"/>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2"/>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2"/>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2"/>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2"/>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18/10/relationships/comments" Target="../comments/modernComment_7B4_AFF8037E.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Miguel.PerezLopez@elevancehealth.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Kristopher.Kuntz@anthem.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mailto:Garrick.Wong@CENTENE.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angle 52">
            <a:extLst>
              <a:ext uri="{FF2B5EF4-FFF2-40B4-BE49-F238E27FC236}">
                <a16:creationId xmlns:a16="http://schemas.microsoft.com/office/drawing/2014/main" id="{17DB3730-0EFE-44C4-A049-8AF1DB595E7A}"/>
              </a:ext>
            </a:extLst>
          </p:cNvPr>
          <p:cNvSpPr/>
          <p:nvPr/>
        </p:nvSpPr>
        <p:spPr>
          <a:xfrm>
            <a:off x="-16796" y="5750975"/>
            <a:ext cx="12192000" cy="12312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a:extLst>
              <a:ext uri="{FF2B5EF4-FFF2-40B4-BE49-F238E27FC236}">
                <a16:creationId xmlns:a16="http://schemas.microsoft.com/office/drawing/2014/main" id="{378480F2-678C-4C70-A1D4-6F071B8E0CB3}"/>
              </a:ext>
            </a:extLst>
          </p:cNvPr>
          <p:cNvSpPr/>
          <p:nvPr/>
        </p:nvSpPr>
        <p:spPr>
          <a:xfrm>
            <a:off x="1" y="0"/>
            <a:ext cx="12208796" cy="58834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40A2890B-A068-459A-8DC1-BCDD1772D0FD}"/>
              </a:ext>
            </a:extLst>
          </p:cNvPr>
          <p:cNvSpPr>
            <a:spLocks noGrp="1"/>
          </p:cNvSpPr>
          <p:nvPr>
            <p:ph type="title"/>
          </p:nvPr>
        </p:nvSpPr>
        <p:spPr>
          <a:xfrm>
            <a:off x="1325135" y="1642620"/>
            <a:ext cx="9558527" cy="3572760"/>
          </a:xfrm>
        </p:spPr>
        <p:txBody>
          <a:bodyPr anchor="ctr">
            <a:noAutofit/>
          </a:bodyPr>
          <a:lstStyle/>
          <a:p>
            <a:pPr algn="ctr"/>
            <a:r>
              <a:rPr lang="en-US" sz="5600" b="1" dirty="0">
                <a:solidFill>
                  <a:srgbClr val="FFFFFF"/>
                </a:solidFill>
              </a:rPr>
              <a:t>CalAIM Homeless System Community Referral Pilot Program</a:t>
            </a:r>
            <a:br>
              <a:rPr lang="en-US" sz="5600" b="1" dirty="0">
                <a:solidFill>
                  <a:srgbClr val="FFFFFF"/>
                </a:solidFill>
              </a:rPr>
            </a:br>
            <a:br>
              <a:rPr lang="en-US" sz="2800" b="1" dirty="0">
                <a:solidFill>
                  <a:srgbClr val="FFFFFF"/>
                </a:solidFill>
              </a:rPr>
            </a:br>
            <a:r>
              <a:rPr lang="en-US" sz="2800" b="1" dirty="0">
                <a:solidFill>
                  <a:srgbClr val="FFFFFF"/>
                </a:solidFill>
              </a:rPr>
              <a:t>June 2024</a:t>
            </a:r>
            <a:endParaRPr lang="en-US" b="1" dirty="0">
              <a:solidFill>
                <a:schemeClr val="bg2"/>
              </a:solidFill>
              <a:highlight>
                <a:srgbClr val="FF00FF"/>
              </a:highlight>
            </a:endParaRPr>
          </a:p>
        </p:txBody>
      </p:sp>
      <p:pic>
        <p:nvPicPr>
          <p:cNvPr id="1030" name="Picture 6">
            <a:extLst>
              <a:ext uri="{FF2B5EF4-FFF2-40B4-BE49-F238E27FC236}">
                <a16:creationId xmlns:a16="http://schemas.microsoft.com/office/drawing/2014/main" id="{9D3C8344-5F43-459A-917C-2FD1F3729A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5548047" y="6020595"/>
            <a:ext cx="4489807" cy="7585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blue and white logo&#10;&#10;Description automatically generated">
            <a:extLst>
              <a:ext uri="{FF2B5EF4-FFF2-40B4-BE49-F238E27FC236}">
                <a16:creationId xmlns:a16="http://schemas.microsoft.com/office/drawing/2014/main" id="{30A261AA-9F06-E46A-C0A0-C222091194F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93333" y="6164386"/>
            <a:ext cx="2680373" cy="468277"/>
          </a:xfrm>
          <a:prstGeom prst="rect">
            <a:avLst/>
          </a:prstGeom>
        </p:spPr>
      </p:pic>
    </p:spTree>
    <p:extLst>
      <p:ext uri="{BB962C8B-B14F-4D97-AF65-F5344CB8AC3E}">
        <p14:creationId xmlns:p14="http://schemas.microsoft.com/office/powerpoint/2010/main" val="1108248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05210E7-6502-489E-8C90-5A51F31001DA}"/>
              </a:ext>
            </a:extLst>
          </p:cNvPr>
          <p:cNvSpPr>
            <a:spLocks noGrp="1"/>
          </p:cNvSpPr>
          <p:nvPr>
            <p:ph type="sldNum" sz="quarter" idx="12"/>
          </p:nvPr>
        </p:nvSpPr>
        <p:spPr/>
        <p:txBody>
          <a:bodyPr/>
          <a:lstStyle/>
          <a:p>
            <a:fld id="{07DC6EF8-7239-44B8-A009-F3DF16CC696E}" type="slidenum">
              <a:rPr lang="en-US" smtClean="0"/>
              <a:t>2</a:t>
            </a:fld>
            <a:endParaRPr lang="en-US" dirty="0"/>
          </a:p>
        </p:txBody>
      </p:sp>
      <p:sp>
        <p:nvSpPr>
          <p:cNvPr id="9" name="Title 1">
            <a:extLst>
              <a:ext uri="{FF2B5EF4-FFF2-40B4-BE49-F238E27FC236}">
                <a16:creationId xmlns:a16="http://schemas.microsoft.com/office/drawing/2014/main" id="{2675E4E2-3EDF-420C-88C3-1C794F011C30}"/>
              </a:ext>
            </a:extLst>
          </p:cNvPr>
          <p:cNvSpPr txBox="1">
            <a:spLocks/>
          </p:cNvSpPr>
          <p:nvPr/>
        </p:nvSpPr>
        <p:spPr>
          <a:xfrm>
            <a:off x="601578" y="529389"/>
            <a:ext cx="10978219" cy="631591"/>
          </a:xfrm>
          <a:prstGeom prst="rect">
            <a:avLst/>
          </a:prstGeom>
        </p:spPr>
        <p:txBody>
          <a:bodyPr vert="horz" lIns="91440" tIns="45720" rIns="91440" bIns="45720" rtlCol="0" anchor="t">
            <a:normAutofit/>
          </a:bodyPr>
          <a:lstStyle>
            <a:lvl1pPr defTabSz="914400">
              <a:lnSpc>
                <a:spcPct val="85000"/>
              </a:lnSpc>
              <a:spcBef>
                <a:spcPct val="0"/>
              </a:spcBef>
              <a:buNone/>
              <a:defRPr sz="3200" b="1" spc="-50" baseline="0">
                <a:solidFill>
                  <a:schemeClr val="accent1"/>
                </a:solidFill>
                <a:ea typeface="+mj-ea"/>
                <a:cs typeface="+mj-cs"/>
              </a:defRPr>
            </a:lvl1pPr>
          </a:lstStyle>
          <a:p>
            <a:r>
              <a:rPr lang="en-US" sz="4000" b="0" dirty="0"/>
              <a:t>Agenda</a:t>
            </a:r>
          </a:p>
        </p:txBody>
      </p:sp>
      <p:sp>
        <p:nvSpPr>
          <p:cNvPr id="7" name="Content Placeholder 2">
            <a:extLst>
              <a:ext uri="{FF2B5EF4-FFF2-40B4-BE49-F238E27FC236}">
                <a16:creationId xmlns:a16="http://schemas.microsoft.com/office/drawing/2014/main" id="{D5AAA992-2138-4064-BD6A-55615887CB62}"/>
              </a:ext>
            </a:extLst>
          </p:cNvPr>
          <p:cNvSpPr txBox="1">
            <a:spLocks/>
          </p:cNvSpPr>
          <p:nvPr/>
        </p:nvSpPr>
        <p:spPr>
          <a:xfrm>
            <a:off x="509287" y="1544818"/>
            <a:ext cx="11081135" cy="2680099"/>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2"/>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2"/>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2"/>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2"/>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2"/>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1" indent="-274320">
              <a:lnSpc>
                <a:spcPct val="100000"/>
              </a:lnSpc>
              <a:spcBef>
                <a:spcPts val="1200"/>
              </a:spcBef>
              <a:spcAft>
                <a:spcPts val="0"/>
              </a:spcAft>
              <a:buFont typeface="Arial" panose="020B0604020202020204" pitchFamily="34" charset="0"/>
              <a:buChar char="•"/>
            </a:pPr>
            <a:r>
              <a:rPr lang="en-US" sz="3200" dirty="0"/>
              <a:t>Overview and goals</a:t>
            </a:r>
          </a:p>
          <a:p>
            <a:pPr lvl="1" indent="-274320">
              <a:lnSpc>
                <a:spcPct val="100000"/>
              </a:lnSpc>
              <a:spcBef>
                <a:spcPts val="1200"/>
              </a:spcBef>
              <a:spcAft>
                <a:spcPts val="0"/>
              </a:spcAft>
              <a:buFont typeface="Arial" panose="020B0604020202020204" pitchFamily="34" charset="0"/>
              <a:buChar char="•"/>
            </a:pPr>
            <a:r>
              <a:rPr lang="en-US" sz="3200" dirty="0"/>
              <a:t>Eligible community organizations</a:t>
            </a:r>
          </a:p>
          <a:p>
            <a:pPr lvl="1" indent="-274320">
              <a:lnSpc>
                <a:spcPct val="100000"/>
              </a:lnSpc>
              <a:spcBef>
                <a:spcPts val="1200"/>
              </a:spcBef>
              <a:spcAft>
                <a:spcPts val="0"/>
              </a:spcAft>
              <a:buFont typeface="Arial" panose="020B0604020202020204" pitchFamily="34" charset="0"/>
              <a:buChar char="•"/>
            </a:pPr>
            <a:r>
              <a:rPr lang="en-US" sz="3200" dirty="0"/>
              <a:t>Referral incentives</a:t>
            </a:r>
          </a:p>
          <a:p>
            <a:pPr lvl="1" indent="-274320">
              <a:lnSpc>
                <a:spcPct val="100000"/>
              </a:lnSpc>
              <a:spcBef>
                <a:spcPts val="1200"/>
              </a:spcBef>
              <a:spcAft>
                <a:spcPts val="0"/>
              </a:spcAft>
              <a:buFont typeface="Arial" panose="020B0604020202020204" pitchFamily="34" charset="0"/>
              <a:buChar char="•"/>
            </a:pPr>
            <a:r>
              <a:rPr lang="en-US" sz="3200" dirty="0"/>
              <a:t>Tracking referrals from community organizations</a:t>
            </a:r>
          </a:p>
          <a:p>
            <a:pPr lvl="1" indent="-274320">
              <a:lnSpc>
                <a:spcPct val="100000"/>
              </a:lnSpc>
              <a:spcBef>
                <a:spcPts val="1200"/>
              </a:spcBef>
              <a:spcAft>
                <a:spcPts val="0"/>
              </a:spcAft>
              <a:buFont typeface="Arial" panose="020B0604020202020204" pitchFamily="34" charset="0"/>
              <a:buChar char="•"/>
            </a:pPr>
            <a:r>
              <a:rPr lang="en-US" sz="3200" dirty="0"/>
              <a:t>Express interest in participating</a:t>
            </a:r>
          </a:p>
        </p:txBody>
      </p:sp>
    </p:spTree>
    <p:extLst>
      <p:ext uri="{BB962C8B-B14F-4D97-AF65-F5344CB8AC3E}">
        <p14:creationId xmlns:p14="http://schemas.microsoft.com/office/powerpoint/2010/main" val="3312701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05210E7-6502-489E-8C90-5A51F31001DA}"/>
              </a:ext>
            </a:extLst>
          </p:cNvPr>
          <p:cNvSpPr>
            <a:spLocks noGrp="1"/>
          </p:cNvSpPr>
          <p:nvPr>
            <p:ph type="sldNum" sz="quarter" idx="12"/>
          </p:nvPr>
        </p:nvSpPr>
        <p:spPr/>
        <p:txBody>
          <a:bodyPr/>
          <a:lstStyle/>
          <a:p>
            <a:fld id="{07DC6EF8-7239-44B8-A009-F3DF16CC696E}" type="slidenum">
              <a:rPr lang="en-US" smtClean="0"/>
              <a:t>3</a:t>
            </a:fld>
            <a:endParaRPr lang="en-US" dirty="0"/>
          </a:p>
        </p:txBody>
      </p:sp>
      <p:sp>
        <p:nvSpPr>
          <p:cNvPr id="9" name="Title 1">
            <a:extLst>
              <a:ext uri="{FF2B5EF4-FFF2-40B4-BE49-F238E27FC236}">
                <a16:creationId xmlns:a16="http://schemas.microsoft.com/office/drawing/2014/main" id="{2675E4E2-3EDF-420C-88C3-1C794F011C30}"/>
              </a:ext>
            </a:extLst>
          </p:cNvPr>
          <p:cNvSpPr txBox="1">
            <a:spLocks/>
          </p:cNvSpPr>
          <p:nvPr/>
        </p:nvSpPr>
        <p:spPr>
          <a:xfrm>
            <a:off x="601578" y="343123"/>
            <a:ext cx="10978219" cy="631591"/>
          </a:xfrm>
          <a:prstGeom prst="rect">
            <a:avLst/>
          </a:prstGeom>
        </p:spPr>
        <p:txBody>
          <a:bodyPr vert="horz" lIns="91440" tIns="45720" rIns="91440" bIns="45720" rtlCol="0" anchor="t">
            <a:normAutofit fontScale="92500"/>
          </a:bodyPr>
          <a:lstStyle>
            <a:lvl1pPr defTabSz="914400">
              <a:lnSpc>
                <a:spcPct val="85000"/>
              </a:lnSpc>
              <a:spcBef>
                <a:spcPct val="0"/>
              </a:spcBef>
              <a:buNone/>
              <a:defRPr sz="3200" b="1" spc="-50" baseline="0">
                <a:solidFill>
                  <a:schemeClr val="accent1"/>
                </a:solidFill>
                <a:ea typeface="+mj-ea"/>
                <a:cs typeface="+mj-cs"/>
              </a:defRPr>
            </a:lvl1pPr>
          </a:lstStyle>
          <a:p>
            <a:r>
              <a:rPr lang="en-US" sz="4000" b="0" dirty="0"/>
              <a:t>Homeless System Community Referral Program Overview</a:t>
            </a:r>
          </a:p>
        </p:txBody>
      </p:sp>
      <p:sp>
        <p:nvSpPr>
          <p:cNvPr id="7" name="Content Placeholder 2">
            <a:extLst>
              <a:ext uri="{FF2B5EF4-FFF2-40B4-BE49-F238E27FC236}">
                <a16:creationId xmlns:a16="http://schemas.microsoft.com/office/drawing/2014/main" id="{D5AAA992-2138-4064-BD6A-55615887CB62}"/>
              </a:ext>
            </a:extLst>
          </p:cNvPr>
          <p:cNvSpPr txBox="1">
            <a:spLocks/>
          </p:cNvSpPr>
          <p:nvPr/>
        </p:nvSpPr>
        <p:spPr>
          <a:xfrm>
            <a:off x="498662" y="1050642"/>
            <a:ext cx="11081135" cy="2680099"/>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2"/>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2"/>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2"/>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2"/>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2"/>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1" indent="-274320">
              <a:lnSpc>
                <a:spcPct val="100000"/>
              </a:lnSpc>
              <a:spcBef>
                <a:spcPts val="1200"/>
              </a:spcBef>
              <a:spcAft>
                <a:spcPts val="0"/>
              </a:spcAft>
              <a:buFont typeface="Arial" panose="020B0604020202020204" pitchFamily="34" charset="0"/>
              <a:buChar char="•"/>
            </a:pPr>
            <a:r>
              <a:rPr lang="en-US" sz="2000" dirty="0"/>
              <a:t>Goal of program is to increase referrals from community-based housing and homeless organizations for ECM/CS services for Anthem and Health Net members</a:t>
            </a:r>
          </a:p>
          <a:p>
            <a:pPr lvl="1" indent="-274320">
              <a:lnSpc>
                <a:spcPct val="100000"/>
              </a:lnSpc>
              <a:spcBef>
                <a:spcPts val="1200"/>
              </a:spcBef>
              <a:spcAft>
                <a:spcPts val="0"/>
              </a:spcAft>
              <a:buFont typeface="Arial" panose="020B0604020202020204" pitchFamily="34" charset="0"/>
              <a:buChar char="•"/>
            </a:pPr>
            <a:r>
              <a:rPr lang="en-US" sz="2000" dirty="0"/>
              <a:t>CA Department of Health Care Services (DHCS) is expecting Medi-Cal Managed Care Plans (MCP’s) to increase the number of members experiencing homelessness/at-risk to receive CalAIM Enhanced Care Management (ECM) and Community Supports (CS)</a:t>
            </a:r>
          </a:p>
          <a:p>
            <a:pPr lvl="1" indent="-274320">
              <a:lnSpc>
                <a:spcPct val="100000"/>
              </a:lnSpc>
              <a:spcBef>
                <a:spcPts val="1200"/>
              </a:spcBef>
              <a:spcAft>
                <a:spcPts val="0"/>
              </a:spcAft>
              <a:buFont typeface="Arial" panose="020B0604020202020204" pitchFamily="34" charset="0"/>
              <a:buChar char="•"/>
            </a:pPr>
            <a:r>
              <a:rPr lang="en-US" sz="2000" dirty="0"/>
              <a:t>ECM and CS housing services utilization were priority metrics in DHCS Housing and Homelessness Incentive Program (HHIP)</a:t>
            </a:r>
          </a:p>
          <a:p>
            <a:pPr lvl="1" indent="-274320">
              <a:lnSpc>
                <a:spcPct val="100000"/>
              </a:lnSpc>
              <a:spcBef>
                <a:spcPts val="1200"/>
              </a:spcBef>
              <a:spcAft>
                <a:spcPts val="0"/>
              </a:spcAft>
              <a:buFont typeface="Arial" panose="020B0604020202020204" pitchFamily="34" charset="0"/>
              <a:buChar char="•"/>
            </a:pPr>
            <a:r>
              <a:rPr lang="en-US" sz="2000" dirty="0"/>
              <a:t>DHCS expects that the majority of ECM/CS referrals for people experiencing homelessness/at-risk will come through local community partners (shelters, outreach, supportive housing, Coordinated Entry, etc.) serving the population. </a:t>
            </a:r>
          </a:p>
          <a:p>
            <a:pPr lvl="1" indent="-274320">
              <a:lnSpc>
                <a:spcPct val="100000"/>
              </a:lnSpc>
              <a:spcBef>
                <a:spcPts val="1200"/>
              </a:spcBef>
              <a:spcAft>
                <a:spcPts val="0"/>
              </a:spcAft>
              <a:buFont typeface="Arial" panose="020B0604020202020204" pitchFamily="34" charset="0"/>
              <a:buChar char="•"/>
            </a:pPr>
            <a:r>
              <a:rPr lang="en-US" sz="2000" dirty="0"/>
              <a:t>Anthem and Health Net/CalViva Health are hoping to use this pilot program not just to increase members connected to critical housing and health services, but to engage community partners (who are the best entities to identify members in need), to become familiar with the referral process and build it in to how they are providing effective services for people in their programs. </a:t>
            </a:r>
          </a:p>
        </p:txBody>
      </p:sp>
    </p:spTree>
    <p:extLst>
      <p:ext uri="{BB962C8B-B14F-4D97-AF65-F5344CB8AC3E}">
        <p14:creationId xmlns:p14="http://schemas.microsoft.com/office/powerpoint/2010/main" val="366521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05210E7-6502-489E-8C90-5A51F31001DA}"/>
              </a:ext>
            </a:extLst>
          </p:cNvPr>
          <p:cNvSpPr>
            <a:spLocks noGrp="1"/>
          </p:cNvSpPr>
          <p:nvPr>
            <p:ph type="sldNum" sz="quarter" idx="12"/>
          </p:nvPr>
        </p:nvSpPr>
        <p:spPr/>
        <p:txBody>
          <a:bodyPr/>
          <a:lstStyle/>
          <a:p>
            <a:fld id="{07DC6EF8-7239-44B8-A009-F3DF16CC696E}" type="slidenum">
              <a:rPr lang="en-US" smtClean="0"/>
              <a:t>4</a:t>
            </a:fld>
            <a:endParaRPr lang="en-US" dirty="0"/>
          </a:p>
        </p:txBody>
      </p:sp>
      <p:sp>
        <p:nvSpPr>
          <p:cNvPr id="9" name="Title 1">
            <a:extLst>
              <a:ext uri="{FF2B5EF4-FFF2-40B4-BE49-F238E27FC236}">
                <a16:creationId xmlns:a16="http://schemas.microsoft.com/office/drawing/2014/main" id="{2675E4E2-3EDF-420C-88C3-1C794F011C30}"/>
              </a:ext>
            </a:extLst>
          </p:cNvPr>
          <p:cNvSpPr txBox="1">
            <a:spLocks/>
          </p:cNvSpPr>
          <p:nvPr/>
        </p:nvSpPr>
        <p:spPr>
          <a:xfrm>
            <a:off x="601578" y="292316"/>
            <a:ext cx="10978219" cy="631591"/>
          </a:xfrm>
          <a:prstGeom prst="rect">
            <a:avLst/>
          </a:prstGeom>
        </p:spPr>
        <p:txBody>
          <a:bodyPr vert="horz" lIns="91440" tIns="45720" rIns="91440" bIns="45720" rtlCol="0" anchor="t">
            <a:normAutofit/>
          </a:bodyPr>
          <a:lstStyle>
            <a:lvl1pPr defTabSz="914400">
              <a:lnSpc>
                <a:spcPct val="85000"/>
              </a:lnSpc>
              <a:spcBef>
                <a:spcPct val="0"/>
              </a:spcBef>
              <a:buNone/>
              <a:defRPr sz="3200" b="1" spc="-50" baseline="0">
                <a:solidFill>
                  <a:schemeClr val="accent1"/>
                </a:solidFill>
                <a:ea typeface="+mj-ea"/>
                <a:cs typeface="+mj-cs"/>
              </a:defRPr>
            </a:lvl1pPr>
          </a:lstStyle>
          <a:p>
            <a:r>
              <a:rPr lang="en-US" sz="4000" b="0" dirty="0"/>
              <a:t>Eligible Community Organizations to Participate</a:t>
            </a:r>
          </a:p>
        </p:txBody>
      </p:sp>
      <p:sp>
        <p:nvSpPr>
          <p:cNvPr id="7" name="Content Placeholder 2">
            <a:extLst>
              <a:ext uri="{FF2B5EF4-FFF2-40B4-BE49-F238E27FC236}">
                <a16:creationId xmlns:a16="http://schemas.microsoft.com/office/drawing/2014/main" id="{D5AAA992-2138-4064-BD6A-55615887CB62}"/>
              </a:ext>
            </a:extLst>
          </p:cNvPr>
          <p:cNvSpPr txBox="1">
            <a:spLocks/>
          </p:cNvSpPr>
          <p:nvPr/>
        </p:nvSpPr>
        <p:spPr>
          <a:xfrm>
            <a:off x="498662" y="999835"/>
            <a:ext cx="11081135" cy="2680099"/>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2"/>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2"/>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2"/>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2"/>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2"/>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1" indent="-274320">
              <a:lnSpc>
                <a:spcPct val="100000"/>
              </a:lnSpc>
              <a:spcBef>
                <a:spcPts val="1200"/>
              </a:spcBef>
              <a:spcAft>
                <a:spcPts val="0"/>
              </a:spcAft>
              <a:buFont typeface="Arial" panose="020B0604020202020204" pitchFamily="34" charset="0"/>
              <a:buChar char="•"/>
            </a:pPr>
            <a:r>
              <a:rPr lang="en-US" sz="2000" dirty="0"/>
              <a:t>Eligible community organizations include any local housing/homeless organization providing the following services:</a:t>
            </a:r>
          </a:p>
          <a:p>
            <a:pPr lvl="5" indent="-274320">
              <a:lnSpc>
                <a:spcPct val="100000"/>
              </a:lnSpc>
              <a:spcBef>
                <a:spcPts val="0"/>
              </a:spcBef>
              <a:spcAft>
                <a:spcPts val="0"/>
              </a:spcAft>
              <a:buFont typeface="Arial" panose="020B0604020202020204" pitchFamily="34" charset="0"/>
              <a:buChar char="•"/>
            </a:pPr>
            <a:r>
              <a:rPr lang="en-US" sz="2000" dirty="0">
                <a:solidFill>
                  <a:schemeClr val="tx2"/>
                </a:solidFill>
              </a:rPr>
              <a:t>Homelessness prevention</a:t>
            </a:r>
          </a:p>
          <a:p>
            <a:pPr lvl="5" indent="-274320">
              <a:lnSpc>
                <a:spcPct val="100000"/>
              </a:lnSpc>
              <a:spcBef>
                <a:spcPts val="0"/>
              </a:spcBef>
              <a:spcAft>
                <a:spcPts val="0"/>
              </a:spcAft>
              <a:buFont typeface="Arial" panose="020B0604020202020204" pitchFamily="34" charset="0"/>
              <a:buChar char="•"/>
            </a:pPr>
            <a:r>
              <a:rPr lang="en-US" sz="2000" dirty="0">
                <a:solidFill>
                  <a:schemeClr val="tx2"/>
                </a:solidFill>
              </a:rPr>
              <a:t>Street outreach</a:t>
            </a:r>
          </a:p>
          <a:p>
            <a:pPr lvl="5" indent="-274320">
              <a:lnSpc>
                <a:spcPct val="100000"/>
              </a:lnSpc>
              <a:spcBef>
                <a:spcPts val="0"/>
              </a:spcBef>
              <a:spcAft>
                <a:spcPts val="0"/>
              </a:spcAft>
              <a:buFont typeface="Arial" panose="020B0604020202020204" pitchFamily="34" charset="0"/>
              <a:buChar char="•"/>
            </a:pPr>
            <a:r>
              <a:rPr lang="en-US" sz="2000" dirty="0">
                <a:solidFill>
                  <a:schemeClr val="tx2"/>
                </a:solidFill>
              </a:rPr>
              <a:t>Interim housing: emergency shelter, navigation centers, transitional housing, safe parking</a:t>
            </a:r>
          </a:p>
          <a:p>
            <a:pPr lvl="5" indent="-274320">
              <a:lnSpc>
                <a:spcPct val="100000"/>
              </a:lnSpc>
              <a:spcBef>
                <a:spcPts val="0"/>
              </a:spcBef>
              <a:spcAft>
                <a:spcPts val="0"/>
              </a:spcAft>
              <a:buFont typeface="Arial" panose="020B0604020202020204" pitchFamily="34" charset="0"/>
              <a:buChar char="•"/>
            </a:pPr>
            <a:r>
              <a:rPr lang="en-US" sz="2000" dirty="0">
                <a:solidFill>
                  <a:schemeClr val="tx2"/>
                </a:solidFill>
              </a:rPr>
              <a:t>Rapid Re-housing</a:t>
            </a:r>
          </a:p>
          <a:p>
            <a:pPr lvl="5" indent="-274320">
              <a:lnSpc>
                <a:spcPct val="100000"/>
              </a:lnSpc>
              <a:spcBef>
                <a:spcPts val="0"/>
              </a:spcBef>
              <a:spcAft>
                <a:spcPts val="0"/>
              </a:spcAft>
              <a:buFont typeface="Arial" panose="020B0604020202020204" pitchFamily="34" charset="0"/>
              <a:buChar char="•"/>
            </a:pPr>
            <a:r>
              <a:rPr lang="en-US" sz="2000" dirty="0">
                <a:solidFill>
                  <a:schemeClr val="tx2"/>
                </a:solidFill>
              </a:rPr>
              <a:t>Permanent Supportive Housing/Affordable housing</a:t>
            </a:r>
          </a:p>
          <a:p>
            <a:pPr lvl="5" indent="-274320">
              <a:lnSpc>
                <a:spcPct val="100000"/>
              </a:lnSpc>
              <a:spcBef>
                <a:spcPts val="0"/>
              </a:spcBef>
              <a:spcAft>
                <a:spcPts val="0"/>
              </a:spcAft>
              <a:buFont typeface="Arial" panose="020B0604020202020204" pitchFamily="34" charset="0"/>
              <a:buChar char="•"/>
            </a:pPr>
            <a:r>
              <a:rPr lang="en-US" sz="2000" dirty="0">
                <a:solidFill>
                  <a:schemeClr val="tx2"/>
                </a:solidFill>
              </a:rPr>
              <a:t>CoC lead agencies operating Coordinated Entry Systems</a:t>
            </a:r>
          </a:p>
          <a:p>
            <a:pPr lvl="5" indent="-274320">
              <a:lnSpc>
                <a:spcPct val="100000"/>
              </a:lnSpc>
              <a:spcBef>
                <a:spcPts val="0"/>
              </a:spcBef>
              <a:spcAft>
                <a:spcPts val="0"/>
              </a:spcAft>
              <a:buFont typeface="Arial" panose="020B0604020202020204" pitchFamily="34" charset="0"/>
              <a:buChar char="•"/>
            </a:pPr>
            <a:r>
              <a:rPr lang="en-US" sz="2000" dirty="0">
                <a:solidFill>
                  <a:schemeClr val="tx2"/>
                </a:solidFill>
              </a:rPr>
              <a:t>Other organizations providing homeless assistance/services</a:t>
            </a:r>
          </a:p>
          <a:p>
            <a:pPr lvl="1" indent="-274320">
              <a:lnSpc>
                <a:spcPct val="100000"/>
              </a:lnSpc>
              <a:spcBef>
                <a:spcPts val="1200"/>
              </a:spcBef>
              <a:spcAft>
                <a:spcPts val="0"/>
              </a:spcAft>
              <a:buFont typeface="Arial" panose="020B0604020202020204" pitchFamily="34" charset="0"/>
              <a:buChar char="•"/>
            </a:pPr>
            <a:r>
              <a:rPr lang="en-US" sz="2000" dirty="0"/>
              <a:t>Organizations can be non-profits, government agencies, or faith-based organizations</a:t>
            </a:r>
          </a:p>
          <a:p>
            <a:pPr lvl="1" indent="-274320">
              <a:lnSpc>
                <a:spcPct val="100000"/>
              </a:lnSpc>
              <a:spcBef>
                <a:spcPts val="1200"/>
              </a:spcBef>
              <a:spcAft>
                <a:spcPts val="0"/>
              </a:spcAft>
              <a:buFont typeface="Arial" panose="020B0604020202020204" pitchFamily="34" charset="0"/>
              <a:buChar char="•"/>
            </a:pPr>
            <a:r>
              <a:rPr lang="en-US" sz="2000" dirty="0"/>
              <a:t>Organizations already contracted for ECM/CS or pending contract execution (submitted Anthem LOI/Health Net PIF) are NOT eligible. Goal is to work with non-contracted community organizations to increase referrals per DHCS goals. </a:t>
            </a:r>
          </a:p>
          <a:p>
            <a:pPr lvl="1" indent="-274320">
              <a:lnSpc>
                <a:spcPct val="100000"/>
              </a:lnSpc>
              <a:spcBef>
                <a:spcPts val="1200"/>
              </a:spcBef>
              <a:spcAft>
                <a:spcPts val="0"/>
              </a:spcAft>
              <a:buFont typeface="Arial" panose="020B0604020202020204" pitchFamily="34" charset="0"/>
              <a:buChar char="•"/>
            </a:pPr>
            <a:r>
              <a:rPr lang="en-US" sz="2000" dirty="0"/>
              <a:t>Only organizations operating in the following counties are eligible: Fresno, Madera, and Kings (</a:t>
            </a:r>
            <a:r>
              <a:rPr lang="en-US" sz="2000" dirty="0" err="1"/>
              <a:t>CalViva</a:t>
            </a:r>
            <a:r>
              <a:rPr lang="en-US" sz="2000" dirty="0"/>
              <a:t> Only)</a:t>
            </a:r>
          </a:p>
        </p:txBody>
      </p:sp>
    </p:spTree>
    <p:extLst>
      <p:ext uri="{BB962C8B-B14F-4D97-AF65-F5344CB8AC3E}">
        <p14:creationId xmlns:p14="http://schemas.microsoft.com/office/powerpoint/2010/main" val="2952266622"/>
      </p:ext>
    </p:extLst>
  </p:cSld>
  <p:clrMapOvr>
    <a:masterClrMapping/>
  </p:clrMapOvr>
  <p:extLst>
    <p:ext uri="{6950BFC3-D8DA-4A85-94F7-54DA5524770B}">
      <p188:commentRel xmlns:p188="http://schemas.microsoft.com/office/powerpoint/2018/8/main" r:id="rId3"/>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05210E7-6502-489E-8C90-5A51F31001DA}"/>
              </a:ext>
            </a:extLst>
          </p:cNvPr>
          <p:cNvSpPr>
            <a:spLocks noGrp="1"/>
          </p:cNvSpPr>
          <p:nvPr>
            <p:ph type="sldNum" sz="quarter" idx="12"/>
          </p:nvPr>
        </p:nvSpPr>
        <p:spPr/>
        <p:txBody>
          <a:bodyPr/>
          <a:lstStyle/>
          <a:p>
            <a:fld id="{07DC6EF8-7239-44B8-A009-F3DF16CC696E}" type="slidenum">
              <a:rPr lang="en-US" smtClean="0"/>
              <a:t>5</a:t>
            </a:fld>
            <a:endParaRPr lang="en-US" dirty="0"/>
          </a:p>
        </p:txBody>
      </p:sp>
      <p:sp>
        <p:nvSpPr>
          <p:cNvPr id="9" name="Title 1">
            <a:extLst>
              <a:ext uri="{FF2B5EF4-FFF2-40B4-BE49-F238E27FC236}">
                <a16:creationId xmlns:a16="http://schemas.microsoft.com/office/drawing/2014/main" id="{2675E4E2-3EDF-420C-88C3-1C794F011C30}"/>
              </a:ext>
            </a:extLst>
          </p:cNvPr>
          <p:cNvSpPr txBox="1">
            <a:spLocks/>
          </p:cNvSpPr>
          <p:nvPr/>
        </p:nvSpPr>
        <p:spPr>
          <a:xfrm>
            <a:off x="601578" y="292321"/>
            <a:ext cx="10978219" cy="631591"/>
          </a:xfrm>
          <a:prstGeom prst="rect">
            <a:avLst/>
          </a:prstGeom>
        </p:spPr>
        <p:txBody>
          <a:bodyPr vert="horz" lIns="91440" tIns="45720" rIns="91440" bIns="45720" rtlCol="0" anchor="t">
            <a:normAutofit/>
          </a:bodyPr>
          <a:lstStyle>
            <a:lvl1pPr defTabSz="914400">
              <a:lnSpc>
                <a:spcPct val="85000"/>
              </a:lnSpc>
              <a:spcBef>
                <a:spcPct val="0"/>
              </a:spcBef>
              <a:buNone/>
              <a:defRPr sz="3200" b="1" spc="-50" baseline="0">
                <a:solidFill>
                  <a:schemeClr val="accent1"/>
                </a:solidFill>
                <a:ea typeface="+mj-ea"/>
                <a:cs typeface="+mj-cs"/>
              </a:defRPr>
            </a:lvl1pPr>
          </a:lstStyle>
          <a:p>
            <a:r>
              <a:rPr lang="en-US" sz="4000" b="0" dirty="0"/>
              <a:t>Referral Incentives</a:t>
            </a:r>
          </a:p>
        </p:txBody>
      </p:sp>
      <p:sp>
        <p:nvSpPr>
          <p:cNvPr id="7" name="Content Placeholder 2">
            <a:extLst>
              <a:ext uri="{FF2B5EF4-FFF2-40B4-BE49-F238E27FC236}">
                <a16:creationId xmlns:a16="http://schemas.microsoft.com/office/drawing/2014/main" id="{D5AAA992-2138-4064-BD6A-55615887CB62}"/>
              </a:ext>
            </a:extLst>
          </p:cNvPr>
          <p:cNvSpPr txBox="1">
            <a:spLocks/>
          </p:cNvSpPr>
          <p:nvPr/>
        </p:nvSpPr>
        <p:spPr>
          <a:xfrm>
            <a:off x="498662" y="999840"/>
            <a:ext cx="11435191" cy="2680099"/>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2"/>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2"/>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2"/>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2"/>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2"/>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1" indent="-274320">
              <a:lnSpc>
                <a:spcPct val="100000"/>
              </a:lnSpc>
              <a:spcBef>
                <a:spcPts val="600"/>
              </a:spcBef>
              <a:spcAft>
                <a:spcPts val="0"/>
              </a:spcAft>
              <a:buFont typeface="Arial" panose="020B0604020202020204" pitchFamily="34" charset="0"/>
              <a:buChar char="•"/>
            </a:pPr>
            <a:r>
              <a:rPr lang="en-US" sz="2000" dirty="0"/>
              <a:t>Pilot Program will start July 1, 2024 and go through December 31, 2024</a:t>
            </a:r>
          </a:p>
          <a:p>
            <a:pPr lvl="1" indent="-274320">
              <a:lnSpc>
                <a:spcPct val="100000"/>
              </a:lnSpc>
              <a:spcBef>
                <a:spcPts val="600"/>
              </a:spcBef>
              <a:spcAft>
                <a:spcPts val="0"/>
              </a:spcAft>
              <a:buFont typeface="Arial" panose="020B0604020202020204" pitchFamily="34" charset="0"/>
              <a:buChar char="•"/>
            </a:pPr>
            <a:r>
              <a:rPr lang="en-US" sz="2000" dirty="0"/>
              <a:t>Organizations will receive $200 per Anthem/Health Net/CalViva Health member who is referred AND authorized for ECM or CS housing services. Services include:</a:t>
            </a:r>
          </a:p>
          <a:p>
            <a:pPr lvl="5" indent="-274320">
              <a:lnSpc>
                <a:spcPct val="100000"/>
              </a:lnSpc>
              <a:spcBef>
                <a:spcPts val="0"/>
              </a:spcBef>
              <a:spcAft>
                <a:spcPts val="0"/>
              </a:spcAft>
              <a:buFont typeface="Arial" panose="020B0604020202020204" pitchFamily="34" charset="0"/>
              <a:buChar char="•"/>
            </a:pPr>
            <a:r>
              <a:rPr lang="en-US" sz="2000" dirty="0">
                <a:solidFill>
                  <a:schemeClr val="tx2"/>
                </a:solidFill>
              </a:rPr>
              <a:t>ECM (Adults/families experiencing/at-risk, Child/Youth experiencing homelessness/at-risk)</a:t>
            </a:r>
          </a:p>
          <a:p>
            <a:pPr lvl="5" indent="-274320">
              <a:lnSpc>
                <a:spcPct val="100000"/>
              </a:lnSpc>
              <a:spcBef>
                <a:spcPts val="0"/>
              </a:spcBef>
              <a:spcAft>
                <a:spcPts val="0"/>
              </a:spcAft>
              <a:buFont typeface="Arial" panose="020B0604020202020204" pitchFamily="34" charset="0"/>
              <a:buChar char="•"/>
            </a:pPr>
            <a:r>
              <a:rPr lang="en-US" sz="2000" dirty="0">
                <a:solidFill>
                  <a:schemeClr val="tx2"/>
                </a:solidFill>
              </a:rPr>
              <a:t>CS Housing Transition and Navigation services</a:t>
            </a:r>
          </a:p>
          <a:p>
            <a:pPr lvl="5" indent="-274320">
              <a:lnSpc>
                <a:spcPct val="100000"/>
              </a:lnSpc>
              <a:spcBef>
                <a:spcPts val="0"/>
              </a:spcBef>
              <a:spcAft>
                <a:spcPts val="0"/>
              </a:spcAft>
              <a:buFont typeface="Arial" panose="020B0604020202020204" pitchFamily="34" charset="0"/>
              <a:buChar char="•"/>
            </a:pPr>
            <a:r>
              <a:rPr lang="en-US" sz="2000" dirty="0">
                <a:solidFill>
                  <a:schemeClr val="tx2"/>
                </a:solidFill>
              </a:rPr>
              <a:t>CS Housing Deposits</a:t>
            </a:r>
          </a:p>
          <a:p>
            <a:pPr lvl="5" indent="-274320">
              <a:lnSpc>
                <a:spcPct val="100000"/>
              </a:lnSpc>
              <a:spcBef>
                <a:spcPts val="0"/>
              </a:spcBef>
              <a:spcAft>
                <a:spcPts val="0"/>
              </a:spcAft>
              <a:buFont typeface="Arial" panose="020B0604020202020204" pitchFamily="34" charset="0"/>
              <a:buChar char="•"/>
            </a:pPr>
            <a:r>
              <a:rPr lang="en-US" sz="2000" dirty="0">
                <a:solidFill>
                  <a:schemeClr val="tx2"/>
                </a:solidFill>
              </a:rPr>
              <a:t>CS Housing Tenancy and Sustaining services</a:t>
            </a:r>
          </a:p>
          <a:p>
            <a:pPr lvl="1" indent="-274320">
              <a:lnSpc>
                <a:spcPct val="100000"/>
              </a:lnSpc>
              <a:spcBef>
                <a:spcPts val="600"/>
              </a:spcBef>
              <a:spcAft>
                <a:spcPts val="0"/>
              </a:spcAft>
              <a:buFont typeface="Arial" panose="020B0604020202020204" pitchFamily="34" charset="0"/>
              <a:buChar char="•"/>
            </a:pPr>
            <a:r>
              <a:rPr lang="en-US" sz="2000" dirty="0"/>
              <a:t>Organizations can receive a max of up to $5,000 for participating in the program from each health plan (i.e. max 25 Anthem members, max of 25 Health Net members, max of 25 CalViva Health members)</a:t>
            </a:r>
          </a:p>
          <a:p>
            <a:pPr lvl="1" indent="-274320">
              <a:lnSpc>
                <a:spcPct val="100000"/>
              </a:lnSpc>
              <a:spcBef>
                <a:spcPts val="600"/>
              </a:spcBef>
              <a:spcAft>
                <a:spcPts val="0"/>
              </a:spcAft>
              <a:buFont typeface="Arial" panose="020B0604020202020204" pitchFamily="34" charset="0"/>
              <a:buChar char="•"/>
            </a:pPr>
            <a:r>
              <a:rPr lang="en-US" sz="2000" dirty="0"/>
              <a:t>Incentives are per member NOT per service. For example, if a referral is made and the member is authorized for ECM and CS, the organization will only receive $200. Organization who submits the first referral that is authorized will receive the payment. </a:t>
            </a:r>
          </a:p>
          <a:p>
            <a:pPr lvl="1" indent="-274320">
              <a:lnSpc>
                <a:spcPct val="100000"/>
              </a:lnSpc>
              <a:spcBef>
                <a:spcPts val="600"/>
              </a:spcBef>
              <a:spcAft>
                <a:spcPts val="0"/>
              </a:spcAft>
              <a:buFont typeface="Arial" panose="020B0604020202020204" pitchFamily="34" charset="0"/>
              <a:buChar char="•"/>
            </a:pPr>
            <a:r>
              <a:rPr lang="en-US" sz="2000" dirty="0"/>
              <a:t>Anthem/Health Net/CalViva Health will process payments in the spring of 2025 after the program. Will calculate referrals authorized and provide info to organization to confirm. </a:t>
            </a:r>
          </a:p>
          <a:p>
            <a:pPr lvl="1" indent="-274320">
              <a:lnSpc>
                <a:spcPct val="100000"/>
              </a:lnSpc>
              <a:spcBef>
                <a:spcPts val="600"/>
              </a:spcBef>
              <a:spcAft>
                <a:spcPts val="0"/>
              </a:spcAft>
              <a:buFont typeface="Arial" panose="020B0604020202020204" pitchFamily="34" charset="0"/>
              <a:buChar char="•"/>
            </a:pPr>
            <a:r>
              <a:rPr lang="en-US" sz="2000" dirty="0"/>
              <a:t>Participating programs can use the incentive payments for any purposes they choose</a:t>
            </a:r>
          </a:p>
        </p:txBody>
      </p:sp>
    </p:spTree>
    <p:extLst>
      <p:ext uri="{BB962C8B-B14F-4D97-AF65-F5344CB8AC3E}">
        <p14:creationId xmlns:p14="http://schemas.microsoft.com/office/powerpoint/2010/main" val="2503498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05210E7-6502-489E-8C90-5A51F31001DA}"/>
              </a:ext>
            </a:extLst>
          </p:cNvPr>
          <p:cNvSpPr>
            <a:spLocks noGrp="1"/>
          </p:cNvSpPr>
          <p:nvPr>
            <p:ph type="sldNum" sz="quarter" idx="12"/>
          </p:nvPr>
        </p:nvSpPr>
        <p:spPr>
          <a:xfrm>
            <a:off x="10499667" y="6393334"/>
            <a:ext cx="1312025" cy="365125"/>
          </a:xfrm>
        </p:spPr>
        <p:txBody>
          <a:bodyPr/>
          <a:lstStyle/>
          <a:p>
            <a:fld id="{07DC6EF8-7239-44B8-A009-F3DF16CC696E}" type="slidenum">
              <a:rPr lang="en-US" smtClean="0"/>
              <a:t>6</a:t>
            </a:fld>
            <a:endParaRPr lang="en-US" dirty="0"/>
          </a:p>
        </p:txBody>
      </p:sp>
      <p:sp>
        <p:nvSpPr>
          <p:cNvPr id="9" name="Title 1">
            <a:extLst>
              <a:ext uri="{FF2B5EF4-FFF2-40B4-BE49-F238E27FC236}">
                <a16:creationId xmlns:a16="http://schemas.microsoft.com/office/drawing/2014/main" id="{2675E4E2-3EDF-420C-88C3-1C794F011C30}"/>
              </a:ext>
            </a:extLst>
          </p:cNvPr>
          <p:cNvSpPr txBox="1">
            <a:spLocks/>
          </p:cNvSpPr>
          <p:nvPr/>
        </p:nvSpPr>
        <p:spPr>
          <a:xfrm>
            <a:off x="601578" y="156851"/>
            <a:ext cx="10978219" cy="631591"/>
          </a:xfrm>
          <a:prstGeom prst="rect">
            <a:avLst/>
          </a:prstGeom>
        </p:spPr>
        <p:txBody>
          <a:bodyPr vert="horz" lIns="91440" tIns="45720" rIns="91440" bIns="45720" rtlCol="0" anchor="t">
            <a:normAutofit/>
          </a:bodyPr>
          <a:lstStyle>
            <a:lvl1pPr defTabSz="914400">
              <a:lnSpc>
                <a:spcPct val="85000"/>
              </a:lnSpc>
              <a:spcBef>
                <a:spcPct val="0"/>
              </a:spcBef>
              <a:buNone/>
              <a:defRPr sz="3200" b="1" spc="-50" baseline="0">
                <a:solidFill>
                  <a:schemeClr val="accent1"/>
                </a:solidFill>
                <a:ea typeface="+mj-ea"/>
                <a:cs typeface="+mj-cs"/>
              </a:defRPr>
            </a:lvl1pPr>
          </a:lstStyle>
          <a:p>
            <a:r>
              <a:rPr lang="en-US" sz="4000" b="0" dirty="0"/>
              <a:t>Tracking Referrals from Community Partners</a:t>
            </a:r>
          </a:p>
        </p:txBody>
      </p:sp>
      <p:sp>
        <p:nvSpPr>
          <p:cNvPr id="2" name="Rectangle 1">
            <a:extLst>
              <a:ext uri="{FF2B5EF4-FFF2-40B4-BE49-F238E27FC236}">
                <a16:creationId xmlns:a16="http://schemas.microsoft.com/office/drawing/2014/main" id="{7B051DC1-AE64-86ED-77A3-5678B01811B7}"/>
              </a:ext>
            </a:extLst>
          </p:cNvPr>
          <p:cNvSpPr/>
          <p:nvPr/>
        </p:nvSpPr>
        <p:spPr>
          <a:xfrm>
            <a:off x="146936" y="1584275"/>
            <a:ext cx="1978089" cy="326571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Participating Organization identifies Anthem/Health Net member in need and submits referral. </a:t>
            </a:r>
          </a:p>
          <a:p>
            <a:pPr algn="ctr"/>
            <a:endParaRPr lang="en-US" dirty="0"/>
          </a:p>
          <a:p>
            <a:pPr algn="ctr"/>
            <a:r>
              <a:rPr lang="en-US" dirty="0"/>
              <a:t>Includes name of organization making referral</a:t>
            </a:r>
          </a:p>
        </p:txBody>
      </p:sp>
      <p:sp>
        <p:nvSpPr>
          <p:cNvPr id="3" name="Rectangle 2">
            <a:extLst>
              <a:ext uri="{FF2B5EF4-FFF2-40B4-BE49-F238E27FC236}">
                <a16:creationId xmlns:a16="http://schemas.microsoft.com/office/drawing/2014/main" id="{802E7B06-BBEB-F30F-5ED4-D8661E7E52F8}"/>
              </a:ext>
            </a:extLst>
          </p:cNvPr>
          <p:cNvSpPr/>
          <p:nvPr/>
        </p:nvSpPr>
        <p:spPr>
          <a:xfrm>
            <a:off x="3018452" y="1188666"/>
            <a:ext cx="1978089" cy="9384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FindHelp</a:t>
            </a:r>
            <a:r>
              <a:rPr lang="en-US" dirty="0"/>
              <a:t> online platform</a:t>
            </a:r>
          </a:p>
        </p:txBody>
      </p:sp>
      <p:sp>
        <p:nvSpPr>
          <p:cNvPr id="4" name="Rectangle 3">
            <a:extLst>
              <a:ext uri="{FF2B5EF4-FFF2-40B4-BE49-F238E27FC236}">
                <a16:creationId xmlns:a16="http://schemas.microsoft.com/office/drawing/2014/main" id="{03E214E5-6AE6-2245-6D2A-023534FDAC68}"/>
              </a:ext>
            </a:extLst>
          </p:cNvPr>
          <p:cNvSpPr/>
          <p:nvPr/>
        </p:nvSpPr>
        <p:spPr>
          <a:xfrm>
            <a:off x="3018453" y="2202899"/>
            <a:ext cx="1978089" cy="9384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Completes </a:t>
            </a:r>
            <a:r>
              <a:rPr lang="en-US" dirty="0" err="1"/>
              <a:t>CalAIM</a:t>
            </a:r>
            <a:r>
              <a:rPr lang="en-US" dirty="0"/>
              <a:t> referral form and emails to Anthem</a:t>
            </a:r>
          </a:p>
        </p:txBody>
      </p:sp>
      <p:sp>
        <p:nvSpPr>
          <p:cNvPr id="6" name="Rectangle 5">
            <a:extLst>
              <a:ext uri="{FF2B5EF4-FFF2-40B4-BE49-F238E27FC236}">
                <a16:creationId xmlns:a16="http://schemas.microsoft.com/office/drawing/2014/main" id="{762E5AD8-2AA0-5B26-A27C-D757121DE9CD}"/>
              </a:ext>
            </a:extLst>
          </p:cNvPr>
          <p:cNvSpPr/>
          <p:nvPr/>
        </p:nvSpPr>
        <p:spPr>
          <a:xfrm>
            <a:off x="3018454" y="3217132"/>
            <a:ext cx="1978089" cy="8337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Calls Anthem member services</a:t>
            </a:r>
          </a:p>
        </p:txBody>
      </p:sp>
      <p:sp>
        <p:nvSpPr>
          <p:cNvPr id="8" name="Rectangle 7">
            <a:extLst>
              <a:ext uri="{FF2B5EF4-FFF2-40B4-BE49-F238E27FC236}">
                <a16:creationId xmlns:a16="http://schemas.microsoft.com/office/drawing/2014/main" id="{CCCE4E04-40AC-7F87-6BB3-BE6C70D1B559}"/>
              </a:ext>
            </a:extLst>
          </p:cNvPr>
          <p:cNvSpPr/>
          <p:nvPr/>
        </p:nvSpPr>
        <p:spPr>
          <a:xfrm>
            <a:off x="3018454" y="4800475"/>
            <a:ext cx="1978089" cy="9384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FindHelp</a:t>
            </a:r>
            <a:r>
              <a:rPr lang="en-US" dirty="0"/>
              <a:t> online platform</a:t>
            </a:r>
          </a:p>
        </p:txBody>
      </p:sp>
      <p:cxnSp>
        <p:nvCxnSpPr>
          <p:cNvPr id="11" name="Straight Arrow Connector 10">
            <a:extLst>
              <a:ext uri="{FF2B5EF4-FFF2-40B4-BE49-F238E27FC236}">
                <a16:creationId xmlns:a16="http://schemas.microsoft.com/office/drawing/2014/main" id="{BE21D40A-1819-4493-032B-66D90CD54F72}"/>
              </a:ext>
            </a:extLst>
          </p:cNvPr>
          <p:cNvCxnSpPr>
            <a:stCxn id="2" idx="3"/>
          </p:cNvCxnSpPr>
          <p:nvPr/>
        </p:nvCxnSpPr>
        <p:spPr>
          <a:xfrm flipV="1">
            <a:off x="2125025" y="2361644"/>
            <a:ext cx="739473" cy="855489"/>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C9315F74-0E89-90E5-3A43-A0C4A8185E6C}"/>
              </a:ext>
            </a:extLst>
          </p:cNvPr>
          <p:cNvCxnSpPr>
            <a:cxnSpLocks/>
            <a:stCxn id="2" idx="3"/>
          </p:cNvCxnSpPr>
          <p:nvPr/>
        </p:nvCxnSpPr>
        <p:spPr>
          <a:xfrm>
            <a:off x="2125025" y="3217133"/>
            <a:ext cx="823448" cy="1793840"/>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72BC7228-5062-3AD0-1165-C09B6A0FD409}"/>
              </a:ext>
            </a:extLst>
          </p:cNvPr>
          <p:cNvSpPr txBox="1"/>
          <p:nvPr/>
        </p:nvSpPr>
        <p:spPr>
          <a:xfrm>
            <a:off x="2771192" y="807872"/>
            <a:ext cx="2649894" cy="369332"/>
          </a:xfrm>
          <a:prstGeom prst="rect">
            <a:avLst/>
          </a:prstGeom>
          <a:noFill/>
        </p:spPr>
        <p:txBody>
          <a:bodyPr wrap="square" rtlCol="0">
            <a:spAutoFit/>
          </a:bodyPr>
          <a:lstStyle/>
          <a:p>
            <a:r>
              <a:rPr lang="en-US" dirty="0"/>
              <a:t>Anthem Referral Process</a:t>
            </a:r>
          </a:p>
        </p:txBody>
      </p:sp>
      <p:sp>
        <p:nvSpPr>
          <p:cNvPr id="16" name="TextBox 15">
            <a:extLst>
              <a:ext uri="{FF2B5EF4-FFF2-40B4-BE49-F238E27FC236}">
                <a16:creationId xmlns:a16="http://schemas.microsoft.com/office/drawing/2014/main" id="{9108F2B3-09C7-E9ED-E2D0-B4E9D6EA96C4}"/>
              </a:ext>
            </a:extLst>
          </p:cNvPr>
          <p:cNvSpPr txBox="1"/>
          <p:nvPr/>
        </p:nvSpPr>
        <p:spPr>
          <a:xfrm>
            <a:off x="2696523" y="4401573"/>
            <a:ext cx="2813182" cy="369332"/>
          </a:xfrm>
          <a:prstGeom prst="rect">
            <a:avLst/>
          </a:prstGeom>
          <a:noFill/>
        </p:spPr>
        <p:txBody>
          <a:bodyPr wrap="square" rtlCol="0">
            <a:spAutoFit/>
          </a:bodyPr>
          <a:lstStyle/>
          <a:p>
            <a:r>
              <a:rPr lang="en-US" dirty="0"/>
              <a:t>Health Net Referral Process</a:t>
            </a:r>
          </a:p>
        </p:txBody>
      </p:sp>
      <p:sp>
        <p:nvSpPr>
          <p:cNvPr id="17" name="Rectangle 16">
            <a:extLst>
              <a:ext uri="{FF2B5EF4-FFF2-40B4-BE49-F238E27FC236}">
                <a16:creationId xmlns:a16="http://schemas.microsoft.com/office/drawing/2014/main" id="{D3B85F2E-2273-9C8D-22A2-22DE9CB8A1ED}"/>
              </a:ext>
            </a:extLst>
          </p:cNvPr>
          <p:cNvSpPr/>
          <p:nvPr/>
        </p:nvSpPr>
        <p:spPr>
          <a:xfrm>
            <a:off x="5710026" y="1457199"/>
            <a:ext cx="1978089" cy="303973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Health Plan receives referral, reviews eligibility, authorizes services, and assigns to ECM/CS provider.</a:t>
            </a:r>
          </a:p>
          <a:p>
            <a:pPr algn="ctr"/>
            <a:endParaRPr lang="en-US" dirty="0"/>
          </a:p>
          <a:p>
            <a:pPr algn="ctr"/>
            <a:r>
              <a:rPr lang="en-US" dirty="0"/>
              <a:t>Records referral organization</a:t>
            </a:r>
          </a:p>
        </p:txBody>
      </p:sp>
      <p:cxnSp>
        <p:nvCxnSpPr>
          <p:cNvPr id="18" name="Straight Arrow Connector 17">
            <a:extLst>
              <a:ext uri="{FF2B5EF4-FFF2-40B4-BE49-F238E27FC236}">
                <a16:creationId xmlns:a16="http://schemas.microsoft.com/office/drawing/2014/main" id="{29BE5B80-6F1E-EE8C-C92B-A9ABC86275DE}"/>
              </a:ext>
            </a:extLst>
          </p:cNvPr>
          <p:cNvCxnSpPr>
            <a:cxnSpLocks/>
          </p:cNvCxnSpPr>
          <p:nvPr/>
        </p:nvCxnSpPr>
        <p:spPr>
          <a:xfrm flipV="1">
            <a:off x="5002362" y="3403433"/>
            <a:ext cx="690890" cy="1804671"/>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C9102A75-0A9D-F514-E819-14513C79E37F}"/>
              </a:ext>
            </a:extLst>
          </p:cNvPr>
          <p:cNvCxnSpPr>
            <a:cxnSpLocks/>
          </p:cNvCxnSpPr>
          <p:nvPr/>
        </p:nvCxnSpPr>
        <p:spPr>
          <a:xfrm>
            <a:off x="5066522" y="2863727"/>
            <a:ext cx="620910" cy="113337"/>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C6433829-DE0E-ABD4-DA23-C540D1A2CE2E}"/>
              </a:ext>
            </a:extLst>
          </p:cNvPr>
          <p:cNvSpPr/>
          <p:nvPr/>
        </p:nvSpPr>
        <p:spPr>
          <a:xfrm>
            <a:off x="8623979" y="1656308"/>
            <a:ext cx="1825689" cy="23946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Organization coordinates with ECM/CS provider to help get member connected to services</a:t>
            </a:r>
          </a:p>
        </p:txBody>
      </p:sp>
      <p:cxnSp>
        <p:nvCxnSpPr>
          <p:cNvPr id="26" name="Straight Arrow Connector 25">
            <a:extLst>
              <a:ext uri="{FF2B5EF4-FFF2-40B4-BE49-F238E27FC236}">
                <a16:creationId xmlns:a16="http://schemas.microsoft.com/office/drawing/2014/main" id="{CB8AC91E-6DBE-4FB8-7F9A-4E568EB2F968}"/>
              </a:ext>
            </a:extLst>
          </p:cNvPr>
          <p:cNvCxnSpPr>
            <a:cxnSpLocks/>
            <a:endCxn id="25" idx="1"/>
          </p:cNvCxnSpPr>
          <p:nvPr/>
        </p:nvCxnSpPr>
        <p:spPr>
          <a:xfrm flipV="1">
            <a:off x="7758095" y="2853612"/>
            <a:ext cx="865884" cy="10115"/>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2CEB3BA3-FCB4-DC92-CFF9-B9C9E87C6DE3}"/>
              </a:ext>
            </a:extLst>
          </p:cNvPr>
          <p:cNvSpPr/>
          <p:nvPr/>
        </p:nvSpPr>
        <p:spPr>
          <a:xfrm>
            <a:off x="6832260" y="4737804"/>
            <a:ext cx="4028473" cy="156754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 January 2025, Anthem/Health Net calculates referrals and authorizations per organization. Payments made in Spring 2025</a:t>
            </a:r>
          </a:p>
        </p:txBody>
      </p:sp>
      <p:cxnSp>
        <p:nvCxnSpPr>
          <p:cNvPr id="30" name="Straight Arrow Connector 29">
            <a:extLst>
              <a:ext uri="{FF2B5EF4-FFF2-40B4-BE49-F238E27FC236}">
                <a16:creationId xmlns:a16="http://schemas.microsoft.com/office/drawing/2014/main" id="{86159DA0-4389-D606-4C81-279DC203189F}"/>
              </a:ext>
            </a:extLst>
          </p:cNvPr>
          <p:cNvCxnSpPr>
            <a:cxnSpLocks/>
            <a:endCxn id="29" idx="0"/>
          </p:cNvCxnSpPr>
          <p:nvPr/>
        </p:nvCxnSpPr>
        <p:spPr>
          <a:xfrm>
            <a:off x="7688115" y="3994247"/>
            <a:ext cx="1158382" cy="743557"/>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439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05210E7-6502-489E-8C90-5A51F31001DA}"/>
              </a:ext>
            </a:extLst>
          </p:cNvPr>
          <p:cNvSpPr>
            <a:spLocks noGrp="1"/>
          </p:cNvSpPr>
          <p:nvPr>
            <p:ph type="sldNum" sz="quarter" idx="12"/>
          </p:nvPr>
        </p:nvSpPr>
        <p:spPr/>
        <p:txBody>
          <a:bodyPr/>
          <a:lstStyle/>
          <a:p>
            <a:fld id="{07DC6EF8-7239-44B8-A009-F3DF16CC696E}" type="slidenum">
              <a:rPr lang="en-US" smtClean="0"/>
              <a:t>7</a:t>
            </a:fld>
            <a:endParaRPr lang="en-US" dirty="0"/>
          </a:p>
        </p:txBody>
      </p:sp>
      <p:sp>
        <p:nvSpPr>
          <p:cNvPr id="9" name="Title 1">
            <a:extLst>
              <a:ext uri="{FF2B5EF4-FFF2-40B4-BE49-F238E27FC236}">
                <a16:creationId xmlns:a16="http://schemas.microsoft.com/office/drawing/2014/main" id="{2675E4E2-3EDF-420C-88C3-1C794F011C30}"/>
              </a:ext>
            </a:extLst>
          </p:cNvPr>
          <p:cNvSpPr txBox="1">
            <a:spLocks/>
          </p:cNvSpPr>
          <p:nvPr/>
        </p:nvSpPr>
        <p:spPr>
          <a:xfrm>
            <a:off x="533844" y="300789"/>
            <a:ext cx="10978219" cy="631591"/>
          </a:xfrm>
          <a:prstGeom prst="rect">
            <a:avLst/>
          </a:prstGeom>
        </p:spPr>
        <p:txBody>
          <a:bodyPr vert="horz" lIns="91440" tIns="45720" rIns="91440" bIns="45720" rtlCol="0" anchor="t">
            <a:normAutofit/>
          </a:bodyPr>
          <a:lstStyle>
            <a:lvl1pPr defTabSz="914400">
              <a:lnSpc>
                <a:spcPct val="85000"/>
              </a:lnSpc>
              <a:spcBef>
                <a:spcPct val="0"/>
              </a:spcBef>
              <a:buNone/>
              <a:defRPr sz="3200" b="1" spc="-50" baseline="0">
                <a:solidFill>
                  <a:schemeClr val="accent1"/>
                </a:solidFill>
                <a:ea typeface="+mj-ea"/>
                <a:cs typeface="+mj-cs"/>
              </a:defRPr>
            </a:lvl1pPr>
          </a:lstStyle>
          <a:p>
            <a:r>
              <a:rPr lang="en-US" sz="4000" b="0" dirty="0"/>
              <a:t>Express Interest in Participating in the Program</a:t>
            </a:r>
          </a:p>
        </p:txBody>
      </p:sp>
      <p:sp>
        <p:nvSpPr>
          <p:cNvPr id="7" name="Content Placeholder 2">
            <a:extLst>
              <a:ext uri="{FF2B5EF4-FFF2-40B4-BE49-F238E27FC236}">
                <a16:creationId xmlns:a16="http://schemas.microsoft.com/office/drawing/2014/main" id="{D5AAA992-2138-4064-BD6A-55615887CB62}"/>
              </a:ext>
            </a:extLst>
          </p:cNvPr>
          <p:cNvSpPr txBox="1">
            <a:spLocks/>
          </p:cNvSpPr>
          <p:nvPr/>
        </p:nvSpPr>
        <p:spPr>
          <a:xfrm>
            <a:off x="430928" y="1045630"/>
            <a:ext cx="11081135" cy="2680099"/>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2"/>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2"/>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2"/>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2"/>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2"/>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1" indent="-274320">
              <a:lnSpc>
                <a:spcPct val="100000"/>
              </a:lnSpc>
              <a:spcBef>
                <a:spcPts val="1200"/>
              </a:spcBef>
              <a:spcAft>
                <a:spcPts val="0"/>
              </a:spcAft>
              <a:buFont typeface="Arial" panose="020B0604020202020204" pitchFamily="34" charset="0"/>
              <a:buChar char="•"/>
            </a:pPr>
            <a:r>
              <a:rPr lang="en-US" sz="2000" dirty="0"/>
              <a:t>Eligible organizations need to express interest in participating in the program so Anthem and Health Net/CalViva Health can know which organizations will be making referrals and include in the program calculations. </a:t>
            </a:r>
          </a:p>
          <a:p>
            <a:pPr lvl="1" indent="-274320">
              <a:lnSpc>
                <a:spcPct val="100000"/>
              </a:lnSpc>
              <a:spcBef>
                <a:spcPts val="1200"/>
              </a:spcBef>
              <a:spcAft>
                <a:spcPts val="0"/>
              </a:spcAft>
              <a:buFont typeface="Arial" panose="020B0604020202020204" pitchFamily="34" charset="0"/>
              <a:buChar char="•"/>
            </a:pPr>
            <a:r>
              <a:rPr lang="en-US" sz="2000" dirty="0"/>
              <a:t>Eligible organizations can express interest in participating anytime before December 31, 2024</a:t>
            </a:r>
          </a:p>
          <a:p>
            <a:pPr lvl="1" indent="-274320">
              <a:lnSpc>
                <a:spcPct val="100000"/>
              </a:lnSpc>
              <a:spcBef>
                <a:spcPts val="1200"/>
              </a:spcBef>
              <a:spcAft>
                <a:spcPts val="0"/>
              </a:spcAft>
              <a:buFont typeface="Arial" panose="020B0604020202020204" pitchFamily="34" charset="0"/>
              <a:buChar char="•"/>
            </a:pPr>
            <a:r>
              <a:rPr lang="en-US" sz="2000" dirty="0"/>
              <a:t>To express interest in participating, organizations will need to email their Anthem and Health Net/CalViva Health contact below with the following information:</a:t>
            </a:r>
          </a:p>
          <a:p>
            <a:pPr lvl="5" indent="-274320">
              <a:lnSpc>
                <a:spcPct val="100000"/>
              </a:lnSpc>
              <a:spcBef>
                <a:spcPts val="0"/>
              </a:spcBef>
              <a:spcAft>
                <a:spcPts val="0"/>
              </a:spcAft>
              <a:buFont typeface="Arial" panose="020B0604020202020204" pitchFamily="34" charset="0"/>
              <a:buChar char="•"/>
            </a:pPr>
            <a:r>
              <a:rPr lang="en-US" sz="2000" dirty="0">
                <a:solidFill>
                  <a:schemeClr val="tx2"/>
                </a:solidFill>
              </a:rPr>
              <a:t>Name of organization</a:t>
            </a:r>
          </a:p>
          <a:p>
            <a:pPr lvl="5" indent="-274320">
              <a:lnSpc>
                <a:spcPct val="100000"/>
              </a:lnSpc>
              <a:spcBef>
                <a:spcPts val="0"/>
              </a:spcBef>
              <a:spcAft>
                <a:spcPts val="0"/>
              </a:spcAft>
              <a:buFont typeface="Arial" panose="020B0604020202020204" pitchFamily="34" charset="0"/>
              <a:buChar char="•"/>
            </a:pPr>
            <a:r>
              <a:rPr lang="en-US" sz="2000" dirty="0">
                <a:solidFill>
                  <a:schemeClr val="tx2"/>
                </a:solidFill>
              </a:rPr>
              <a:t>County(s) where you are providing services</a:t>
            </a:r>
          </a:p>
          <a:p>
            <a:pPr lvl="5" indent="-274320">
              <a:lnSpc>
                <a:spcPct val="100000"/>
              </a:lnSpc>
              <a:spcBef>
                <a:spcPts val="0"/>
              </a:spcBef>
              <a:spcAft>
                <a:spcPts val="0"/>
              </a:spcAft>
              <a:buFont typeface="Arial" panose="020B0604020202020204" pitchFamily="34" charset="0"/>
              <a:buChar char="•"/>
            </a:pPr>
            <a:r>
              <a:rPr lang="en-US" sz="2000" dirty="0">
                <a:solidFill>
                  <a:schemeClr val="tx2"/>
                </a:solidFill>
              </a:rPr>
              <a:t>Type of homeless/housing services you are providing</a:t>
            </a:r>
          </a:p>
          <a:p>
            <a:pPr lvl="5" indent="-274320">
              <a:lnSpc>
                <a:spcPct val="100000"/>
              </a:lnSpc>
              <a:spcBef>
                <a:spcPts val="0"/>
              </a:spcBef>
              <a:spcAft>
                <a:spcPts val="0"/>
              </a:spcAft>
              <a:buFont typeface="Arial" panose="020B0604020202020204" pitchFamily="34" charset="0"/>
              <a:buChar char="•"/>
            </a:pPr>
            <a:r>
              <a:rPr lang="en-US" sz="2000" dirty="0">
                <a:solidFill>
                  <a:schemeClr val="tx2"/>
                </a:solidFill>
              </a:rPr>
              <a:t>Organization point of contact for the program</a:t>
            </a:r>
          </a:p>
        </p:txBody>
      </p:sp>
      <p:graphicFrame>
        <p:nvGraphicFramePr>
          <p:cNvPr id="2" name="Table 1">
            <a:extLst>
              <a:ext uri="{FF2B5EF4-FFF2-40B4-BE49-F238E27FC236}">
                <a16:creationId xmlns:a16="http://schemas.microsoft.com/office/drawing/2014/main" id="{6F0CA72B-6308-0074-565C-E37937E66296}"/>
              </a:ext>
            </a:extLst>
          </p:cNvPr>
          <p:cNvGraphicFramePr>
            <a:graphicFrameLocks noGrp="1"/>
          </p:cNvGraphicFramePr>
          <p:nvPr>
            <p:extLst>
              <p:ext uri="{D42A27DB-BD31-4B8C-83A1-F6EECF244321}">
                <p14:modId xmlns:p14="http://schemas.microsoft.com/office/powerpoint/2010/main" val="2317342208"/>
              </p:ext>
            </p:extLst>
          </p:nvPr>
        </p:nvGraphicFramePr>
        <p:xfrm>
          <a:off x="798472" y="4634465"/>
          <a:ext cx="10589193" cy="854888"/>
        </p:xfrm>
        <a:graphic>
          <a:graphicData uri="http://schemas.openxmlformats.org/drawingml/2006/table">
            <a:tbl>
              <a:tblPr firstRow="1" firstCol="1" bandRow="1">
                <a:tableStyleId>{5202B0CA-FC54-4496-8BCA-5EF66A818D29}</a:tableStyleId>
              </a:tblPr>
              <a:tblGrid>
                <a:gridCol w="3529731">
                  <a:extLst>
                    <a:ext uri="{9D8B030D-6E8A-4147-A177-3AD203B41FA5}">
                      <a16:colId xmlns:a16="http://schemas.microsoft.com/office/drawing/2014/main" val="2374019234"/>
                    </a:ext>
                  </a:extLst>
                </a:gridCol>
                <a:gridCol w="3529731">
                  <a:extLst>
                    <a:ext uri="{9D8B030D-6E8A-4147-A177-3AD203B41FA5}">
                      <a16:colId xmlns:a16="http://schemas.microsoft.com/office/drawing/2014/main" val="2670457113"/>
                    </a:ext>
                  </a:extLst>
                </a:gridCol>
                <a:gridCol w="3529731">
                  <a:extLst>
                    <a:ext uri="{9D8B030D-6E8A-4147-A177-3AD203B41FA5}">
                      <a16:colId xmlns:a16="http://schemas.microsoft.com/office/drawing/2014/main" val="1917505651"/>
                    </a:ext>
                  </a:extLst>
                </a:gridCol>
              </a:tblGrid>
              <a:tr h="277688">
                <a:tc>
                  <a:txBody>
                    <a:bodyPr/>
                    <a:lstStyle/>
                    <a:p>
                      <a:pPr marL="0" marR="0" algn="ctr">
                        <a:lnSpc>
                          <a:spcPct val="120000"/>
                        </a:lnSpc>
                        <a:spcBef>
                          <a:spcPts val="0"/>
                        </a:spcBef>
                        <a:spcAft>
                          <a:spcPts val="0"/>
                        </a:spcAft>
                      </a:pPr>
                      <a:r>
                        <a:rPr lang="en-US" sz="1100" dirty="0">
                          <a:effectLst/>
                        </a:rPr>
                        <a:t>Counties</a:t>
                      </a:r>
                      <a:endParaRPr lang="en-US" sz="1100" dirty="0">
                        <a:solidFill>
                          <a:srgbClr val="000000"/>
                        </a:solidFill>
                        <a:effectLst/>
                        <a:latin typeface="Elevance Sans"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20000"/>
                        </a:lnSpc>
                        <a:spcBef>
                          <a:spcPts val="0"/>
                        </a:spcBef>
                        <a:spcAft>
                          <a:spcPts val="0"/>
                        </a:spcAft>
                      </a:pPr>
                      <a:r>
                        <a:rPr lang="en-US" sz="1100" dirty="0">
                          <a:effectLst/>
                        </a:rPr>
                        <a:t>Anthem Contact</a:t>
                      </a:r>
                      <a:endParaRPr lang="en-US" sz="1100" dirty="0">
                        <a:solidFill>
                          <a:srgbClr val="000000"/>
                        </a:solidFill>
                        <a:effectLst/>
                        <a:latin typeface="Elevance Sans"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20000"/>
                        </a:lnSpc>
                        <a:spcBef>
                          <a:spcPts val="0"/>
                        </a:spcBef>
                        <a:spcAft>
                          <a:spcPts val="0"/>
                        </a:spcAft>
                      </a:pPr>
                      <a:r>
                        <a:rPr lang="en-US" sz="1100" dirty="0">
                          <a:solidFill>
                            <a:schemeClr val="bg1"/>
                          </a:solidFill>
                          <a:effectLst/>
                          <a:latin typeface="Elevance Sans" pitchFamily="2" charset="0"/>
                          <a:ea typeface="Times New Roman" panose="02020603050405020304" pitchFamily="18" charset="0"/>
                          <a:cs typeface="Times New Roman" panose="02020603050405020304" pitchFamily="18" charset="0"/>
                        </a:rPr>
                        <a:t>Health Net Contact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62417292"/>
                  </a:ext>
                </a:extLst>
              </a:tr>
              <a:tr h="577200">
                <a:tc>
                  <a:txBody>
                    <a:bodyPr/>
                    <a:lstStyle/>
                    <a:p>
                      <a:pPr marL="0" marR="0">
                        <a:lnSpc>
                          <a:spcPct val="120000"/>
                        </a:lnSpc>
                        <a:spcBef>
                          <a:spcPts val="0"/>
                        </a:spcBef>
                        <a:spcAft>
                          <a:spcPts val="0"/>
                        </a:spcAft>
                      </a:pPr>
                      <a:r>
                        <a:rPr lang="en-US" sz="1100" dirty="0">
                          <a:effectLst/>
                        </a:rPr>
                        <a:t>Madera</a:t>
                      </a:r>
                      <a:r>
                        <a:rPr lang="en-US" sz="1100">
                          <a:effectLst/>
                        </a:rPr>
                        <a:t>, Fresno</a:t>
                      </a:r>
                      <a:endParaRPr lang="en-US" sz="1100" dirty="0">
                        <a:solidFill>
                          <a:srgbClr val="000000"/>
                        </a:solidFill>
                        <a:effectLst/>
                        <a:latin typeface="Elevance Sans"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20000"/>
                        </a:lnSpc>
                        <a:spcBef>
                          <a:spcPts val="0"/>
                        </a:spcBef>
                        <a:spcAft>
                          <a:spcPts val="0"/>
                        </a:spcAft>
                      </a:pPr>
                      <a:r>
                        <a:rPr lang="en-US" sz="1100" b="1" dirty="0">
                          <a:effectLst/>
                        </a:rPr>
                        <a:t>Miguel Perez</a:t>
                      </a:r>
                    </a:p>
                    <a:p>
                      <a:pPr marL="0" marR="0">
                        <a:lnSpc>
                          <a:spcPct val="120000"/>
                        </a:lnSpc>
                        <a:spcBef>
                          <a:spcPts val="0"/>
                        </a:spcBef>
                        <a:spcAft>
                          <a:spcPts val="0"/>
                        </a:spcAft>
                      </a:pPr>
                      <a:r>
                        <a:rPr lang="en-US" sz="1100" u="sng" dirty="0">
                          <a:solidFill>
                            <a:schemeClr val="tx1"/>
                          </a:solidFill>
                          <a:effectLst/>
                          <a:hlinkClick r:id="rId3">
                            <a:extLst>
                              <a:ext uri="{A12FA001-AC4F-418D-AE19-62706E023703}">
                                <ahyp:hlinkClr xmlns:ahyp="http://schemas.microsoft.com/office/drawing/2018/hyperlinkcolor" val="tx"/>
                              </a:ext>
                            </a:extLst>
                          </a:hlinkClick>
                        </a:rPr>
                        <a:t>Miguel.PerezLopez@elevancehealth.com</a:t>
                      </a:r>
                      <a:r>
                        <a:rPr lang="en-US" sz="1100" dirty="0">
                          <a:solidFill>
                            <a:schemeClr val="tx1"/>
                          </a:solidFill>
                          <a:effectLst/>
                        </a:rPr>
                        <a:t> </a:t>
                      </a:r>
                      <a:endParaRPr lang="en-US" sz="1100" dirty="0">
                        <a:solidFill>
                          <a:schemeClr val="tx1"/>
                        </a:solidFill>
                        <a:effectLst/>
                        <a:latin typeface="Elevance Sans"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20000"/>
                        </a:lnSpc>
                        <a:spcBef>
                          <a:spcPts val="0"/>
                        </a:spcBef>
                        <a:spcAft>
                          <a:spcPts val="0"/>
                        </a:spcAft>
                      </a:pPr>
                      <a:r>
                        <a:rPr lang="en-US" sz="1100" b="1" dirty="0">
                          <a:effectLst/>
                        </a:rPr>
                        <a:t>Elizabeth Campos</a:t>
                      </a:r>
                    </a:p>
                    <a:p>
                      <a:pPr marL="0" marR="0">
                        <a:lnSpc>
                          <a:spcPct val="120000"/>
                        </a:lnSpc>
                        <a:spcBef>
                          <a:spcPts val="0"/>
                        </a:spcBef>
                        <a:spcAft>
                          <a:spcPts val="0"/>
                        </a:spcAft>
                      </a:pPr>
                      <a:r>
                        <a:rPr lang="en-US" sz="1100" u="sng" dirty="0">
                          <a:solidFill>
                            <a:schemeClr val="tx1"/>
                          </a:solidFill>
                          <a:effectLst/>
                        </a:rPr>
                        <a:t>elizabeth.campos@healthnet.com</a:t>
                      </a:r>
                      <a:endParaRPr lang="en-US" sz="1100" dirty="0">
                        <a:solidFill>
                          <a:schemeClr val="tx1"/>
                        </a:solidFill>
                        <a:effectLst/>
                        <a:latin typeface="Elevance Sans"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19045279"/>
                  </a:ext>
                </a:extLst>
              </a:tr>
            </a:tbl>
          </a:graphicData>
        </a:graphic>
      </p:graphicFrame>
    </p:spTree>
    <p:extLst>
      <p:ext uri="{BB962C8B-B14F-4D97-AF65-F5344CB8AC3E}">
        <p14:creationId xmlns:p14="http://schemas.microsoft.com/office/powerpoint/2010/main" val="846145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05210E7-6502-489E-8C90-5A51F31001DA}"/>
              </a:ext>
            </a:extLst>
          </p:cNvPr>
          <p:cNvSpPr>
            <a:spLocks noGrp="1"/>
          </p:cNvSpPr>
          <p:nvPr>
            <p:ph type="sldNum" sz="quarter" idx="12"/>
          </p:nvPr>
        </p:nvSpPr>
        <p:spPr/>
        <p:txBody>
          <a:bodyPr/>
          <a:lstStyle/>
          <a:p>
            <a:fld id="{07DC6EF8-7239-44B8-A009-F3DF16CC696E}" type="slidenum">
              <a:rPr lang="en-US" smtClean="0"/>
              <a:t>8</a:t>
            </a:fld>
            <a:endParaRPr lang="en-US" dirty="0"/>
          </a:p>
        </p:txBody>
      </p:sp>
      <p:sp>
        <p:nvSpPr>
          <p:cNvPr id="9" name="Title 1">
            <a:extLst>
              <a:ext uri="{FF2B5EF4-FFF2-40B4-BE49-F238E27FC236}">
                <a16:creationId xmlns:a16="http://schemas.microsoft.com/office/drawing/2014/main" id="{2675E4E2-3EDF-420C-88C3-1C794F011C30}"/>
              </a:ext>
            </a:extLst>
          </p:cNvPr>
          <p:cNvSpPr txBox="1">
            <a:spLocks/>
          </p:cNvSpPr>
          <p:nvPr/>
        </p:nvSpPr>
        <p:spPr>
          <a:xfrm>
            <a:off x="601578" y="529389"/>
            <a:ext cx="10978219" cy="631591"/>
          </a:xfrm>
          <a:prstGeom prst="rect">
            <a:avLst/>
          </a:prstGeom>
        </p:spPr>
        <p:txBody>
          <a:bodyPr vert="horz" lIns="91440" tIns="45720" rIns="91440" bIns="45720" rtlCol="0" anchor="t">
            <a:normAutofit/>
          </a:bodyPr>
          <a:lstStyle>
            <a:lvl1pPr defTabSz="914400">
              <a:lnSpc>
                <a:spcPct val="85000"/>
              </a:lnSpc>
              <a:spcBef>
                <a:spcPct val="0"/>
              </a:spcBef>
              <a:buNone/>
              <a:defRPr sz="3200" b="1" spc="-50" baseline="0">
                <a:solidFill>
                  <a:schemeClr val="accent1"/>
                </a:solidFill>
                <a:ea typeface="+mj-ea"/>
                <a:cs typeface="+mj-cs"/>
              </a:defRPr>
            </a:lvl1pPr>
          </a:lstStyle>
          <a:p>
            <a:r>
              <a:rPr lang="en-US" sz="4000" b="0" dirty="0"/>
              <a:t>Agenda</a:t>
            </a:r>
          </a:p>
        </p:txBody>
      </p:sp>
      <p:sp>
        <p:nvSpPr>
          <p:cNvPr id="7" name="Content Placeholder 2">
            <a:extLst>
              <a:ext uri="{FF2B5EF4-FFF2-40B4-BE49-F238E27FC236}">
                <a16:creationId xmlns:a16="http://schemas.microsoft.com/office/drawing/2014/main" id="{D5AAA992-2138-4064-BD6A-55615887CB62}"/>
              </a:ext>
            </a:extLst>
          </p:cNvPr>
          <p:cNvSpPr txBox="1">
            <a:spLocks/>
          </p:cNvSpPr>
          <p:nvPr/>
        </p:nvSpPr>
        <p:spPr>
          <a:xfrm>
            <a:off x="509287" y="1544818"/>
            <a:ext cx="11081135" cy="2680099"/>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2"/>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2"/>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2"/>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2"/>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2"/>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109728" lvl="1" indent="0">
              <a:lnSpc>
                <a:spcPct val="100000"/>
              </a:lnSpc>
              <a:spcBef>
                <a:spcPts val="1200"/>
              </a:spcBef>
              <a:spcAft>
                <a:spcPts val="0"/>
              </a:spcAft>
              <a:buNone/>
            </a:pPr>
            <a:endParaRPr lang="en-US" sz="3200" dirty="0"/>
          </a:p>
        </p:txBody>
      </p:sp>
      <p:sp>
        <p:nvSpPr>
          <p:cNvPr id="3" name="TextBox 2">
            <a:extLst>
              <a:ext uri="{FF2B5EF4-FFF2-40B4-BE49-F238E27FC236}">
                <a16:creationId xmlns:a16="http://schemas.microsoft.com/office/drawing/2014/main" id="{8E7B8761-7C2C-2938-C9A9-DF53C109C5FF}"/>
              </a:ext>
            </a:extLst>
          </p:cNvPr>
          <p:cNvSpPr txBox="1"/>
          <p:nvPr/>
        </p:nvSpPr>
        <p:spPr>
          <a:xfrm>
            <a:off x="601578" y="1544818"/>
            <a:ext cx="6097554" cy="4262705"/>
          </a:xfrm>
          <a:prstGeom prst="rect">
            <a:avLst/>
          </a:prstGeom>
          <a:noFill/>
        </p:spPr>
        <p:txBody>
          <a:bodyPr wrap="square">
            <a:spAutoFit/>
          </a:bodyPr>
          <a:lstStyle/>
          <a:p>
            <a:pPr marL="0" lvl="2" indent="0">
              <a:spcBef>
                <a:spcPts val="600"/>
              </a:spcBef>
              <a:buNone/>
            </a:pPr>
            <a:r>
              <a:rPr lang="en-US" dirty="0"/>
              <a:t>Any questions or comments please reach out to:</a:t>
            </a:r>
          </a:p>
          <a:p>
            <a:pPr marL="0" lvl="2" indent="0">
              <a:spcBef>
                <a:spcPts val="600"/>
              </a:spcBef>
              <a:buNone/>
            </a:pPr>
            <a:endParaRPr lang="en-US" dirty="0"/>
          </a:p>
          <a:p>
            <a:pPr marL="0" lvl="2" indent="0">
              <a:spcBef>
                <a:spcPts val="600"/>
              </a:spcBef>
              <a:buNone/>
            </a:pPr>
            <a:r>
              <a:rPr lang="en-US" dirty="0"/>
              <a:t>Kris Kuntz</a:t>
            </a:r>
          </a:p>
          <a:p>
            <a:pPr marL="0" lvl="2" indent="0">
              <a:spcBef>
                <a:spcPts val="600"/>
              </a:spcBef>
              <a:buNone/>
            </a:pPr>
            <a:r>
              <a:rPr lang="en-US" dirty="0"/>
              <a:t>Program Director, Housing and Homeless Strategy</a:t>
            </a:r>
          </a:p>
          <a:p>
            <a:pPr marL="0" lvl="2" indent="0">
              <a:spcBef>
                <a:spcPts val="600"/>
              </a:spcBef>
              <a:buNone/>
            </a:pPr>
            <a:r>
              <a:rPr lang="en-US" dirty="0"/>
              <a:t>Anthem Blue Cross</a:t>
            </a:r>
          </a:p>
          <a:p>
            <a:pPr marL="0" lvl="2" indent="0">
              <a:spcBef>
                <a:spcPts val="600"/>
              </a:spcBef>
              <a:buNone/>
            </a:pPr>
            <a:r>
              <a:rPr lang="en-US" dirty="0">
                <a:hlinkClick r:id="rId3"/>
              </a:rPr>
              <a:t>Kristopher.Kuntz@anthem.com</a:t>
            </a:r>
            <a:r>
              <a:rPr lang="en-US" dirty="0"/>
              <a:t>  </a:t>
            </a:r>
          </a:p>
          <a:p>
            <a:pPr marL="0" lvl="2" indent="0">
              <a:spcBef>
                <a:spcPts val="600"/>
              </a:spcBef>
              <a:buNone/>
            </a:pPr>
            <a:endParaRPr lang="en-US" dirty="0"/>
          </a:p>
          <a:p>
            <a:pPr marL="0" lvl="2" indent="0">
              <a:spcBef>
                <a:spcPts val="600"/>
              </a:spcBef>
              <a:buNone/>
            </a:pPr>
            <a:r>
              <a:rPr lang="en-US" dirty="0"/>
              <a:t>Garrick Wong</a:t>
            </a:r>
          </a:p>
          <a:p>
            <a:pPr marL="0" lvl="2" indent="0">
              <a:spcBef>
                <a:spcPts val="600"/>
              </a:spcBef>
              <a:buNone/>
            </a:pPr>
            <a:r>
              <a:rPr lang="en-US" dirty="0"/>
              <a:t>Regional Program Manager</a:t>
            </a:r>
          </a:p>
          <a:p>
            <a:pPr marL="0" lvl="2" indent="0">
              <a:spcBef>
                <a:spcPts val="600"/>
              </a:spcBef>
              <a:buNone/>
            </a:pPr>
            <a:r>
              <a:rPr lang="en-US" dirty="0"/>
              <a:t>Health Net</a:t>
            </a:r>
          </a:p>
          <a:p>
            <a:pPr marL="0" lvl="2" indent="0">
              <a:spcBef>
                <a:spcPts val="600"/>
              </a:spcBef>
              <a:buNone/>
            </a:pPr>
            <a:r>
              <a:rPr lang="en-US" dirty="0">
                <a:hlinkClick r:id="rId4"/>
              </a:rPr>
              <a:t>Garrick.Wong@CENTENE.com</a:t>
            </a:r>
            <a:r>
              <a:rPr lang="en-US" dirty="0"/>
              <a:t> </a:t>
            </a:r>
          </a:p>
          <a:p>
            <a:pPr marL="0" lvl="2" indent="0">
              <a:spcBef>
                <a:spcPts val="600"/>
              </a:spcBef>
              <a:buNone/>
            </a:pPr>
            <a:endParaRPr lang="en-US" dirty="0"/>
          </a:p>
        </p:txBody>
      </p:sp>
    </p:spTree>
    <p:extLst>
      <p:ext uri="{BB962C8B-B14F-4D97-AF65-F5344CB8AC3E}">
        <p14:creationId xmlns:p14="http://schemas.microsoft.com/office/powerpoint/2010/main" val="2196625193"/>
      </p:ext>
    </p:extLst>
  </p:cSld>
  <p:clrMapOvr>
    <a:masterClrMapping/>
  </p:clrMapOvr>
</p:sld>
</file>

<file path=ppt/theme/theme1.xml><?xml version="1.0" encoding="utf-8"?>
<a:theme xmlns:a="http://schemas.openxmlformats.org/drawingml/2006/main" name="Retrospect">
  <a:themeElements>
    <a:clrScheme name="Custom 1">
      <a:dk1>
        <a:srgbClr val="002C48"/>
      </a:dk1>
      <a:lt1>
        <a:sysClr val="window" lastClr="FFFFFF"/>
      </a:lt1>
      <a:dk2>
        <a:srgbClr val="333333"/>
      </a:dk2>
      <a:lt2>
        <a:srgbClr val="EEEAE5"/>
      </a:lt2>
      <a:accent1>
        <a:srgbClr val="26C3C9"/>
      </a:accent1>
      <a:accent2>
        <a:srgbClr val="0B5152"/>
      </a:accent2>
      <a:accent3>
        <a:srgbClr val="CF1D67"/>
      </a:accent3>
      <a:accent4>
        <a:srgbClr val="D75128"/>
      </a:accent4>
      <a:accent5>
        <a:srgbClr val="F37021"/>
      </a:accent5>
      <a:accent6>
        <a:srgbClr val="8DB734"/>
      </a:accent6>
      <a:hlink>
        <a:srgbClr val="008C8D"/>
      </a:hlink>
      <a:folHlink>
        <a:srgbClr val="008C8D"/>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9c4ccaeb-e48b-4b1c-9b16-2d734b7ffc16" xsi:nil="true"/>
    <lcf76f155ced4ddcb4097134ff3c332f xmlns="eed9be34-945a-4eff-879a-b1498743b576">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68DBD5777E22C4C9F98095A34BAB1F4" ma:contentTypeVersion="13" ma:contentTypeDescription="Create a new document." ma:contentTypeScope="" ma:versionID="823e7cab53530dd587d2e04bdfacf2eb">
  <xsd:schema xmlns:xsd="http://www.w3.org/2001/XMLSchema" xmlns:xs="http://www.w3.org/2001/XMLSchema" xmlns:p="http://schemas.microsoft.com/office/2006/metadata/properties" xmlns:ns2="eed9be34-945a-4eff-879a-b1498743b576" xmlns:ns3="9c4ccaeb-e48b-4b1c-9b16-2d734b7ffc16" targetNamespace="http://schemas.microsoft.com/office/2006/metadata/properties" ma:root="true" ma:fieldsID="a3700bc32642deabf81bbab36f38e66d" ns2:_="" ns3:_="">
    <xsd:import namespace="eed9be34-945a-4eff-879a-b1498743b576"/>
    <xsd:import namespace="9c4ccaeb-e48b-4b1c-9b16-2d734b7ffc16"/>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d9be34-945a-4eff-879a-b1498743b57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4f5b6eb6-f54a-42b0-9e53-661be12aea02"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c4ccaeb-e48b-4b1c-9b16-2d734b7ffc16"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f61d27f7-3e34-44d7-8f20-5a82b2d26112}" ma:internalName="TaxCatchAll" ma:showField="CatchAllData" ma:web="9c4ccaeb-e48b-4b1c-9b16-2d734b7ffc16">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4F8B9AA-9F25-478E-B4D0-9E423E09ADCC}">
  <ds:schemaRefs>
    <ds:schemaRef ds:uri="http://schemas.microsoft.com/sharepoint/v3/contenttype/forms"/>
  </ds:schemaRefs>
</ds:datastoreItem>
</file>

<file path=customXml/itemProps2.xml><?xml version="1.0" encoding="utf-8"?>
<ds:datastoreItem xmlns:ds="http://schemas.openxmlformats.org/officeDocument/2006/customXml" ds:itemID="{17A125E1-8E62-4ADB-8ED0-E2FE7CCED8F5}">
  <ds:schemaRefs>
    <ds:schemaRef ds:uri="http://schemas.microsoft.com/office/2006/metadata/properties"/>
    <ds:schemaRef ds:uri="http://schemas.microsoft.com/office/infopath/2007/PartnerControls"/>
    <ds:schemaRef ds:uri="9c4ccaeb-e48b-4b1c-9b16-2d734b7ffc16"/>
    <ds:schemaRef ds:uri="eed9be34-945a-4eff-879a-b1498743b576"/>
  </ds:schemaRefs>
</ds:datastoreItem>
</file>

<file path=customXml/itemProps3.xml><?xml version="1.0" encoding="utf-8"?>
<ds:datastoreItem xmlns:ds="http://schemas.openxmlformats.org/officeDocument/2006/customXml" ds:itemID="{037D434E-2C26-4E24-9EF7-D4412A0E9F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d9be34-945a-4eff-879a-b1498743b576"/>
    <ds:schemaRef ds:uri="9c4ccaeb-e48b-4b1c-9b16-2d734b7ffc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3138</TotalTime>
  <Words>868</Words>
  <Application>Microsoft Office PowerPoint</Application>
  <PresentationFormat>Widescreen</PresentationFormat>
  <Paragraphs>93</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Elevance Sans</vt:lpstr>
      <vt:lpstr>Retrospect</vt:lpstr>
      <vt:lpstr>CalAIM Homeless System Community Referral Pilot Program  June 2024</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Centene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Housing and Homeless Incentive Program (HHIP)</dc:title>
  <dc:creator>Kelly Yu</dc:creator>
  <cp:lastModifiedBy>Marisela Allen</cp:lastModifiedBy>
  <cp:revision>62</cp:revision>
  <dcterms:created xsi:type="dcterms:W3CDTF">2022-05-03T01:15:31Z</dcterms:created>
  <dcterms:modified xsi:type="dcterms:W3CDTF">2024-06-03T23:22:09Z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a776955-85f6-4fec-9553-96dd3e0373c4_Enabled">
    <vt:lpwstr>true</vt:lpwstr>
  </property>
  <property fmtid="{D5CDD505-2E9C-101B-9397-08002B2CF9AE}" pid="3" name="MSIP_Label_5a776955-85f6-4fec-9553-96dd3e0373c4_SetDate">
    <vt:lpwstr>2022-05-03T01:15:31Z</vt:lpwstr>
  </property>
  <property fmtid="{D5CDD505-2E9C-101B-9397-08002B2CF9AE}" pid="4" name="MSIP_Label_5a776955-85f6-4fec-9553-96dd3e0373c4_Method">
    <vt:lpwstr>Standard</vt:lpwstr>
  </property>
  <property fmtid="{D5CDD505-2E9C-101B-9397-08002B2CF9AE}" pid="5" name="MSIP_Label_5a776955-85f6-4fec-9553-96dd3e0373c4_Name">
    <vt:lpwstr>Confidential</vt:lpwstr>
  </property>
  <property fmtid="{D5CDD505-2E9C-101B-9397-08002B2CF9AE}" pid="6" name="MSIP_Label_5a776955-85f6-4fec-9553-96dd3e0373c4_SiteId">
    <vt:lpwstr>f45ccc07-e57e-4d15-bf6f-f6cbccd2d395</vt:lpwstr>
  </property>
  <property fmtid="{D5CDD505-2E9C-101B-9397-08002B2CF9AE}" pid="7" name="MSIP_Label_5a776955-85f6-4fec-9553-96dd3e0373c4_ActionId">
    <vt:lpwstr>2e64a3a1-f971-4d6b-acc1-345b55eaead7</vt:lpwstr>
  </property>
  <property fmtid="{D5CDD505-2E9C-101B-9397-08002B2CF9AE}" pid="8" name="MSIP_Label_5a776955-85f6-4fec-9553-96dd3e0373c4_ContentBits">
    <vt:lpwstr>0</vt:lpwstr>
  </property>
  <property fmtid="{D5CDD505-2E9C-101B-9397-08002B2CF9AE}" pid="9" name="ContentTypeId">
    <vt:lpwstr>0x010100868DBD5777E22C4C9F98095A34BAB1F4</vt:lpwstr>
  </property>
</Properties>
</file>