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4" r:id="rId2"/>
    <p:sldId id="278" r:id="rId3"/>
    <p:sldId id="283" r:id="rId4"/>
    <p:sldId id="268" r:id="rId5"/>
    <p:sldId id="264" r:id="rId6"/>
    <p:sldId id="265" r:id="rId7"/>
    <p:sldId id="266" r:id="rId8"/>
    <p:sldId id="267" r:id="rId9"/>
    <p:sldId id="260" r:id="rId10"/>
    <p:sldId id="270" r:id="rId11"/>
    <p:sldId id="280" r:id="rId12"/>
    <p:sldId id="281" r:id="rId13"/>
    <p:sldId id="282" r:id="rId14"/>
    <p:sldId id="275" r:id="rId15"/>
    <p:sldId id="279" r:id="rId16"/>
    <p:sldId id="27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5D5B"/>
    <a:srgbClr val="6BAD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2400" autoAdjust="0"/>
  </p:normalViewPr>
  <p:slideViewPr>
    <p:cSldViewPr snapToGrid="0">
      <p:cViewPr varScale="1">
        <p:scale>
          <a:sx n="76" d="100"/>
          <a:sy n="76" d="100"/>
        </p:scale>
        <p:origin x="225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2B8982-CFCF-4840-B762-B4F2C137F837}" type="datetimeFigureOut">
              <a:rPr lang="en-US" smtClean="0"/>
              <a:t>9/3/2024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4C5D0B-2D5C-422D-9385-B293FF20CE98}" type="slidenum">
              <a:rPr lang="en-US" smtClean="0"/>
              <a:t>‹#›</a:t>
            </a:fld>
            <a:endParaRPr lang="en-US"/>
          </a:p>
        </p:txBody>
      </p:sp>
    </p:spTree>
    <p:extLst>
      <p:ext uri="{BB962C8B-B14F-4D97-AF65-F5344CB8AC3E}">
        <p14:creationId xmlns:p14="http://schemas.microsoft.com/office/powerpoint/2010/main" val="2525895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4C5D0B-2D5C-422D-9385-B293FF20CE98}" type="slidenum">
              <a:rPr lang="en-US" smtClean="0"/>
              <a:t>1</a:t>
            </a:fld>
            <a:endParaRPr lang="en-US"/>
          </a:p>
        </p:txBody>
      </p:sp>
    </p:spTree>
    <p:extLst>
      <p:ext uri="{BB962C8B-B14F-4D97-AF65-F5344CB8AC3E}">
        <p14:creationId xmlns:p14="http://schemas.microsoft.com/office/powerpoint/2010/main" val="2500397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4C5D0B-2D5C-422D-9385-B293FF20CE98}" type="slidenum">
              <a:rPr lang="en-US" smtClean="0"/>
              <a:t>2</a:t>
            </a:fld>
            <a:endParaRPr lang="en-US"/>
          </a:p>
        </p:txBody>
      </p:sp>
    </p:spTree>
    <p:extLst>
      <p:ext uri="{BB962C8B-B14F-4D97-AF65-F5344CB8AC3E}">
        <p14:creationId xmlns:p14="http://schemas.microsoft.com/office/powerpoint/2010/main" val="981951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4C5D0B-2D5C-422D-9385-B293FF20CE98}" type="slidenum">
              <a:rPr lang="en-US" smtClean="0"/>
              <a:t>3</a:t>
            </a:fld>
            <a:endParaRPr lang="en-US"/>
          </a:p>
        </p:txBody>
      </p:sp>
    </p:spTree>
    <p:extLst>
      <p:ext uri="{BB962C8B-B14F-4D97-AF65-F5344CB8AC3E}">
        <p14:creationId xmlns:p14="http://schemas.microsoft.com/office/powerpoint/2010/main" val="2216349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4C5D0B-2D5C-422D-9385-B293FF20CE98}" type="slidenum">
              <a:rPr lang="en-US" smtClean="0"/>
              <a:t>7</a:t>
            </a:fld>
            <a:endParaRPr lang="en-US"/>
          </a:p>
        </p:txBody>
      </p:sp>
    </p:spTree>
    <p:extLst>
      <p:ext uri="{BB962C8B-B14F-4D97-AF65-F5344CB8AC3E}">
        <p14:creationId xmlns:p14="http://schemas.microsoft.com/office/powerpoint/2010/main" val="1245523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E1438-B2C6-84A0-8852-E2CC8031D80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6999915-2C55-2560-30B0-8E48D9ADBF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2F6B9B8-8F12-6F20-4933-2C978DF6D3DA}"/>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5" name="Footer Placeholder 4">
            <a:extLst>
              <a:ext uri="{FF2B5EF4-FFF2-40B4-BE49-F238E27FC236}">
                <a16:creationId xmlns:a16="http://schemas.microsoft.com/office/drawing/2014/main" id="{595C4C3D-E68C-DA50-2249-7C2C9BFF2D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C5988A-BC31-F3B7-50D2-71D9C886FEAE}"/>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3804693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1D3A7-3DD0-DE8B-05F6-97B301178C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F3AB96-DF6A-661A-4F13-3EA99D0646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0F3309-5F0B-25A3-73C5-8547549E0EB7}"/>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5" name="Footer Placeholder 4">
            <a:extLst>
              <a:ext uri="{FF2B5EF4-FFF2-40B4-BE49-F238E27FC236}">
                <a16:creationId xmlns:a16="http://schemas.microsoft.com/office/drawing/2014/main" id="{6961ED65-D931-F960-3476-435492264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A70B92-D835-4356-97F7-FA617F1F70DC}"/>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2938496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F74AFF2-CB65-18CC-EC8E-C5D17BC62A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3ED022-09B7-4BD6-1937-437687D1A4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431A15-6824-93C7-23DD-D67D0AFEBC1F}"/>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5" name="Footer Placeholder 4">
            <a:extLst>
              <a:ext uri="{FF2B5EF4-FFF2-40B4-BE49-F238E27FC236}">
                <a16:creationId xmlns:a16="http://schemas.microsoft.com/office/drawing/2014/main" id="{4B347C69-FB2D-26B4-6F42-6A786FDECF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683F0-53F6-F4A7-4EBE-8E1F50BF4BD1}"/>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2759808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E1370-551E-FE21-F235-FF327448EC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9F882-1FFF-5980-21B5-E13AB4DF2B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1CA37-343A-75BB-37B3-499AD86E5F16}"/>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5" name="Footer Placeholder 4">
            <a:extLst>
              <a:ext uri="{FF2B5EF4-FFF2-40B4-BE49-F238E27FC236}">
                <a16:creationId xmlns:a16="http://schemas.microsoft.com/office/drawing/2014/main" id="{0C06A8EC-53BD-F073-D681-613BCE048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49F41E-AD42-BF99-CCFC-C338A2868A9C}"/>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260068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0839-159B-1429-441E-29EF84F6B0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9F57D3-A33F-596A-40D7-2B344BC08B0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7F8277-A158-9533-3921-539B3E232F92}"/>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5" name="Footer Placeholder 4">
            <a:extLst>
              <a:ext uri="{FF2B5EF4-FFF2-40B4-BE49-F238E27FC236}">
                <a16:creationId xmlns:a16="http://schemas.microsoft.com/office/drawing/2014/main" id="{9C32B82D-2E42-1E0D-FE48-5845EB4CD5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4CD21B-653C-6429-66F2-EED9723CFAEB}"/>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129300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2E1AE-C23F-EB7D-0976-95C13CD7D1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698960-7033-6DD0-C1FA-28480B7481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F2EB8B-0C10-BCC8-57E8-AD84147324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C042D9-A80C-4F56-D983-C8D72873E308}"/>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6" name="Footer Placeholder 5">
            <a:extLst>
              <a:ext uri="{FF2B5EF4-FFF2-40B4-BE49-F238E27FC236}">
                <a16:creationId xmlns:a16="http://schemas.microsoft.com/office/drawing/2014/main" id="{3AD6EA6E-995D-8C56-6AAF-38015F5789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ECE4B-A380-86D1-B5D3-CF9DB66AEED5}"/>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2800819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6FF96-0CE8-9FEF-1294-44CECDA4AB6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A42E22-A03B-5F36-2193-44C1DDC874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66F0F9-3B92-8F48-4185-690F263ED0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2FD7053-92F6-4351-B2CD-8A6889FBBE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30F8F5-AF5A-8306-217C-5CF65CAF8DA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6C2A0C-7BF7-14AB-DD0E-34DE8DB8B5B3}"/>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8" name="Footer Placeholder 7">
            <a:extLst>
              <a:ext uri="{FF2B5EF4-FFF2-40B4-BE49-F238E27FC236}">
                <a16:creationId xmlns:a16="http://schemas.microsoft.com/office/drawing/2014/main" id="{4BD0D6D9-4C5B-BE4B-C511-2DC43E3BB5B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D571B4-B3C6-5588-C848-5C78657FFE80}"/>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955309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31A70-CC0B-BB73-C900-B1B2D7DE52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11AB1BD-CCF4-329D-D2CD-0B1F3A973E59}"/>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4" name="Footer Placeholder 3">
            <a:extLst>
              <a:ext uri="{FF2B5EF4-FFF2-40B4-BE49-F238E27FC236}">
                <a16:creationId xmlns:a16="http://schemas.microsoft.com/office/drawing/2014/main" id="{4ADBF791-916B-9C0E-06B5-3A823ECE1CE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79A1CA6-A1E5-7D64-8C3C-1DC046884C21}"/>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1242987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D5CFC2-94A3-C218-D324-6196057C3B03}"/>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3" name="Footer Placeholder 2">
            <a:extLst>
              <a:ext uri="{FF2B5EF4-FFF2-40B4-BE49-F238E27FC236}">
                <a16:creationId xmlns:a16="http://schemas.microsoft.com/office/drawing/2014/main" id="{20C6E858-BA75-198B-A6C6-125B676279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B48B8E-F8D0-70BF-C630-544F7B7B84BD}"/>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643810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B421-5D65-7E6D-E710-290C84CC46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230700-52E7-9450-89D1-ED98D9B841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DC6712-6C5C-EDB0-BD19-68E2450C5F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1901BD-689A-F65F-622C-CAB574E256B4}"/>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6" name="Footer Placeholder 5">
            <a:extLst>
              <a:ext uri="{FF2B5EF4-FFF2-40B4-BE49-F238E27FC236}">
                <a16:creationId xmlns:a16="http://schemas.microsoft.com/office/drawing/2014/main" id="{3884DF53-B5A0-7D83-C2BC-8B98075E40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2A56F9-3D6F-3FAA-353E-B2CD3F7EC486}"/>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4022859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D2522-9581-90FB-A909-EDBA65C259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F8B4873-F674-F682-DFBF-7AD04BF719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5C4EEA-2D7A-42F7-A1A9-DB8BFE32CF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A9474D-E0F6-6F98-67BE-80F49A876080}"/>
              </a:ext>
            </a:extLst>
          </p:cNvPr>
          <p:cNvSpPr>
            <a:spLocks noGrp="1"/>
          </p:cNvSpPr>
          <p:nvPr>
            <p:ph type="dt" sz="half" idx="10"/>
          </p:nvPr>
        </p:nvSpPr>
        <p:spPr/>
        <p:txBody>
          <a:bodyPr/>
          <a:lstStyle/>
          <a:p>
            <a:fld id="{60C0C7A9-1513-4914-8264-E45642EC694F}" type="datetimeFigureOut">
              <a:rPr lang="en-US" smtClean="0"/>
              <a:t>9/3/2024</a:t>
            </a:fld>
            <a:endParaRPr lang="en-US"/>
          </a:p>
        </p:txBody>
      </p:sp>
      <p:sp>
        <p:nvSpPr>
          <p:cNvPr id="6" name="Footer Placeholder 5">
            <a:extLst>
              <a:ext uri="{FF2B5EF4-FFF2-40B4-BE49-F238E27FC236}">
                <a16:creationId xmlns:a16="http://schemas.microsoft.com/office/drawing/2014/main" id="{67BC8078-F5EE-FD50-32A0-C105A07D25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EA2D04-8261-12C8-DCCD-12B454D3C27D}"/>
              </a:ext>
            </a:extLst>
          </p:cNvPr>
          <p:cNvSpPr>
            <a:spLocks noGrp="1"/>
          </p:cNvSpPr>
          <p:nvPr>
            <p:ph type="sldNum" sz="quarter" idx="12"/>
          </p:nvPr>
        </p:nvSpPr>
        <p:spPr/>
        <p:txBody>
          <a:bodyPr/>
          <a:lstStyle/>
          <a:p>
            <a:fld id="{66066821-6D13-4A52-BB8C-77E97BABD5ED}" type="slidenum">
              <a:rPr lang="en-US" smtClean="0"/>
              <a:t>‹#›</a:t>
            </a:fld>
            <a:endParaRPr lang="en-US"/>
          </a:p>
        </p:txBody>
      </p:sp>
    </p:spTree>
    <p:extLst>
      <p:ext uri="{BB962C8B-B14F-4D97-AF65-F5344CB8AC3E}">
        <p14:creationId xmlns:p14="http://schemas.microsoft.com/office/powerpoint/2010/main" val="685273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3F57DC-B6C9-30E4-DC9C-C48EC0B51A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5E3311-DE7B-02B6-BE4B-E4C724041C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E58BD1-5C7D-948A-4B2A-43E4CB0EDD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C0C7A9-1513-4914-8264-E45642EC694F}" type="datetimeFigureOut">
              <a:rPr lang="en-US" smtClean="0"/>
              <a:t>9/3/2024</a:t>
            </a:fld>
            <a:endParaRPr lang="en-US"/>
          </a:p>
        </p:txBody>
      </p:sp>
      <p:sp>
        <p:nvSpPr>
          <p:cNvPr id="5" name="Footer Placeholder 4">
            <a:extLst>
              <a:ext uri="{FF2B5EF4-FFF2-40B4-BE49-F238E27FC236}">
                <a16:creationId xmlns:a16="http://schemas.microsoft.com/office/drawing/2014/main" id="{C24C5DE1-A80C-986C-10E9-9F1D9348A1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D054819-99C2-4274-33CF-FB6B6C2056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6066821-6D13-4A52-BB8C-77E97BABD5ED}" type="slidenum">
              <a:rPr lang="en-US" smtClean="0"/>
              <a:t>‹#›</a:t>
            </a:fld>
            <a:endParaRPr lang="en-US"/>
          </a:p>
        </p:txBody>
      </p:sp>
    </p:spTree>
    <p:extLst>
      <p:ext uri="{BB962C8B-B14F-4D97-AF65-F5344CB8AC3E}">
        <p14:creationId xmlns:p14="http://schemas.microsoft.com/office/powerpoint/2010/main" val="913724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B5915F-1B97-BF90-DE69-1F751FFA2853}"/>
              </a:ext>
            </a:extLst>
          </p:cNvPr>
          <p:cNvSpPr txBox="1"/>
          <p:nvPr/>
        </p:nvSpPr>
        <p:spPr>
          <a:xfrm>
            <a:off x="3131736" y="72317"/>
            <a:ext cx="5928527" cy="646331"/>
          </a:xfrm>
          <a:prstGeom prst="rect">
            <a:avLst/>
          </a:prstGeom>
          <a:noFill/>
        </p:spPr>
        <p:txBody>
          <a:bodyPr wrap="square" rtlCol="0">
            <a:spAutoFit/>
          </a:bodyPr>
          <a:lstStyle/>
          <a:p>
            <a:pPr algn="ctr"/>
            <a:r>
              <a:rPr lang="en-US" sz="3600" b="1" dirty="0"/>
              <a:t>TROUBLESHOOTING GUIDE</a:t>
            </a:r>
          </a:p>
        </p:txBody>
      </p:sp>
      <p:sp>
        <p:nvSpPr>
          <p:cNvPr id="4" name="TextBox 3">
            <a:extLst>
              <a:ext uri="{FF2B5EF4-FFF2-40B4-BE49-F238E27FC236}">
                <a16:creationId xmlns:a16="http://schemas.microsoft.com/office/drawing/2014/main" id="{0A554274-BF78-4DDD-88ED-9B37263645CA}"/>
              </a:ext>
            </a:extLst>
          </p:cNvPr>
          <p:cNvSpPr txBox="1"/>
          <p:nvPr/>
        </p:nvSpPr>
        <p:spPr>
          <a:xfrm>
            <a:off x="832337" y="1240084"/>
            <a:ext cx="10853895" cy="523220"/>
          </a:xfrm>
          <a:prstGeom prst="rect">
            <a:avLst/>
          </a:prstGeom>
          <a:noFill/>
        </p:spPr>
        <p:txBody>
          <a:bodyPr wrap="square" rtlCol="0">
            <a:spAutoFit/>
          </a:bodyPr>
          <a:lstStyle/>
          <a:p>
            <a:pPr algn="ctr"/>
            <a:r>
              <a:rPr lang="en-US" sz="2800" b="1" dirty="0">
                <a:highlight>
                  <a:srgbClr val="FFFF00"/>
                </a:highlight>
              </a:rPr>
              <a:t>CHECK THESE TWO THINGS BEFORE REACHING OUT</a:t>
            </a:r>
          </a:p>
        </p:txBody>
      </p:sp>
      <p:sp>
        <p:nvSpPr>
          <p:cNvPr id="5" name="TextBox 4">
            <a:extLst>
              <a:ext uri="{FF2B5EF4-FFF2-40B4-BE49-F238E27FC236}">
                <a16:creationId xmlns:a16="http://schemas.microsoft.com/office/drawing/2014/main" id="{D21DF36C-2882-9E6D-A873-EA72C32B40E7}"/>
              </a:ext>
            </a:extLst>
          </p:cNvPr>
          <p:cNvSpPr txBox="1"/>
          <p:nvPr/>
        </p:nvSpPr>
        <p:spPr>
          <a:xfrm>
            <a:off x="984739" y="594645"/>
            <a:ext cx="10853895" cy="646331"/>
          </a:xfrm>
          <a:prstGeom prst="rect">
            <a:avLst/>
          </a:prstGeom>
          <a:noFill/>
        </p:spPr>
        <p:txBody>
          <a:bodyPr wrap="square" rtlCol="0">
            <a:spAutoFit/>
          </a:bodyPr>
          <a:lstStyle/>
          <a:p>
            <a:pPr algn="ctr"/>
            <a:r>
              <a:rPr lang="en-US" sz="3600" b="1" dirty="0"/>
              <a:t>DOES THE PRESENTATION LOOK BROKEN?</a:t>
            </a:r>
          </a:p>
        </p:txBody>
      </p:sp>
      <p:sp>
        <p:nvSpPr>
          <p:cNvPr id="6" name="TextBox 5">
            <a:extLst>
              <a:ext uri="{FF2B5EF4-FFF2-40B4-BE49-F238E27FC236}">
                <a16:creationId xmlns:a16="http://schemas.microsoft.com/office/drawing/2014/main" id="{D56A13A3-8CA2-29C6-7953-E01B18CD0A91}"/>
              </a:ext>
            </a:extLst>
          </p:cNvPr>
          <p:cNvSpPr txBox="1"/>
          <p:nvPr/>
        </p:nvSpPr>
        <p:spPr>
          <a:xfrm>
            <a:off x="215324" y="2694040"/>
            <a:ext cx="5336512" cy="2400657"/>
          </a:xfrm>
          <a:prstGeom prst="rect">
            <a:avLst/>
          </a:prstGeom>
          <a:noFill/>
        </p:spPr>
        <p:txBody>
          <a:bodyPr wrap="square" rtlCol="0">
            <a:spAutoFit/>
          </a:bodyPr>
          <a:lstStyle/>
          <a:p>
            <a:pPr algn="ctr"/>
            <a:r>
              <a:rPr lang="en-US" sz="3000" b="1" dirty="0"/>
              <a:t>ENSURE THE POWERPOINT IS DOWNLOADED AND </a:t>
            </a:r>
            <a:br>
              <a:rPr lang="en-US" sz="3000" b="1" dirty="0"/>
            </a:br>
            <a:r>
              <a:rPr lang="en-US" sz="3000" b="1" dirty="0">
                <a:highlight>
                  <a:srgbClr val="FFFF00"/>
                </a:highlight>
              </a:rPr>
              <a:t>OPEN IN POWERPOINT ONLY</a:t>
            </a:r>
          </a:p>
          <a:p>
            <a:pPr algn="ctr"/>
            <a:r>
              <a:rPr lang="en-US" sz="3000" b="1" dirty="0">
                <a:highlight>
                  <a:srgbClr val="FFFF00"/>
                </a:highlight>
              </a:rPr>
              <a:t>NOT GOOGLE SLIDES OR IN A BROWSER</a:t>
            </a:r>
          </a:p>
        </p:txBody>
      </p:sp>
      <p:sp>
        <p:nvSpPr>
          <p:cNvPr id="10" name="TextBox 9">
            <a:extLst>
              <a:ext uri="{FF2B5EF4-FFF2-40B4-BE49-F238E27FC236}">
                <a16:creationId xmlns:a16="http://schemas.microsoft.com/office/drawing/2014/main" id="{AA2DBBE4-DABE-84E2-E755-6059EBB7E0B0}"/>
              </a:ext>
            </a:extLst>
          </p:cNvPr>
          <p:cNvSpPr txBox="1"/>
          <p:nvPr/>
        </p:nvSpPr>
        <p:spPr>
          <a:xfrm>
            <a:off x="6349720" y="2585226"/>
            <a:ext cx="5336512" cy="1938992"/>
          </a:xfrm>
          <a:prstGeom prst="rect">
            <a:avLst/>
          </a:prstGeom>
          <a:noFill/>
        </p:spPr>
        <p:txBody>
          <a:bodyPr wrap="square" rtlCol="0">
            <a:spAutoFit/>
          </a:bodyPr>
          <a:lstStyle/>
          <a:p>
            <a:pPr algn="ctr"/>
            <a:r>
              <a:rPr lang="en-US" sz="3000" b="1" dirty="0"/>
              <a:t>ENSURE THAT </a:t>
            </a:r>
          </a:p>
          <a:p>
            <a:pPr algn="ctr"/>
            <a:r>
              <a:rPr lang="en-US" sz="3000" b="1" dirty="0">
                <a:highlight>
                  <a:srgbClr val="FFFF00"/>
                </a:highlight>
              </a:rPr>
              <a:t>YOU HAVE CLICKED </a:t>
            </a:r>
          </a:p>
          <a:p>
            <a:pPr algn="ctr"/>
            <a:r>
              <a:rPr lang="en-US" sz="3000" b="1" dirty="0">
                <a:highlight>
                  <a:srgbClr val="FFFF00"/>
                </a:highlight>
              </a:rPr>
              <a:t>“ENABLE EDITING” IN POWERPOINT</a:t>
            </a:r>
          </a:p>
        </p:txBody>
      </p:sp>
      <p:pic>
        <p:nvPicPr>
          <p:cNvPr id="1026" name="Picture 2" descr="How To Disable Protected View in PowerPoint, Word &amp; Excel">
            <a:extLst>
              <a:ext uri="{FF2B5EF4-FFF2-40B4-BE49-F238E27FC236}">
                <a16:creationId xmlns:a16="http://schemas.microsoft.com/office/drawing/2014/main" id="{BC9EB50F-B079-A9F6-7450-9010E8FA09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3745" y="4446382"/>
            <a:ext cx="3395235" cy="2339301"/>
          </a:xfrm>
          <a:prstGeom prst="rect">
            <a:avLst/>
          </a:prstGeom>
          <a:noFill/>
          <a:extLst>
            <a:ext uri="{909E8E84-426E-40DD-AFC4-6F175D3DCCD1}">
              <a14:hiddenFill xmlns:a14="http://schemas.microsoft.com/office/drawing/2010/main">
                <a:solidFill>
                  <a:srgbClr val="FFFFFF"/>
                </a:solidFill>
              </a14:hiddenFill>
            </a:ext>
          </a:extLst>
        </p:spPr>
      </p:pic>
      <p:sp>
        <p:nvSpPr>
          <p:cNvPr id="12" name="Arrow: Down 11">
            <a:extLst>
              <a:ext uri="{FF2B5EF4-FFF2-40B4-BE49-F238E27FC236}">
                <a16:creationId xmlns:a16="http://schemas.microsoft.com/office/drawing/2014/main" id="{4FFEFBF0-F4D6-3DCF-FA11-5DFA18DC2F66}"/>
              </a:ext>
            </a:extLst>
          </p:cNvPr>
          <p:cNvSpPr/>
          <p:nvPr/>
        </p:nvSpPr>
        <p:spPr>
          <a:xfrm rot="10800000">
            <a:off x="9413371" y="5094697"/>
            <a:ext cx="632645" cy="81822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24149EF-2F57-5E04-EFCC-BCC6834AD65E}"/>
              </a:ext>
            </a:extLst>
          </p:cNvPr>
          <p:cNvSpPr txBox="1"/>
          <p:nvPr/>
        </p:nvSpPr>
        <p:spPr>
          <a:xfrm>
            <a:off x="2190429" y="1670971"/>
            <a:ext cx="8442513" cy="461665"/>
          </a:xfrm>
          <a:prstGeom prst="rect">
            <a:avLst/>
          </a:prstGeom>
          <a:noFill/>
        </p:spPr>
        <p:txBody>
          <a:bodyPr wrap="square" rtlCol="0">
            <a:spAutoFit/>
          </a:bodyPr>
          <a:lstStyle/>
          <a:p>
            <a:pPr algn="ctr"/>
            <a:r>
              <a:rPr lang="en-US" sz="2400" b="1" dirty="0">
                <a:highlight>
                  <a:srgbClr val="F15D5B"/>
                </a:highlight>
              </a:rPr>
              <a:t>DELETE SLIDE IF LOADED CORRECTLY</a:t>
            </a:r>
          </a:p>
        </p:txBody>
      </p:sp>
      <p:pic>
        <p:nvPicPr>
          <p:cNvPr id="1028" name="Picture 4" descr="Google Slides Review | PCMag">
            <a:extLst>
              <a:ext uri="{FF2B5EF4-FFF2-40B4-BE49-F238E27FC236}">
                <a16:creationId xmlns:a16="http://schemas.microsoft.com/office/drawing/2014/main" id="{B94E2EA9-A219-AD76-7D4E-5488872532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130" y="5446114"/>
            <a:ext cx="2086081" cy="1175141"/>
          </a:xfrm>
          <a:prstGeom prst="rect">
            <a:avLst/>
          </a:prstGeom>
          <a:noFill/>
          <a:extLst>
            <a:ext uri="{909E8E84-426E-40DD-AFC4-6F175D3DCCD1}">
              <a14:hiddenFill xmlns:a14="http://schemas.microsoft.com/office/drawing/2010/main">
                <a:solidFill>
                  <a:srgbClr val="FFFFFF"/>
                </a:solidFill>
              </a14:hiddenFill>
            </a:ext>
          </a:extLst>
        </p:spPr>
      </p:pic>
      <p:sp>
        <p:nvSpPr>
          <p:cNvPr id="17" name="Multiplication Sign 16">
            <a:extLst>
              <a:ext uri="{FF2B5EF4-FFF2-40B4-BE49-F238E27FC236}">
                <a16:creationId xmlns:a16="http://schemas.microsoft.com/office/drawing/2014/main" id="{24543ACB-2F57-E3E6-BAB9-B914FB47DEC5}"/>
              </a:ext>
            </a:extLst>
          </p:cNvPr>
          <p:cNvSpPr/>
          <p:nvPr/>
        </p:nvSpPr>
        <p:spPr>
          <a:xfrm>
            <a:off x="386477" y="4914740"/>
            <a:ext cx="2221386" cy="2221386"/>
          </a:xfrm>
          <a:prstGeom prst="mathMultiply">
            <a:avLst/>
          </a:prstGeom>
          <a:solidFill>
            <a:srgbClr val="F15D5B">
              <a:alpha val="27843"/>
            </a:srgbClr>
          </a:solidFill>
          <a:ln w="76200">
            <a:solidFill>
              <a:srgbClr val="F15D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Microsoft PowerPoint - Wikipedia">
            <a:extLst>
              <a:ext uri="{FF2B5EF4-FFF2-40B4-BE49-F238E27FC236}">
                <a16:creationId xmlns:a16="http://schemas.microsoft.com/office/drawing/2014/main" id="{061D927C-691F-83BF-B94D-A06B15CE29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6449" y="5327506"/>
            <a:ext cx="1383182" cy="1288199"/>
          </a:xfrm>
          <a:prstGeom prst="rect">
            <a:avLst/>
          </a:prstGeom>
          <a:noFill/>
          <a:extLst>
            <a:ext uri="{909E8E84-426E-40DD-AFC4-6F175D3DCCD1}">
              <a14:hiddenFill xmlns:a14="http://schemas.microsoft.com/office/drawing/2010/main">
                <a:solidFill>
                  <a:srgbClr val="FFFFFF"/>
                </a:solidFill>
              </a14:hiddenFill>
            </a:ext>
          </a:extLst>
        </p:spPr>
      </p:pic>
      <p:pic>
        <p:nvPicPr>
          <p:cNvPr id="21" name="Graphic 20" descr="Checkmark with solid fill">
            <a:extLst>
              <a:ext uri="{FF2B5EF4-FFF2-40B4-BE49-F238E27FC236}">
                <a16:creationId xmlns:a16="http://schemas.microsoft.com/office/drawing/2014/main" id="{6A2C029C-76FD-43C2-0AAC-CE62504198A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18857" y="5656101"/>
            <a:ext cx="914400" cy="914400"/>
          </a:xfrm>
          <a:prstGeom prst="rect">
            <a:avLst/>
          </a:prstGeom>
        </p:spPr>
      </p:pic>
    </p:spTree>
    <p:extLst>
      <p:ext uri="{BB962C8B-B14F-4D97-AF65-F5344CB8AC3E}">
        <p14:creationId xmlns:p14="http://schemas.microsoft.com/office/powerpoint/2010/main" val="328495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15D5B"/>
              </a:solidFill>
            </a:endParaRPr>
          </a:p>
        </p:txBody>
      </p:sp>
      <p:sp>
        <p:nvSpPr>
          <p:cNvPr id="9" name="TextBox 8">
            <a:extLst>
              <a:ext uri="{FF2B5EF4-FFF2-40B4-BE49-F238E27FC236}">
                <a16:creationId xmlns:a16="http://schemas.microsoft.com/office/drawing/2014/main" id="{653858BB-8737-26CB-17A4-6B3E7B265DA0}"/>
              </a:ext>
            </a:extLst>
          </p:cNvPr>
          <p:cNvSpPr txBox="1"/>
          <p:nvPr/>
        </p:nvSpPr>
        <p:spPr>
          <a:xfrm>
            <a:off x="174884" y="109372"/>
            <a:ext cx="6760029" cy="923330"/>
          </a:xfrm>
          <a:prstGeom prst="rect">
            <a:avLst/>
          </a:prstGeom>
          <a:noFill/>
        </p:spPr>
        <p:txBody>
          <a:bodyPr wrap="square" rtlCol="0">
            <a:spAutoFit/>
          </a:bodyPr>
          <a:lstStyle/>
          <a:p>
            <a:r>
              <a:rPr lang="en-US" sz="5400" dirty="0">
                <a:solidFill>
                  <a:schemeClr val="bg1"/>
                </a:solidFill>
                <a:latin typeface="Oswald Heavy" panose="00000500000000000000" pitchFamily="50" charset="0"/>
              </a:rPr>
              <a:t>THE NATIONAL TREND</a:t>
            </a:r>
          </a:p>
        </p:txBody>
      </p:sp>
      <p:grpSp>
        <p:nvGrpSpPr>
          <p:cNvPr id="74" name="Group 73">
            <a:extLst>
              <a:ext uri="{FF2B5EF4-FFF2-40B4-BE49-F238E27FC236}">
                <a16:creationId xmlns:a16="http://schemas.microsoft.com/office/drawing/2014/main" id="{4F68ABDB-E465-315A-F1F1-16B294A4FCF5}"/>
              </a:ext>
            </a:extLst>
          </p:cNvPr>
          <p:cNvGrpSpPr/>
          <p:nvPr/>
        </p:nvGrpSpPr>
        <p:grpSpPr>
          <a:xfrm>
            <a:off x="8513976" y="958087"/>
            <a:ext cx="3657608" cy="5693190"/>
            <a:chOff x="-8" y="1089516"/>
            <a:chExt cx="3657608" cy="5693190"/>
          </a:xfrm>
        </p:grpSpPr>
        <p:sp>
          <p:nvSpPr>
            <p:cNvPr id="21" name="TextBox 20">
              <a:extLst>
                <a:ext uri="{FF2B5EF4-FFF2-40B4-BE49-F238E27FC236}">
                  <a16:creationId xmlns:a16="http://schemas.microsoft.com/office/drawing/2014/main" id="{9CACB108-8C14-64E0-5166-7F4752B00AE3}"/>
                </a:ext>
              </a:extLst>
            </p:cNvPr>
            <p:cNvSpPr txBox="1"/>
            <p:nvPr/>
          </p:nvSpPr>
          <p:spPr>
            <a:xfrm>
              <a:off x="-8" y="1691837"/>
              <a:ext cx="3657600" cy="1569660"/>
            </a:xfrm>
            <a:prstGeom prst="rect">
              <a:avLst/>
            </a:prstGeom>
            <a:noFill/>
          </p:spPr>
          <p:txBody>
            <a:bodyPr wrap="square" rtlCol="0">
              <a:spAutoFit/>
            </a:bodyPr>
            <a:lstStyle/>
            <a:p>
              <a:pPr algn="ctr"/>
              <a:r>
                <a:rPr lang="en-US" sz="9600" dirty="0">
                  <a:solidFill>
                    <a:schemeClr val="bg1"/>
                  </a:solidFill>
                  <a:latin typeface="Oswald Heavy" panose="00000500000000000000" pitchFamily="50" charset="0"/>
                </a:rPr>
                <a:t>8</a:t>
              </a:r>
            </a:p>
          </p:txBody>
        </p:sp>
        <p:sp>
          <p:nvSpPr>
            <p:cNvPr id="22" name="TextBox 21">
              <a:extLst>
                <a:ext uri="{FF2B5EF4-FFF2-40B4-BE49-F238E27FC236}">
                  <a16:creationId xmlns:a16="http://schemas.microsoft.com/office/drawing/2014/main" id="{3A9C6355-C6AF-F3F3-B357-C22E0DF17F62}"/>
                </a:ext>
              </a:extLst>
            </p:cNvPr>
            <p:cNvSpPr txBox="1"/>
            <p:nvPr/>
          </p:nvSpPr>
          <p:spPr>
            <a:xfrm>
              <a:off x="-8" y="3600905"/>
              <a:ext cx="3657600" cy="1569660"/>
            </a:xfrm>
            <a:prstGeom prst="rect">
              <a:avLst/>
            </a:prstGeom>
            <a:noFill/>
          </p:spPr>
          <p:txBody>
            <a:bodyPr wrap="square" rtlCol="0">
              <a:spAutoFit/>
            </a:bodyPr>
            <a:lstStyle/>
            <a:p>
              <a:pPr algn="ctr"/>
              <a:r>
                <a:rPr lang="en-US" sz="9600" dirty="0">
                  <a:solidFill>
                    <a:schemeClr val="bg1"/>
                  </a:solidFill>
                  <a:latin typeface="Oswald Heavy" panose="00000500000000000000" pitchFamily="50" charset="0"/>
                </a:rPr>
                <a:t>8</a:t>
              </a:r>
            </a:p>
          </p:txBody>
        </p:sp>
        <p:sp>
          <p:nvSpPr>
            <p:cNvPr id="23" name="TextBox 22">
              <a:extLst>
                <a:ext uri="{FF2B5EF4-FFF2-40B4-BE49-F238E27FC236}">
                  <a16:creationId xmlns:a16="http://schemas.microsoft.com/office/drawing/2014/main" id="{D21ACA2C-92D8-C147-9B5E-9B08A8D04DE3}"/>
                </a:ext>
              </a:extLst>
            </p:cNvPr>
            <p:cNvSpPr txBox="1"/>
            <p:nvPr/>
          </p:nvSpPr>
          <p:spPr>
            <a:xfrm>
              <a:off x="-4" y="2998485"/>
              <a:ext cx="3657600" cy="784830"/>
            </a:xfrm>
            <a:prstGeom prst="rect">
              <a:avLst/>
            </a:prstGeom>
            <a:noFill/>
          </p:spPr>
          <p:txBody>
            <a:bodyPr wrap="square" rtlCol="0">
              <a:spAutoFit/>
            </a:bodyPr>
            <a:lstStyle/>
            <a:p>
              <a:pPr algn="ctr"/>
              <a:r>
                <a:rPr lang="en-US" sz="4500" dirty="0">
                  <a:solidFill>
                    <a:schemeClr val="bg1"/>
                  </a:solidFill>
                  <a:latin typeface="Oswald Heavy" panose="00000500000000000000" pitchFamily="50" charset="0"/>
                </a:rPr>
                <a:t>OUT OF</a:t>
              </a:r>
            </a:p>
          </p:txBody>
        </p:sp>
        <p:sp>
          <p:nvSpPr>
            <p:cNvPr id="24" name="TextBox 23">
              <a:extLst>
                <a:ext uri="{FF2B5EF4-FFF2-40B4-BE49-F238E27FC236}">
                  <a16:creationId xmlns:a16="http://schemas.microsoft.com/office/drawing/2014/main" id="{54B1180A-E579-1378-E0C5-7EFA3FCE5958}"/>
                </a:ext>
              </a:extLst>
            </p:cNvPr>
            <p:cNvSpPr txBox="1"/>
            <p:nvPr/>
          </p:nvSpPr>
          <p:spPr>
            <a:xfrm>
              <a:off x="0" y="1089516"/>
              <a:ext cx="3657600" cy="707886"/>
            </a:xfrm>
            <a:prstGeom prst="rect">
              <a:avLst/>
            </a:prstGeom>
            <a:noFill/>
          </p:spPr>
          <p:txBody>
            <a:bodyPr wrap="square" rtlCol="0">
              <a:spAutoFit/>
            </a:bodyPr>
            <a:lstStyle/>
            <a:p>
              <a:pPr algn="ctr"/>
              <a:r>
                <a:rPr lang="en-US" sz="4000" dirty="0">
                  <a:solidFill>
                    <a:schemeClr val="bg1"/>
                  </a:solidFill>
                  <a:latin typeface="Oswald Heavy" panose="00000500000000000000" pitchFamily="50" charset="0"/>
                </a:rPr>
                <a:t>ABORTION WON</a:t>
              </a:r>
            </a:p>
          </p:txBody>
        </p:sp>
        <p:sp>
          <p:nvSpPr>
            <p:cNvPr id="25" name="TextBox 24">
              <a:extLst>
                <a:ext uri="{FF2B5EF4-FFF2-40B4-BE49-F238E27FC236}">
                  <a16:creationId xmlns:a16="http://schemas.microsoft.com/office/drawing/2014/main" id="{285FAD1F-2844-0B99-EE39-83977007C8EB}"/>
                </a:ext>
              </a:extLst>
            </p:cNvPr>
            <p:cNvSpPr txBox="1"/>
            <p:nvPr/>
          </p:nvSpPr>
          <p:spPr>
            <a:xfrm>
              <a:off x="-8" y="5028380"/>
              <a:ext cx="3657600" cy="1754326"/>
            </a:xfrm>
            <a:prstGeom prst="rect">
              <a:avLst/>
            </a:prstGeom>
            <a:noFill/>
          </p:spPr>
          <p:txBody>
            <a:bodyPr wrap="square" rtlCol="0">
              <a:spAutoFit/>
            </a:bodyPr>
            <a:lstStyle/>
            <a:p>
              <a:pPr algn="ctr"/>
              <a:r>
                <a:rPr lang="en-US" sz="3600" dirty="0">
                  <a:solidFill>
                    <a:schemeClr val="bg1"/>
                  </a:solidFill>
                  <a:latin typeface="Oswald Heavy" panose="00000500000000000000" pitchFamily="50" charset="0"/>
                </a:rPr>
                <a:t>TIMES IT HAS BEEN ON A </a:t>
              </a:r>
            </a:p>
            <a:p>
              <a:pPr algn="ctr"/>
              <a:r>
                <a:rPr lang="en-US" sz="3600" dirty="0">
                  <a:solidFill>
                    <a:schemeClr val="bg1"/>
                  </a:solidFill>
                  <a:latin typeface="Oswald Heavy" panose="00000500000000000000" pitchFamily="50" charset="0"/>
                </a:rPr>
                <a:t>STATE BALLOT</a:t>
              </a:r>
            </a:p>
          </p:txBody>
        </p:sp>
      </p:grpSp>
      <p:grpSp>
        <p:nvGrpSpPr>
          <p:cNvPr id="75" name="Group 74">
            <a:extLst>
              <a:ext uri="{FF2B5EF4-FFF2-40B4-BE49-F238E27FC236}">
                <a16:creationId xmlns:a16="http://schemas.microsoft.com/office/drawing/2014/main" id="{C9183C0C-2FA8-795E-ACCA-9094F58DF8D5}"/>
              </a:ext>
            </a:extLst>
          </p:cNvPr>
          <p:cNvGrpSpPr/>
          <p:nvPr/>
        </p:nvGrpSpPr>
        <p:grpSpPr>
          <a:xfrm>
            <a:off x="174884" y="1032703"/>
            <a:ext cx="8318816" cy="6858000"/>
            <a:chOff x="3657600" y="1032703"/>
            <a:chExt cx="8318816" cy="6858000"/>
          </a:xfrm>
        </p:grpSpPr>
        <p:sp>
          <p:nvSpPr>
            <p:cNvPr id="6" name="Rectangle: Rounded Corners 5">
              <a:extLst>
                <a:ext uri="{FF2B5EF4-FFF2-40B4-BE49-F238E27FC236}">
                  <a16:creationId xmlns:a16="http://schemas.microsoft.com/office/drawing/2014/main" id="{BDFDEB42-9FA0-B049-0A3C-9B9F066DBCB6}"/>
                </a:ext>
              </a:extLst>
            </p:cNvPr>
            <p:cNvSpPr>
              <a:spLocks/>
            </p:cNvSpPr>
            <p:nvPr/>
          </p:nvSpPr>
          <p:spPr>
            <a:xfrm>
              <a:off x="3657600" y="1032703"/>
              <a:ext cx="8318816" cy="5543958"/>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9" name="Group 68">
              <a:extLst>
                <a:ext uri="{FF2B5EF4-FFF2-40B4-BE49-F238E27FC236}">
                  <a16:creationId xmlns:a16="http://schemas.microsoft.com/office/drawing/2014/main" id="{C74836AE-3D4C-ECAD-7BED-84487A398587}"/>
                </a:ext>
              </a:extLst>
            </p:cNvPr>
            <p:cNvGrpSpPr>
              <a:grpSpLocks/>
            </p:cNvGrpSpPr>
            <p:nvPr/>
          </p:nvGrpSpPr>
          <p:grpSpPr>
            <a:xfrm>
              <a:off x="4406542" y="1097001"/>
              <a:ext cx="6793702" cy="6793702"/>
              <a:chOff x="4088098" y="253999"/>
              <a:chExt cx="7681777" cy="7681777"/>
            </a:xfrm>
          </p:grpSpPr>
          <p:pic>
            <p:nvPicPr>
              <p:cNvPr id="68" name="Picture 67" descr="A map of the united states&#10;&#10;Description automatically generated">
                <a:extLst>
                  <a:ext uri="{FF2B5EF4-FFF2-40B4-BE49-F238E27FC236}">
                    <a16:creationId xmlns:a16="http://schemas.microsoft.com/office/drawing/2014/main" id="{A5ED0EAF-7165-C643-F315-11AD20D9E1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8098" y="253999"/>
                <a:ext cx="7681777" cy="7681777"/>
              </a:xfrm>
              <a:prstGeom prst="rect">
                <a:avLst/>
              </a:prstGeom>
            </p:spPr>
          </p:pic>
          <p:pic>
            <p:nvPicPr>
              <p:cNvPr id="49" name="Picture 48" descr="A red rectangle with black border&#10;&#10;Description automatically generated">
                <a:extLst>
                  <a:ext uri="{FF2B5EF4-FFF2-40B4-BE49-F238E27FC236}">
                    <a16:creationId xmlns:a16="http://schemas.microsoft.com/office/drawing/2014/main" id="{E5C16568-BA58-35B0-36E5-9E59926673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9476" y="3203125"/>
                <a:ext cx="1044454" cy="1044454"/>
              </a:xfrm>
              <a:prstGeom prst="rect">
                <a:avLst/>
              </a:prstGeom>
            </p:spPr>
          </p:pic>
          <p:pic>
            <p:nvPicPr>
              <p:cNvPr id="51" name="Picture 50" descr="A red and black logo&#10;&#10;Description automatically generated">
                <a:extLst>
                  <a:ext uri="{FF2B5EF4-FFF2-40B4-BE49-F238E27FC236}">
                    <a16:creationId xmlns:a16="http://schemas.microsoft.com/office/drawing/2014/main" id="{868213C8-0834-027C-CD20-84BE622941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27945" y="2106511"/>
                <a:ext cx="1067375" cy="1067375"/>
              </a:xfrm>
              <a:prstGeom prst="rect">
                <a:avLst/>
              </a:prstGeom>
            </p:spPr>
          </p:pic>
          <p:pic>
            <p:nvPicPr>
              <p:cNvPr id="53" name="Picture 52" descr="A red and black outline of a mountain&#10;&#10;Description automatically generated">
                <a:extLst>
                  <a:ext uri="{FF2B5EF4-FFF2-40B4-BE49-F238E27FC236}">
                    <a16:creationId xmlns:a16="http://schemas.microsoft.com/office/drawing/2014/main" id="{AD1A5277-E5AF-54FD-EE3E-13610761B2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114" y="3261363"/>
                <a:ext cx="1116902" cy="1116902"/>
              </a:xfrm>
              <a:prstGeom prst="rect">
                <a:avLst/>
              </a:prstGeom>
            </p:spPr>
          </p:pic>
          <p:pic>
            <p:nvPicPr>
              <p:cNvPr id="55" name="Picture 54" descr="A red outline of a state&#10;&#10;Description automatically generated">
                <a:extLst>
                  <a:ext uri="{FF2B5EF4-FFF2-40B4-BE49-F238E27FC236}">
                    <a16:creationId xmlns:a16="http://schemas.microsoft.com/office/drawing/2014/main" id="{4542675E-633B-FA97-BC4D-28E4D5E331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45695" y="3052315"/>
                <a:ext cx="1878912" cy="1878912"/>
              </a:xfrm>
              <a:prstGeom prst="rect">
                <a:avLst/>
              </a:prstGeom>
            </p:spPr>
          </p:pic>
          <p:pic>
            <p:nvPicPr>
              <p:cNvPr id="59" name="Picture 58" descr="A red rectangle with black background&#10;&#10;Description automatically generated">
                <a:extLst>
                  <a:ext uri="{FF2B5EF4-FFF2-40B4-BE49-F238E27FC236}">
                    <a16:creationId xmlns:a16="http://schemas.microsoft.com/office/drawing/2014/main" id="{864BE0A6-62EC-0B7C-447B-1CEAE7F07BF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60217" y="3390900"/>
                <a:ext cx="911679" cy="911679"/>
              </a:xfrm>
              <a:prstGeom prst="rect">
                <a:avLst/>
              </a:prstGeom>
            </p:spPr>
          </p:pic>
          <p:pic>
            <p:nvPicPr>
              <p:cNvPr id="61" name="Picture 60" descr="A red rectangular shape with black background&#10;&#10;Description automatically generated">
                <a:extLst>
                  <a:ext uri="{FF2B5EF4-FFF2-40B4-BE49-F238E27FC236}">
                    <a16:creationId xmlns:a16="http://schemas.microsoft.com/office/drawing/2014/main" id="{74603ABA-69CC-8BEF-FB6F-8E7B95B4BE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84954" y="1621495"/>
                <a:ext cx="1644227" cy="1644227"/>
              </a:xfrm>
              <a:prstGeom prst="rect">
                <a:avLst/>
              </a:prstGeom>
            </p:spPr>
          </p:pic>
          <p:pic>
            <p:nvPicPr>
              <p:cNvPr id="63" name="Picture 62" descr="A red and black outline of a state&#10;&#10;Description automatically generated">
                <a:extLst>
                  <a:ext uri="{FF2B5EF4-FFF2-40B4-BE49-F238E27FC236}">
                    <a16:creationId xmlns:a16="http://schemas.microsoft.com/office/drawing/2014/main" id="{33A7B8BC-ECC9-2274-9E2C-B94AF3D1439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81585" y="2920832"/>
                <a:ext cx="820224" cy="820224"/>
              </a:xfrm>
              <a:prstGeom prst="rect">
                <a:avLst/>
              </a:prstGeom>
            </p:spPr>
          </p:pic>
          <p:pic>
            <p:nvPicPr>
              <p:cNvPr id="65" name="Picture 64" descr="A red and black logo&#10;&#10;Description automatically generated">
                <a:extLst>
                  <a:ext uri="{FF2B5EF4-FFF2-40B4-BE49-F238E27FC236}">
                    <a16:creationId xmlns:a16="http://schemas.microsoft.com/office/drawing/2014/main" id="{8DA32BDB-FD3C-8AEA-C1C8-9D67AA07371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881765" y="2333309"/>
                <a:ext cx="397191" cy="397191"/>
              </a:xfrm>
              <a:prstGeom prst="rect">
                <a:avLst/>
              </a:prstGeom>
            </p:spPr>
          </p:pic>
        </p:grpSp>
        <p:sp>
          <p:nvSpPr>
            <p:cNvPr id="71" name="TextBox 70">
              <a:extLst>
                <a:ext uri="{FF2B5EF4-FFF2-40B4-BE49-F238E27FC236}">
                  <a16:creationId xmlns:a16="http://schemas.microsoft.com/office/drawing/2014/main" id="{F547EAAD-1F28-A742-A2D8-C0933A086822}"/>
                </a:ext>
              </a:extLst>
            </p:cNvPr>
            <p:cNvSpPr txBox="1">
              <a:spLocks/>
            </p:cNvSpPr>
            <p:nvPr/>
          </p:nvSpPr>
          <p:spPr>
            <a:xfrm>
              <a:off x="4375577" y="1079576"/>
              <a:ext cx="2467492" cy="1384995"/>
            </a:xfrm>
            <a:prstGeom prst="rect">
              <a:avLst/>
            </a:prstGeom>
            <a:noFill/>
          </p:spPr>
          <p:txBody>
            <a:bodyPr wrap="square" numCol="1" rtlCol="0">
              <a:spAutoFit/>
            </a:bodyPr>
            <a:lstStyle/>
            <a:p>
              <a:pPr marL="457200" indent="-457200">
                <a:buFont typeface="Arial" panose="020B0604020202020204" pitchFamily="34" charset="0"/>
                <a:buChar char="•"/>
              </a:pPr>
              <a:r>
                <a:rPr lang="en-US" sz="2800" dirty="0">
                  <a:solidFill>
                    <a:srgbClr val="F15D5B"/>
                  </a:solidFill>
                  <a:latin typeface="Oswald" pitchFamily="2" charset="0"/>
                </a:rPr>
                <a:t>OHIO</a:t>
              </a:r>
            </a:p>
            <a:p>
              <a:pPr marL="457200" indent="-457200">
                <a:buFont typeface="Arial" panose="020B0604020202020204" pitchFamily="34" charset="0"/>
                <a:buChar char="•"/>
              </a:pPr>
              <a:r>
                <a:rPr lang="en-US" sz="2800" dirty="0">
                  <a:solidFill>
                    <a:srgbClr val="F15D5B"/>
                  </a:solidFill>
                  <a:latin typeface="Oswald" pitchFamily="2" charset="0"/>
                </a:rPr>
                <a:t>CALIFORNIA</a:t>
              </a:r>
            </a:p>
            <a:p>
              <a:pPr marL="457200" indent="-457200">
                <a:buFont typeface="Arial" panose="020B0604020202020204" pitchFamily="34" charset="0"/>
                <a:buChar char="•"/>
              </a:pPr>
              <a:r>
                <a:rPr lang="en-US" sz="2800" dirty="0">
                  <a:solidFill>
                    <a:srgbClr val="F15D5B"/>
                  </a:solidFill>
                  <a:latin typeface="Oswald" pitchFamily="2" charset="0"/>
                </a:rPr>
                <a:t>MICHIGAN</a:t>
              </a:r>
            </a:p>
          </p:txBody>
        </p:sp>
        <p:sp>
          <p:nvSpPr>
            <p:cNvPr id="72" name="TextBox 71">
              <a:extLst>
                <a:ext uri="{FF2B5EF4-FFF2-40B4-BE49-F238E27FC236}">
                  <a16:creationId xmlns:a16="http://schemas.microsoft.com/office/drawing/2014/main" id="{02B7AAA1-371D-DE5A-379E-746DF8A98487}"/>
                </a:ext>
              </a:extLst>
            </p:cNvPr>
            <p:cNvSpPr txBox="1">
              <a:spLocks/>
            </p:cNvSpPr>
            <p:nvPr/>
          </p:nvSpPr>
          <p:spPr>
            <a:xfrm>
              <a:off x="6830680" y="1091562"/>
              <a:ext cx="2035239" cy="1384995"/>
            </a:xfrm>
            <a:prstGeom prst="rect">
              <a:avLst/>
            </a:prstGeom>
            <a:noFill/>
          </p:spPr>
          <p:txBody>
            <a:bodyPr wrap="square" numCol="1" rtlCol="0">
              <a:spAutoFit/>
            </a:bodyPr>
            <a:lstStyle/>
            <a:p>
              <a:pPr marL="457200" indent="-457200">
                <a:buFont typeface="Arial" panose="020B0604020202020204" pitchFamily="34" charset="0"/>
                <a:buChar char="•"/>
              </a:pPr>
              <a:r>
                <a:rPr lang="en-US" sz="2800" dirty="0">
                  <a:solidFill>
                    <a:srgbClr val="F15D5B"/>
                  </a:solidFill>
                  <a:latin typeface="Oswald" pitchFamily="2" charset="0"/>
                </a:rPr>
                <a:t>VERMONT</a:t>
              </a:r>
            </a:p>
            <a:p>
              <a:pPr marL="457200" indent="-457200">
                <a:buFont typeface="Arial" panose="020B0604020202020204" pitchFamily="34" charset="0"/>
                <a:buChar char="•"/>
              </a:pPr>
              <a:r>
                <a:rPr lang="en-US" sz="2800" dirty="0">
                  <a:solidFill>
                    <a:srgbClr val="F15D5B"/>
                  </a:solidFill>
                  <a:latin typeface="Oswald" pitchFamily="2" charset="0"/>
                </a:rPr>
                <a:t>KENTUCKY</a:t>
              </a:r>
            </a:p>
            <a:p>
              <a:pPr marL="457200" indent="-457200">
                <a:buFont typeface="Arial" panose="020B0604020202020204" pitchFamily="34" charset="0"/>
                <a:buChar char="•"/>
              </a:pPr>
              <a:r>
                <a:rPr lang="en-US" sz="2800" dirty="0">
                  <a:solidFill>
                    <a:srgbClr val="F15D5B"/>
                  </a:solidFill>
                  <a:latin typeface="Oswald" pitchFamily="2" charset="0"/>
                </a:rPr>
                <a:t>MONTANA</a:t>
              </a:r>
            </a:p>
          </p:txBody>
        </p:sp>
        <p:sp>
          <p:nvSpPr>
            <p:cNvPr id="73" name="TextBox 72">
              <a:extLst>
                <a:ext uri="{FF2B5EF4-FFF2-40B4-BE49-F238E27FC236}">
                  <a16:creationId xmlns:a16="http://schemas.microsoft.com/office/drawing/2014/main" id="{724F909B-23AF-F32B-86C9-39CEC54BAAA0}"/>
                </a:ext>
              </a:extLst>
            </p:cNvPr>
            <p:cNvSpPr txBox="1">
              <a:spLocks/>
            </p:cNvSpPr>
            <p:nvPr/>
          </p:nvSpPr>
          <p:spPr>
            <a:xfrm>
              <a:off x="8853529" y="1091562"/>
              <a:ext cx="2358317" cy="954107"/>
            </a:xfrm>
            <a:prstGeom prst="rect">
              <a:avLst/>
            </a:prstGeom>
            <a:noFill/>
          </p:spPr>
          <p:txBody>
            <a:bodyPr wrap="square" numCol="1" rtlCol="0">
              <a:spAutoFit/>
            </a:bodyPr>
            <a:lstStyle/>
            <a:p>
              <a:pPr marL="457200" indent="-457200">
                <a:buFont typeface="Arial" panose="020B0604020202020204" pitchFamily="34" charset="0"/>
                <a:buChar char="•"/>
              </a:pPr>
              <a:r>
                <a:rPr lang="en-US" sz="2800" dirty="0">
                  <a:solidFill>
                    <a:srgbClr val="F15D5B"/>
                  </a:solidFill>
                  <a:latin typeface="Oswald" pitchFamily="2" charset="0"/>
                </a:rPr>
                <a:t>KANSAS</a:t>
              </a:r>
            </a:p>
            <a:p>
              <a:pPr marL="457200" indent="-457200">
                <a:buFont typeface="Arial" panose="020B0604020202020204" pitchFamily="34" charset="0"/>
                <a:buChar char="•"/>
              </a:pPr>
              <a:r>
                <a:rPr lang="en-US" sz="2800" dirty="0">
                  <a:solidFill>
                    <a:srgbClr val="F15D5B"/>
                  </a:solidFill>
                  <a:latin typeface="Oswald" pitchFamily="2" charset="0"/>
                </a:rPr>
                <a:t>COLORADO</a:t>
              </a:r>
            </a:p>
          </p:txBody>
        </p:sp>
      </p:grpSp>
    </p:spTree>
    <p:extLst>
      <p:ext uri="{BB962C8B-B14F-4D97-AF65-F5344CB8AC3E}">
        <p14:creationId xmlns:p14="http://schemas.microsoft.com/office/powerpoint/2010/main" val="2311916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a:extLst>
              <a:ext uri="{FF2B5EF4-FFF2-40B4-BE49-F238E27FC236}">
                <a16:creationId xmlns:a16="http://schemas.microsoft.com/office/drawing/2014/main" id="{44EE2E9E-5607-77A2-DAC0-4ED4E7701955}"/>
              </a:ext>
            </a:extLst>
          </p:cNvPr>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8CDFA775-D5D5-F46F-A7CA-078BB2A09100}"/>
              </a:ext>
            </a:extLst>
          </p:cNvPr>
          <p:cNvSpPr txBox="1">
            <a:spLocks/>
          </p:cNvSpPr>
          <p:nvPr/>
        </p:nvSpPr>
        <p:spPr>
          <a:xfrm>
            <a:off x="0" y="2367171"/>
            <a:ext cx="12192000" cy="2123658"/>
          </a:xfrm>
          <a:prstGeom prst="rect">
            <a:avLst/>
          </a:prstGeom>
          <a:noFill/>
        </p:spPr>
        <p:txBody>
          <a:bodyPr wrap="square" rtlCol="0">
            <a:spAutoFit/>
          </a:bodyPr>
          <a:lstStyle/>
          <a:p>
            <a:pPr algn="ctr"/>
            <a:r>
              <a:rPr lang="en-US" sz="6600" dirty="0">
                <a:solidFill>
                  <a:schemeClr val="bg1"/>
                </a:solidFill>
                <a:latin typeface="Oswald Heavy" panose="00000500000000000000" pitchFamily="50" charset="0"/>
              </a:rPr>
              <a:t>LET’S TAKE A CLOSER LOOK		 </a:t>
            </a:r>
          </a:p>
          <a:p>
            <a:pPr algn="ctr"/>
            <a:r>
              <a:rPr lang="en-US" sz="6600" dirty="0">
                <a:solidFill>
                  <a:schemeClr val="bg1"/>
                </a:solidFill>
                <a:latin typeface="Oswald Heavy" panose="00000500000000000000" pitchFamily="50" charset="0"/>
              </a:rPr>
              <a:t>		</a:t>
            </a:r>
            <a:r>
              <a:rPr lang="en-US" sz="5400" dirty="0">
                <a:solidFill>
                  <a:schemeClr val="bg1"/>
                </a:solidFill>
                <a:latin typeface="Oswald Heavy" panose="00000500000000000000" pitchFamily="50" charset="0"/>
              </a:rPr>
              <a:t>AT TWO OF THESE RECENT DEFEATS</a:t>
            </a:r>
            <a:endParaRPr lang="en-US" sz="6600" dirty="0">
              <a:solidFill>
                <a:schemeClr val="bg1"/>
              </a:solidFill>
              <a:latin typeface="Oswald Heavy" panose="00000500000000000000" pitchFamily="50" charset="0"/>
            </a:endParaRPr>
          </a:p>
        </p:txBody>
      </p:sp>
      <p:pic>
        <p:nvPicPr>
          <p:cNvPr id="159" name="Picture 158" descr="A logo with text on it&#10;&#10;Description automatically generated">
            <a:extLst>
              <a:ext uri="{FF2B5EF4-FFF2-40B4-BE49-F238E27FC236}">
                <a16:creationId xmlns:a16="http://schemas.microsoft.com/office/drawing/2014/main" id="{56EBBE3A-251A-DF08-F7F8-98527E773C29}"/>
              </a:ext>
            </a:extLst>
          </p:cNvPr>
          <p:cNvPicPr>
            <a:picLocks noChangeAspect="1"/>
          </p:cNvPicPr>
          <p:nvPr/>
        </p:nvPicPr>
        <p:blipFill rotWithShape="1">
          <a:blip r:embed="rId2">
            <a:extLst>
              <a:ext uri="{28A0092B-C50C-407E-A947-70E740481C1C}">
                <a14:useLocalDpi xmlns:a14="http://schemas.microsoft.com/office/drawing/2010/main" val="0"/>
              </a:ext>
            </a:extLst>
          </a:blip>
          <a:srcRect l="25647" t="19865" r="18155" b="19710"/>
          <a:stretch/>
        </p:blipFill>
        <p:spPr>
          <a:xfrm>
            <a:off x="10155680" y="5536276"/>
            <a:ext cx="1616865" cy="1055718"/>
          </a:xfrm>
          <a:prstGeom prst="rect">
            <a:avLst/>
          </a:prstGeom>
        </p:spPr>
      </p:pic>
      <p:cxnSp>
        <p:nvCxnSpPr>
          <p:cNvPr id="160" name="Straight Connector 159">
            <a:extLst>
              <a:ext uri="{FF2B5EF4-FFF2-40B4-BE49-F238E27FC236}">
                <a16:creationId xmlns:a16="http://schemas.microsoft.com/office/drawing/2014/main" id="{E20648EE-B6EF-B5C2-3B44-A23B622C2FA6}"/>
              </a:ext>
            </a:extLst>
          </p:cNvPr>
          <p:cNvCxnSpPr>
            <a:cxnSpLocks/>
          </p:cNvCxnSpPr>
          <p:nvPr/>
        </p:nvCxnSpPr>
        <p:spPr>
          <a:xfrm>
            <a:off x="314626" y="3900830"/>
            <a:ext cx="1468070"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F0B34ED3-9CA9-6F62-3E96-921AC5991ACD}"/>
              </a:ext>
            </a:extLst>
          </p:cNvPr>
          <p:cNvCxnSpPr>
            <a:cxnSpLocks/>
          </p:cNvCxnSpPr>
          <p:nvPr/>
        </p:nvCxnSpPr>
        <p:spPr>
          <a:xfrm>
            <a:off x="10412891" y="2837921"/>
            <a:ext cx="953192"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003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FDEB42-9FA0-B049-0A3C-9B9F066DBCB6}"/>
              </a:ext>
            </a:extLst>
          </p:cNvPr>
          <p:cNvSpPr>
            <a:spLocks noGrp="1" noRot="1" noMove="1" noResize="1" noEditPoints="1" noAdjustHandles="1" noChangeArrowheads="1" noChangeShapeType="1"/>
          </p:cNvSpPr>
          <p:nvPr/>
        </p:nvSpPr>
        <p:spPr>
          <a:xfrm>
            <a:off x="215584" y="281339"/>
            <a:ext cx="11760832" cy="6295322"/>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400" dirty="0">
              <a:solidFill>
                <a:srgbClr val="6BADDF"/>
              </a:solidFill>
              <a:latin typeface="Oswald Heavy" panose="00000500000000000000" pitchFamily="50" charset="0"/>
            </a:endParaRPr>
          </a:p>
        </p:txBody>
      </p:sp>
      <p:sp>
        <p:nvSpPr>
          <p:cNvPr id="8" name="Rectangle: Rounded Corners 7">
            <a:extLst>
              <a:ext uri="{FF2B5EF4-FFF2-40B4-BE49-F238E27FC236}">
                <a16:creationId xmlns:a16="http://schemas.microsoft.com/office/drawing/2014/main" id="{5B95842A-8405-8C4E-69A6-9553C7E45ED8}"/>
              </a:ext>
            </a:extLst>
          </p:cNvPr>
          <p:cNvSpPr>
            <a:spLocks/>
          </p:cNvSpPr>
          <p:nvPr/>
        </p:nvSpPr>
        <p:spPr>
          <a:xfrm>
            <a:off x="1582271" y="47478"/>
            <a:ext cx="9027459" cy="1092566"/>
          </a:xfrm>
          <a:prstGeom prst="round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43A8EFF8-16FF-3BC3-24FE-C552D42D04C2}"/>
              </a:ext>
            </a:extLst>
          </p:cNvPr>
          <p:cNvSpPr txBox="1">
            <a:spLocks/>
          </p:cNvSpPr>
          <p:nvPr/>
        </p:nvSpPr>
        <p:spPr>
          <a:xfrm>
            <a:off x="3994718" y="115018"/>
            <a:ext cx="6880719" cy="969496"/>
          </a:xfrm>
          <a:prstGeom prst="rect">
            <a:avLst/>
          </a:prstGeom>
          <a:noFill/>
        </p:spPr>
        <p:txBody>
          <a:bodyPr wrap="square" rtlCol="0">
            <a:spAutoFit/>
          </a:bodyPr>
          <a:lstStyle/>
          <a:p>
            <a:r>
              <a:rPr lang="en-US" sz="5700" dirty="0">
                <a:solidFill>
                  <a:schemeClr val="bg1"/>
                </a:solidFill>
                <a:latin typeface="Oswald Heavy" panose="00000500000000000000" pitchFamily="50" charset="0"/>
              </a:rPr>
              <a:t>MONTANA’S FAILURE</a:t>
            </a:r>
          </a:p>
        </p:txBody>
      </p:sp>
      <p:sp>
        <p:nvSpPr>
          <p:cNvPr id="21" name="Rectangle: Rounded Corners 20">
            <a:extLst>
              <a:ext uri="{FF2B5EF4-FFF2-40B4-BE49-F238E27FC236}">
                <a16:creationId xmlns:a16="http://schemas.microsoft.com/office/drawing/2014/main" id="{A62380B7-EA86-0FE1-71AC-3D79536B128A}"/>
              </a:ext>
            </a:extLst>
          </p:cNvPr>
          <p:cNvSpPr/>
          <p:nvPr/>
        </p:nvSpPr>
        <p:spPr>
          <a:xfrm>
            <a:off x="373408" y="1430353"/>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39303CB-4B03-DB10-F523-DC572D079A55}"/>
              </a:ext>
            </a:extLst>
          </p:cNvPr>
          <p:cNvSpPr txBox="1"/>
          <p:nvPr/>
        </p:nvSpPr>
        <p:spPr>
          <a:xfrm>
            <a:off x="492944" y="1102016"/>
            <a:ext cx="3502116" cy="1334404"/>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DETAILS</a:t>
            </a:r>
          </a:p>
        </p:txBody>
      </p:sp>
      <p:sp>
        <p:nvSpPr>
          <p:cNvPr id="27" name="Rectangle: Rounded Corners 26">
            <a:extLst>
              <a:ext uri="{FF2B5EF4-FFF2-40B4-BE49-F238E27FC236}">
                <a16:creationId xmlns:a16="http://schemas.microsoft.com/office/drawing/2014/main" id="{446F84F3-586D-94F0-038E-A7B53A9B8BBA}"/>
              </a:ext>
            </a:extLst>
          </p:cNvPr>
          <p:cNvSpPr/>
          <p:nvPr/>
        </p:nvSpPr>
        <p:spPr>
          <a:xfrm>
            <a:off x="4221098" y="1430353"/>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7F2D6CE-B939-E391-3CB6-1EA85D5ACAAB}"/>
              </a:ext>
            </a:extLst>
          </p:cNvPr>
          <p:cNvSpPr txBox="1"/>
          <p:nvPr/>
        </p:nvSpPr>
        <p:spPr>
          <a:xfrm>
            <a:off x="4707365" y="1102016"/>
            <a:ext cx="2815557" cy="1313949"/>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NUMBERS</a:t>
            </a:r>
          </a:p>
        </p:txBody>
      </p:sp>
      <p:sp>
        <p:nvSpPr>
          <p:cNvPr id="28" name="Rectangle: Rounded Corners 27">
            <a:extLst>
              <a:ext uri="{FF2B5EF4-FFF2-40B4-BE49-F238E27FC236}">
                <a16:creationId xmlns:a16="http://schemas.microsoft.com/office/drawing/2014/main" id="{7F178266-02EA-7699-8CE1-86D18CC3CDAD}"/>
              </a:ext>
            </a:extLst>
          </p:cNvPr>
          <p:cNvSpPr/>
          <p:nvPr/>
        </p:nvSpPr>
        <p:spPr>
          <a:xfrm>
            <a:off x="8068788" y="1439454"/>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7DA0BD4-7A37-7551-3B88-BC8EEEFDEA15}"/>
              </a:ext>
            </a:extLst>
          </p:cNvPr>
          <p:cNvSpPr txBox="1"/>
          <p:nvPr/>
        </p:nvSpPr>
        <p:spPr>
          <a:xfrm>
            <a:off x="7690408" y="1078071"/>
            <a:ext cx="4484917" cy="1313949"/>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ANALYSIS</a:t>
            </a:r>
          </a:p>
        </p:txBody>
      </p:sp>
      <p:sp>
        <p:nvSpPr>
          <p:cNvPr id="29" name="TextBox 28">
            <a:extLst>
              <a:ext uri="{FF2B5EF4-FFF2-40B4-BE49-F238E27FC236}">
                <a16:creationId xmlns:a16="http://schemas.microsoft.com/office/drawing/2014/main" id="{D1134C80-F5BA-8FCC-523F-86646EB87A0D}"/>
              </a:ext>
            </a:extLst>
          </p:cNvPr>
          <p:cNvSpPr txBox="1"/>
          <p:nvPr/>
        </p:nvSpPr>
        <p:spPr>
          <a:xfrm>
            <a:off x="609110" y="2480750"/>
            <a:ext cx="3256750" cy="3508653"/>
          </a:xfrm>
          <a:prstGeom prst="rect">
            <a:avLst/>
          </a:prstGeom>
          <a:noFill/>
        </p:spPr>
        <p:txBody>
          <a:bodyPr wrap="square" rtlCol="0">
            <a:spAutoFit/>
          </a:bodyPr>
          <a:lstStyle/>
          <a:p>
            <a:pPr algn="ctr"/>
            <a:r>
              <a:rPr lang="en-US" dirty="0">
                <a:solidFill>
                  <a:schemeClr val="bg1"/>
                </a:solidFill>
                <a:latin typeface="Oswald" pitchFamily="2" charset="0"/>
              </a:rPr>
              <a:t>In 2022, Montana submitted a pro-life amendment to their voters that contained two basic measures:</a:t>
            </a:r>
          </a:p>
          <a:p>
            <a:pPr algn="ctr"/>
            <a:endParaRPr lang="en-US" sz="2400" dirty="0">
              <a:solidFill>
                <a:schemeClr val="bg1"/>
              </a:solidFill>
              <a:latin typeface="Oswald" pitchFamily="2" charset="0"/>
            </a:endParaRPr>
          </a:p>
          <a:p>
            <a:pPr marL="342900" indent="-342900">
              <a:buFont typeface="Arial" panose="020B0604020202020204" pitchFamily="34" charset="0"/>
              <a:buChar char="•"/>
            </a:pPr>
            <a:r>
              <a:rPr lang="en-US" sz="2400" dirty="0">
                <a:solidFill>
                  <a:schemeClr val="bg1"/>
                </a:solidFill>
                <a:latin typeface="Oswald" pitchFamily="2" charset="0"/>
              </a:rPr>
              <a:t>Granted personhood to a baby AFTER it was born</a:t>
            </a:r>
            <a:br>
              <a:rPr lang="en-US" sz="2400" dirty="0">
                <a:solidFill>
                  <a:schemeClr val="bg1"/>
                </a:solidFill>
                <a:latin typeface="Oswald" pitchFamily="2" charset="0"/>
              </a:rPr>
            </a:br>
            <a:endParaRPr lang="en-US" sz="2400" dirty="0">
              <a:solidFill>
                <a:schemeClr val="bg1"/>
              </a:solidFill>
              <a:latin typeface="Oswald" pitchFamily="2" charset="0"/>
            </a:endParaRPr>
          </a:p>
          <a:p>
            <a:pPr marL="342900" indent="-342900">
              <a:buFont typeface="Arial" panose="020B0604020202020204" pitchFamily="34" charset="0"/>
              <a:buChar char="•"/>
            </a:pPr>
            <a:r>
              <a:rPr lang="en-US" sz="2400" dirty="0">
                <a:solidFill>
                  <a:schemeClr val="bg1"/>
                </a:solidFill>
                <a:latin typeface="Oswald" pitchFamily="2" charset="0"/>
              </a:rPr>
              <a:t>Provided the right to medical care for babies who survive an abortion</a:t>
            </a:r>
          </a:p>
        </p:txBody>
      </p:sp>
      <p:sp>
        <p:nvSpPr>
          <p:cNvPr id="31" name="TextBox 30">
            <a:extLst>
              <a:ext uri="{FF2B5EF4-FFF2-40B4-BE49-F238E27FC236}">
                <a16:creationId xmlns:a16="http://schemas.microsoft.com/office/drawing/2014/main" id="{237D437E-C996-8EF6-8B3C-0DBEF0257D4A}"/>
              </a:ext>
            </a:extLst>
          </p:cNvPr>
          <p:cNvSpPr txBox="1"/>
          <p:nvPr/>
        </p:nvSpPr>
        <p:spPr>
          <a:xfrm>
            <a:off x="8304490" y="2455825"/>
            <a:ext cx="3256750" cy="3600986"/>
          </a:xfrm>
          <a:prstGeom prst="rect">
            <a:avLst/>
          </a:prstGeom>
          <a:noFill/>
        </p:spPr>
        <p:txBody>
          <a:bodyPr wrap="square" rtlCol="0">
            <a:spAutoFit/>
          </a:bodyPr>
          <a:lstStyle/>
          <a:p>
            <a:pPr algn="ctr"/>
            <a:r>
              <a:rPr lang="en-US" sz="1900" dirty="0">
                <a:solidFill>
                  <a:schemeClr val="bg1"/>
                </a:solidFill>
                <a:latin typeface="Oswald" pitchFamily="2" charset="0"/>
              </a:rPr>
              <a:t>This was a shocking defeat because Montana, a reliably pro-life state, saw its voters elect pro-life leaders in the very same election. This means 20,000 Montanans voted for pro-life leaders and then chose to vote against recognizing the legal personhood of a baby AFTER BIRTH and allowing a baby to receive life-saving care if he or she were to survive an abortion. </a:t>
            </a:r>
          </a:p>
        </p:txBody>
      </p:sp>
      <p:pic>
        <p:nvPicPr>
          <p:cNvPr id="9" name="Picture 8" descr="A white rectangle with a black background&#10;&#10;Description automatically generated">
            <a:extLst>
              <a:ext uri="{FF2B5EF4-FFF2-40B4-BE49-F238E27FC236}">
                <a16:creationId xmlns:a16="http://schemas.microsoft.com/office/drawing/2014/main" id="{D62BC380-BF35-39E8-CB0A-FB58735CB2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8288" y="-464304"/>
            <a:ext cx="2127572" cy="2127572"/>
          </a:xfrm>
          <a:prstGeom prst="rect">
            <a:avLst/>
          </a:prstGeom>
        </p:spPr>
      </p:pic>
      <p:sp>
        <p:nvSpPr>
          <p:cNvPr id="13" name="TextBox 12">
            <a:extLst>
              <a:ext uri="{FF2B5EF4-FFF2-40B4-BE49-F238E27FC236}">
                <a16:creationId xmlns:a16="http://schemas.microsoft.com/office/drawing/2014/main" id="{C430049A-46E3-2EDA-5AE5-6E0CDD86A8B0}"/>
              </a:ext>
            </a:extLst>
          </p:cNvPr>
          <p:cNvSpPr txBox="1"/>
          <p:nvPr/>
        </p:nvSpPr>
        <p:spPr>
          <a:xfrm>
            <a:off x="4221097" y="2761423"/>
            <a:ext cx="3710469" cy="707886"/>
          </a:xfrm>
          <a:prstGeom prst="rect">
            <a:avLst/>
          </a:prstGeom>
          <a:noFill/>
        </p:spPr>
        <p:txBody>
          <a:bodyPr wrap="square" rtlCol="0">
            <a:spAutoFit/>
          </a:bodyPr>
          <a:lstStyle/>
          <a:p>
            <a:pPr algn="ctr"/>
            <a:r>
              <a:rPr lang="en-US" sz="4000" dirty="0">
                <a:solidFill>
                  <a:schemeClr val="bg1"/>
                </a:solidFill>
                <a:latin typeface="Oswald Heavy" panose="00000500000000000000" pitchFamily="50" charset="0"/>
              </a:rPr>
              <a:t>52.55% - NO</a:t>
            </a:r>
          </a:p>
        </p:txBody>
      </p:sp>
      <p:sp>
        <p:nvSpPr>
          <p:cNvPr id="14" name="TextBox 13">
            <a:extLst>
              <a:ext uri="{FF2B5EF4-FFF2-40B4-BE49-F238E27FC236}">
                <a16:creationId xmlns:a16="http://schemas.microsoft.com/office/drawing/2014/main" id="{16AAF806-84F0-AFB1-D7B6-A3864E6A4A2F}"/>
              </a:ext>
            </a:extLst>
          </p:cNvPr>
          <p:cNvSpPr txBox="1"/>
          <p:nvPr/>
        </p:nvSpPr>
        <p:spPr>
          <a:xfrm>
            <a:off x="4221097" y="3263957"/>
            <a:ext cx="3728156" cy="707886"/>
          </a:xfrm>
          <a:prstGeom prst="rect">
            <a:avLst/>
          </a:prstGeom>
          <a:noFill/>
        </p:spPr>
        <p:txBody>
          <a:bodyPr wrap="square" rtlCol="0">
            <a:spAutoFit/>
          </a:bodyPr>
          <a:lstStyle/>
          <a:p>
            <a:pPr algn="ctr"/>
            <a:r>
              <a:rPr lang="en-US" sz="4000" dirty="0">
                <a:solidFill>
                  <a:schemeClr val="bg1"/>
                </a:solidFill>
                <a:latin typeface="Oswald Heavy" panose="00000500000000000000" pitchFamily="50" charset="0"/>
              </a:rPr>
              <a:t>47.45% - YES</a:t>
            </a:r>
          </a:p>
        </p:txBody>
      </p:sp>
      <p:sp>
        <p:nvSpPr>
          <p:cNvPr id="17" name="TextBox 16">
            <a:extLst>
              <a:ext uri="{FF2B5EF4-FFF2-40B4-BE49-F238E27FC236}">
                <a16:creationId xmlns:a16="http://schemas.microsoft.com/office/drawing/2014/main" id="{13D084E4-EAA4-A36E-8A9E-AF131F84C885}"/>
              </a:ext>
            </a:extLst>
          </p:cNvPr>
          <p:cNvSpPr txBox="1"/>
          <p:nvPr/>
        </p:nvSpPr>
        <p:spPr>
          <a:xfrm>
            <a:off x="4221097" y="4805059"/>
            <a:ext cx="3710468" cy="523220"/>
          </a:xfrm>
          <a:prstGeom prst="rect">
            <a:avLst/>
          </a:prstGeom>
          <a:noFill/>
        </p:spPr>
        <p:txBody>
          <a:bodyPr wrap="square" rtlCol="0">
            <a:spAutoFit/>
          </a:bodyPr>
          <a:lstStyle/>
          <a:p>
            <a:pPr algn="ctr"/>
            <a:r>
              <a:rPr lang="en-US" sz="2800" dirty="0">
                <a:solidFill>
                  <a:schemeClr val="bg1"/>
                </a:solidFill>
                <a:latin typeface="Oswald Heavy" panose="00000500000000000000" pitchFamily="50" charset="0"/>
              </a:rPr>
              <a:t>53.2% - Pro-Life</a:t>
            </a:r>
          </a:p>
        </p:txBody>
      </p:sp>
      <p:sp>
        <p:nvSpPr>
          <p:cNvPr id="18" name="TextBox 17">
            <a:extLst>
              <a:ext uri="{FF2B5EF4-FFF2-40B4-BE49-F238E27FC236}">
                <a16:creationId xmlns:a16="http://schemas.microsoft.com/office/drawing/2014/main" id="{CB158DD5-D49C-EB88-6140-FC88955E8B5B}"/>
              </a:ext>
            </a:extLst>
          </p:cNvPr>
          <p:cNvSpPr txBox="1"/>
          <p:nvPr/>
        </p:nvSpPr>
        <p:spPr>
          <a:xfrm>
            <a:off x="4221098" y="2414700"/>
            <a:ext cx="3728155" cy="461665"/>
          </a:xfrm>
          <a:prstGeom prst="rect">
            <a:avLst/>
          </a:prstGeom>
          <a:noFill/>
        </p:spPr>
        <p:txBody>
          <a:bodyPr wrap="square" rtlCol="0">
            <a:spAutoFit/>
          </a:bodyPr>
          <a:lstStyle/>
          <a:p>
            <a:pPr algn="ctr"/>
            <a:r>
              <a:rPr lang="en-US" sz="2400" dirty="0">
                <a:solidFill>
                  <a:schemeClr val="bg1"/>
                </a:solidFill>
                <a:latin typeface="Oswald Heavy" panose="00000500000000000000" pitchFamily="50" charset="0"/>
              </a:rPr>
              <a:t> AMENDMENT VOTE</a:t>
            </a:r>
          </a:p>
        </p:txBody>
      </p:sp>
      <p:sp>
        <p:nvSpPr>
          <p:cNvPr id="22" name="TextBox 21">
            <a:extLst>
              <a:ext uri="{FF2B5EF4-FFF2-40B4-BE49-F238E27FC236}">
                <a16:creationId xmlns:a16="http://schemas.microsoft.com/office/drawing/2014/main" id="{7759E184-B7F6-C061-293F-E4220C627F06}"/>
              </a:ext>
            </a:extLst>
          </p:cNvPr>
          <p:cNvSpPr txBox="1"/>
          <p:nvPr/>
        </p:nvSpPr>
        <p:spPr>
          <a:xfrm>
            <a:off x="4221098" y="4011204"/>
            <a:ext cx="3710469" cy="830997"/>
          </a:xfrm>
          <a:prstGeom prst="rect">
            <a:avLst/>
          </a:prstGeom>
          <a:noFill/>
        </p:spPr>
        <p:txBody>
          <a:bodyPr wrap="square" rtlCol="0">
            <a:spAutoFit/>
          </a:bodyPr>
          <a:lstStyle/>
          <a:p>
            <a:pPr algn="ctr"/>
            <a:r>
              <a:rPr lang="en-US" sz="2400" dirty="0">
                <a:solidFill>
                  <a:schemeClr val="bg1"/>
                </a:solidFill>
                <a:latin typeface="Oswald Heavy" panose="00000500000000000000" pitchFamily="50" charset="0"/>
              </a:rPr>
              <a:t>VOTES RECEIVED IN CONGRESSIONAL ELECTION</a:t>
            </a:r>
          </a:p>
        </p:txBody>
      </p:sp>
      <p:sp>
        <p:nvSpPr>
          <p:cNvPr id="23" name="TextBox 22">
            <a:extLst>
              <a:ext uri="{FF2B5EF4-FFF2-40B4-BE49-F238E27FC236}">
                <a16:creationId xmlns:a16="http://schemas.microsoft.com/office/drawing/2014/main" id="{08A5E022-A7E6-98C7-478C-67B6252A002E}"/>
              </a:ext>
            </a:extLst>
          </p:cNvPr>
          <p:cNvSpPr txBox="1"/>
          <p:nvPr/>
        </p:nvSpPr>
        <p:spPr>
          <a:xfrm>
            <a:off x="4221096" y="5253369"/>
            <a:ext cx="3710470" cy="523220"/>
          </a:xfrm>
          <a:prstGeom prst="rect">
            <a:avLst/>
          </a:prstGeom>
          <a:noFill/>
        </p:spPr>
        <p:txBody>
          <a:bodyPr wrap="square" rtlCol="0">
            <a:spAutoFit/>
          </a:bodyPr>
          <a:lstStyle/>
          <a:p>
            <a:pPr algn="ctr"/>
            <a:r>
              <a:rPr lang="en-US" sz="2800" dirty="0">
                <a:solidFill>
                  <a:schemeClr val="bg1"/>
                </a:solidFill>
                <a:latin typeface="Oswald Heavy" panose="00000500000000000000" pitchFamily="50" charset="0"/>
              </a:rPr>
              <a:t>46.8% - Pro-Abortion</a:t>
            </a:r>
          </a:p>
        </p:txBody>
      </p:sp>
    </p:spTree>
    <p:extLst>
      <p:ext uri="{BB962C8B-B14F-4D97-AF65-F5344CB8AC3E}">
        <p14:creationId xmlns:p14="http://schemas.microsoft.com/office/powerpoint/2010/main" val="2988934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FDEB42-9FA0-B049-0A3C-9B9F066DBCB6}"/>
              </a:ext>
            </a:extLst>
          </p:cNvPr>
          <p:cNvSpPr>
            <a:spLocks noGrp="1" noRot="1" noMove="1" noResize="1" noEditPoints="1" noAdjustHandles="1" noChangeArrowheads="1" noChangeShapeType="1"/>
          </p:cNvSpPr>
          <p:nvPr/>
        </p:nvSpPr>
        <p:spPr>
          <a:xfrm>
            <a:off x="215584" y="281339"/>
            <a:ext cx="11760832" cy="6295322"/>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400" dirty="0">
              <a:solidFill>
                <a:srgbClr val="6BADDF"/>
              </a:solidFill>
              <a:latin typeface="Oswald Heavy" panose="00000500000000000000" pitchFamily="50" charset="0"/>
            </a:endParaRPr>
          </a:p>
        </p:txBody>
      </p:sp>
      <p:sp>
        <p:nvSpPr>
          <p:cNvPr id="8" name="Rectangle: Rounded Corners 7">
            <a:extLst>
              <a:ext uri="{FF2B5EF4-FFF2-40B4-BE49-F238E27FC236}">
                <a16:creationId xmlns:a16="http://schemas.microsoft.com/office/drawing/2014/main" id="{5B95842A-8405-8C4E-69A6-9553C7E45ED8}"/>
              </a:ext>
            </a:extLst>
          </p:cNvPr>
          <p:cNvSpPr>
            <a:spLocks/>
          </p:cNvSpPr>
          <p:nvPr/>
        </p:nvSpPr>
        <p:spPr>
          <a:xfrm>
            <a:off x="1582271" y="47478"/>
            <a:ext cx="9027459" cy="1092566"/>
          </a:xfrm>
          <a:prstGeom prst="round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A62380B7-EA86-0FE1-71AC-3D79536B128A}"/>
              </a:ext>
            </a:extLst>
          </p:cNvPr>
          <p:cNvSpPr/>
          <p:nvPr/>
        </p:nvSpPr>
        <p:spPr>
          <a:xfrm>
            <a:off x="373408" y="1430353"/>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39303CB-4B03-DB10-F523-DC572D079A55}"/>
              </a:ext>
            </a:extLst>
          </p:cNvPr>
          <p:cNvSpPr txBox="1"/>
          <p:nvPr/>
        </p:nvSpPr>
        <p:spPr>
          <a:xfrm>
            <a:off x="492944" y="1102016"/>
            <a:ext cx="3502116" cy="1334404"/>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DETAILS</a:t>
            </a:r>
          </a:p>
        </p:txBody>
      </p:sp>
      <p:sp>
        <p:nvSpPr>
          <p:cNvPr id="27" name="Rectangle: Rounded Corners 26">
            <a:extLst>
              <a:ext uri="{FF2B5EF4-FFF2-40B4-BE49-F238E27FC236}">
                <a16:creationId xmlns:a16="http://schemas.microsoft.com/office/drawing/2014/main" id="{446F84F3-586D-94F0-038E-A7B53A9B8BBA}"/>
              </a:ext>
            </a:extLst>
          </p:cNvPr>
          <p:cNvSpPr/>
          <p:nvPr/>
        </p:nvSpPr>
        <p:spPr>
          <a:xfrm>
            <a:off x="4221098" y="1430353"/>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7F2D6CE-B939-E391-3CB6-1EA85D5ACAAB}"/>
              </a:ext>
            </a:extLst>
          </p:cNvPr>
          <p:cNvSpPr txBox="1"/>
          <p:nvPr/>
        </p:nvSpPr>
        <p:spPr>
          <a:xfrm>
            <a:off x="4707365" y="1102016"/>
            <a:ext cx="2815557" cy="1313949"/>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NUMBERS</a:t>
            </a:r>
          </a:p>
        </p:txBody>
      </p:sp>
      <p:sp>
        <p:nvSpPr>
          <p:cNvPr id="28" name="Rectangle: Rounded Corners 27">
            <a:extLst>
              <a:ext uri="{FF2B5EF4-FFF2-40B4-BE49-F238E27FC236}">
                <a16:creationId xmlns:a16="http://schemas.microsoft.com/office/drawing/2014/main" id="{7F178266-02EA-7699-8CE1-86D18CC3CDAD}"/>
              </a:ext>
            </a:extLst>
          </p:cNvPr>
          <p:cNvSpPr/>
          <p:nvPr/>
        </p:nvSpPr>
        <p:spPr>
          <a:xfrm>
            <a:off x="8068788" y="1439454"/>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7DA0BD4-7A37-7551-3B88-BC8EEEFDEA15}"/>
              </a:ext>
            </a:extLst>
          </p:cNvPr>
          <p:cNvSpPr txBox="1"/>
          <p:nvPr/>
        </p:nvSpPr>
        <p:spPr>
          <a:xfrm>
            <a:off x="7690408" y="1078071"/>
            <a:ext cx="4484917" cy="1313949"/>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ANALYSIS</a:t>
            </a:r>
          </a:p>
        </p:txBody>
      </p:sp>
      <p:sp>
        <p:nvSpPr>
          <p:cNvPr id="29" name="TextBox 28">
            <a:extLst>
              <a:ext uri="{FF2B5EF4-FFF2-40B4-BE49-F238E27FC236}">
                <a16:creationId xmlns:a16="http://schemas.microsoft.com/office/drawing/2014/main" id="{D1134C80-F5BA-8FCC-523F-86646EB87A0D}"/>
              </a:ext>
            </a:extLst>
          </p:cNvPr>
          <p:cNvSpPr txBox="1"/>
          <p:nvPr/>
        </p:nvSpPr>
        <p:spPr>
          <a:xfrm>
            <a:off x="609110" y="2397620"/>
            <a:ext cx="3256750" cy="3816429"/>
          </a:xfrm>
          <a:prstGeom prst="rect">
            <a:avLst/>
          </a:prstGeom>
          <a:noFill/>
        </p:spPr>
        <p:txBody>
          <a:bodyPr wrap="square" rtlCol="0">
            <a:spAutoFit/>
          </a:bodyPr>
          <a:lstStyle/>
          <a:p>
            <a:pPr algn="ctr"/>
            <a:r>
              <a:rPr lang="en-US" sz="2000" dirty="0">
                <a:solidFill>
                  <a:schemeClr val="bg1"/>
                </a:solidFill>
                <a:latin typeface="Oswald" pitchFamily="2" charset="0"/>
              </a:rPr>
              <a:t>In 2023, Ohio voted on a </a:t>
            </a:r>
          </a:p>
          <a:p>
            <a:pPr algn="ctr"/>
            <a:r>
              <a:rPr lang="en-US" sz="2000" dirty="0">
                <a:solidFill>
                  <a:schemeClr val="bg1"/>
                </a:solidFill>
                <a:latin typeface="Oswald" pitchFamily="2" charset="0"/>
              </a:rPr>
              <a:t>pro-abortion amendment that was very similar to what is on the ballot here in Missouri:</a:t>
            </a:r>
            <a:endParaRPr lang="en-US" sz="2400" dirty="0">
              <a:solidFill>
                <a:schemeClr val="bg1"/>
              </a:solidFill>
              <a:latin typeface="Oswald" pitchFamily="2" charset="0"/>
            </a:endParaRPr>
          </a:p>
          <a:p>
            <a:pPr algn="ctr"/>
            <a:endParaRPr lang="en-US" sz="1600" dirty="0">
              <a:solidFill>
                <a:schemeClr val="bg1"/>
              </a:solidFill>
              <a:latin typeface="Oswald" pitchFamily="2" charset="0"/>
            </a:endParaRPr>
          </a:p>
          <a:p>
            <a:pPr marL="342900" indent="-342900">
              <a:buFont typeface="Arial" panose="020B0604020202020204" pitchFamily="34" charset="0"/>
              <a:buChar char="•"/>
            </a:pPr>
            <a:r>
              <a:rPr lang="en-US" sz="2300" dirty="0">
                <a:solidFill>
                  <a:schemeClr val="bg1"/>
                </a:solidFill>
                <a:latin typeface="Oswald" pitchFamily="2" charset="0"/>
              </a:rPr>
              <a:t>It included the same vague, misleading language  found in Amendment 3, with only very minor differences in wording</a:t>
            </a:r>
          </a:p>
        </p:txBody>
      </p:sp>
      <p:sp>
        <p:nvSpPr>
          <p:cNvPr id="31" name="TextBox 30">
            <a:extLst>
              <a:ext uri="{FF2B5EF4-FFF2-40B4-BE49-F238E27FC236}">
                <a16:creationId xmlns:a16="http://schemas.microsoft.com/office/drawing/2014/main" id="{237D437E-C996-8EF6-8B3C-0DBEF0257D4A}"/>
              </a:ext>
            </a:extLst>
          </p:cNvPr>
          <p:cNvSpPr txBox="1"/>
          <p:nvPr/>
        </p:nvSpPr>
        <p:spPr>
          <a:xfrm>
            <a:off x="8304490" y="2455825"/>
            <a:ext cx="3256750" cy="3416320"/>
          </a:xfrm>
          <a:prstGeom prst="rect">
            <a:avLst/>
          </a:prstGeom>
          <a:noFill/>
        </p:spPr>
        <p:txBody>
          <a:bodyPr wrap="square" rtlCol="0">
            <a:spAutoFit/>
          </a:bodyPr>
          <a:lstStyle/>
          <a:p>
            <a:pPr algn="ctr"/>
            <a:r>
              <a:rPr lang="en-US" sz="2400" dirty="0">
                <a:solidFill>
                  <a:schemeClr val="bg1"/>
                </a:solidFill>
                <a:latin typeface="Oswald" pitchFamily="2" charset="0"/>
              </a:rPr>
              <a:t>In this election, the pro-life vote underperformed by 19.2% compared to the votes received for a pro-life Governor. This should highlight the sad truth that living in a state with pro-life leaders does not guarantee a pro-life vote.</a:t>
            </a:r>
          </a:p>
        </p:txBody>
      </p:sp>
      <p:sp>
        <p:nvSpPr>
          <p:cNvPr id="13" name="TextBox 12">
            <a:extLst>
              <a:ext uri="{FF2B5EF4-FFF2-40B4-BE49-F238E27FC236}">
                <a16:creationId xmlns:a16="http://schemas.microsoft.com/office/drawing/2014/main" id="{C430049A-46E3-2EDA-5AE5-6E0CDD86A8B0}"/>
              </a:ext>
            </a:extLst>
          </p:cNvPr>
          <p:cNvSpPr txBox="1"/>
          <p:nvPr/>
        </p:nvSpPr>
        <p:spPr>
          <a:xfrm>
            <a:off x="4221096" y="3338660"/>
            <a:ext cx="3710469" cy="707886"/>
          </a:xfrm>
          <a:prstGeom prst="rect">
            <a:avLst/>
          </a:prstGeom>
          <a:noFill/>
        </p:spPr>
        <p:txBody>
          <a:bodyPr wrap="square" rtlCol="0">
            <a:spAutoFit/>
          </a:bodyPr>
          <a:lstStyle/>
          <a:p>
            <a:pPr algn="ctr"/>
            <a:r>
              <a:rPr lang="en-US" sz="4000" dirty="0">
                <a:solidFill>
                  <a:schemeClr val="bg1"/>
                </a:solidFill>
                <a:latin typeface="Oswald Heavy" panose="00000500000000000000" pitchFamily="50" charset="0"/>
              </a:rPr>
              <a:t>43.2% - NO</a:t>
            </a:r>
          </a:p>
        </p:txBody>
      </p:sp>
      <p:sp>
        <p:nvSpPr>
          <p:cNvPr id="14" name="TextBox 13">
            <a:extLst>
              <a:ext uri="{FF2B5EF4-FFF2-40B4-BE49-F238E27FC236}">
                <a16:creationId xmlns:a16="http://schemas.microsoft.com/office/drawing/2014/main" id="{16AAF806-84F0-AFB1-D7B6-A3864E6A4A2F}"/>
              </a:ext>
            </a:extLst>
          </p:cNvPr>
          <p:cNvSpPr txBox="1"/>
          <p:nvPr/>
        </p:nvSpPr>
        <p:spPr>
          <a:xfrm>
            <a:off x="4203409" y="2697304"/>
            <a:ext cx="3728156" cy="707886"/>
          </a:xfrm>
          <a:prstGeom prst="rect">
            <a:avLst/>
          </a:prstGeom>
          <a:noFill/>
        </p:spPr>
        <p:txBody>
          <a:bodyPr wrap="square" rtlCol="0">
            <a:spAutoFit/>
          </a:bodyPr>
          <a:lstStyle/>
          <a:p>
            <a:pPr algn="ctr"/>
            <a:r>
              <a:rPr lang="en-US" sz="4000" dirty="0">
                <a:solidFill>
                  <a:schemeClr val="bg1"/>
                </a:solidFill>
                <a:latin typeface="Oswald Heavy" panose="00000500000000000000" pitchFamily="50" charset="0"/>
              </a:rPr>
              <a:t>56.8% - YES</a:t>
            </a:r>
          </a:p>
        </p:txBody>
      </p:sp>
      <p:sp>
        <p:nvSpPr>
          <p:cNvPr id="17" name="TextBox 16">
            <a:extLst>
              <a:ext uri="{FF2B5EF4-FFF2-40B4-BE49-F238E27FC236}">
                <a16:creationId xmlns:a16="http://schemas.microsoft.com/office/drawing/2014/main" id="{13D084E4-EAA4-A36E-8A9E-AF131F84C885}"/>
              </a:ext>
            </a:extLst>
          </p:cNvPr>
          <p:cNvSpPr txBox="1"/>
          <p:nvPr/>
        </p:nvSpPr>
        <p:spPr>
          <a:xfrm>
            <a:off x="4221097" y="5107552"/>
            <a:ext cx="3710468" cy="446276"/>
          </a:xfrm>
          <a:prstGeom prst="rect">
            <a:avLst/>
          </a:prstGeom>
          <a:noFill/>
        </p:spPr>
        <p:txBody>
          <a:bodyPr wrap="square" rtlCol="0">
            <a:spAutoFit/>
          </a:bodyPr>
          <a:lstStyle/>
          <a:p>
            <a:pPr algn="ctr"/>
            <a:r>
              <a:rPr lang="en-US" sz="2300" dirty="0">
                <a:solidFill>
                  <a:schemeClr val="bg1"/>
                </a:solidFill>
                <a:latin typeface="Oswald Heavy" panose="00000500000000000000" pitchFamily="50" charset="0"/>
              </a:rPr>
              <a:t>62.4% - Pro-Life Candidate</a:t>
            </a:r>
          </a:p>
        </p:txBody>
      </p:sp>
      <p:sp>
        <p:nvSpPr>
          <p:cNvPr id="18" name="TextBox 17">
            <a:extLst>
              <a:ext uri="{FF2B5EF4-FFF2-40B4-BE49-F238E27FC236}">
                <a16:creationId xmlns:a16="http://schemas.microsoft.com/office/drawing/2014/main" id="{CB158DD5-D49C-EB88-6140-FC88955E8B5B}"/>
              </a:ext>
            </a:extLst>
          </p:cNvPr>
          <p:cNvSpPr txBox="1"/>
          <p:nvPr/>
        </p:nvSpPr>
        <p:spPr>
          <a:xfrm>
            <a:off x="4221098" y="2293418"/>
            <a:ext cx="3728155" cy="461665"/>
          </a:xfrm>
          <a:prstGeom prst="rect">
            <a:avLst/>
          </a:prstGeom>
          <a:noFill/>
        </p:spPr>
        <p:txBody>
          <a:bodyPr wrap="square" rtlCol="0">
            <a:spAutoFit/>
          </a:bodyPr>
          <a:lstStyle/>
          <a:p>
            <a:pPr algn="ctr"/>
            <a:r>
              <a:rPr lang="en-US" sz="2400" dirty="0">
                <a:solidFill>
                  <a:schemeClr val="bg1"/>
                </a:solidFill>
                <a:latin typeface="Oswald Heavy" panose="00000500000000000000" pitchFamily="50" charset="0"/>
              </a:rPr>
              <a:t> AMENDMENT VOTE</a:t>
            </a:r>
          </a:p>
        </p:txBody>
      </p:sp>
      <p:sp>
        <p:nvSpPr>
          <p:cNvPr id="22" name="TextBox 21">
            <a:extLst>
              <a:ext uri="{FF2B5EF4-FFF2-40B4-BE49-F238E27FC236}">
                <a16:creationId xmlns:a16="http://schemas.microsoft.com/office/drawing/2014/main" id="{7759E184-B7F6-C061-293F-E4220C627F06}"/>
              </a:ext>
            </a:extLst>
          </p:cNvPr>
          <p:cNvSpPr txBox="1"/>
          <p:nvPr/>
        </p:nvSpPr>
        <p:spPr>
          <a:xfrm>
            <a:off x="4203408" y="4033045"/>
            <a:ext cx="3710469" cy="461665"/>
          </a:xfrm>
          <a:prstGeom prst="rect">
            <a:avLst/>
          </a:prstGeom>
          <a:noFill/>
        </p:spPr>
        <p:txBody>
          <a:bodyPr wrap="square" rtlCol="0">
            <a:spAutoFit/>
          </a:bodyPr>
          <a:lstStyle/>
          <a:p>
            <a:pPr algn="ctr"/>
            <a:r>
              <a:rPr lang="en-US" sz="2400" dirty="0">
                <a:solidFill>
                  <a:schemeClr val="bg1"/>
                </a:solidFill>
                <a:latin typeface="Oswald Heavy" panose="00000500000000000000" pitchFamily="50" charset="0"/>
              </a:rPr>
              <a:t>Gubernatorial Election</a:t>
            </a:r>
          </a:p>
        </p:txBody>
      </p:sp>
      <p:sp>
        <p:nvSpPr>
          <p:cNvPr id="23" name="TextBox 22">
            <a:extLst>
              <a:ext uri="{FF2B5EF4-FFF2-40B4-BE49-F238E27FC236}">
                <a16:creationId xmlns:a16="http://schemas.microsoft.com/office/drawing/2014/main" id="{08A5E022-A7E6-98C7-478C-67B6252A002E}"/>
              </a:ext>
            </a:extLst>
          </p:cNvPr>
          <p:cNvSpPr txBox="1"/>
          <p:nvPr/>
        </p:nvSpPr>
        <p:spPr>
          <a:xfrm>
            <a:off x="4221096" y="4578894"/>
            <a:ext cx="3710470" cy="369332"/>
          </a:xfrm>
          <a:prstGeom prst="rect">
            <a:avLst/>
          </a:prstGeom>
          <a:noFill/>
        </p:spPr>
        <p:txBody>
          <a:bodyPr wrap="square" rtlCol="0">
            <a:spAutoFit/>
          </a:bodyPr>
          <a:lstStyle/>
          <a:p>
            <a:pPr algn="ctr"/>
            <a:r>
              <a:rPr lang="en-US" dirty="0">
                <a:solidFill>
                  <a:schemeClr val="bg1"/>
                </a:solidFill>
                <a:latin typeface="Oswald Heavy" panose="00000500000000000000" pitchFamily="50" charset="0"/>
              </a:rPr>
              <a:t>37.4% - Pro-Abortion Candidate </a:t>
            </a:r>
            <a:endParaRPr lang="en-US" sz="2300" dirty="0">
              <a:solidFill>
                <a:schemeClr val="bg1"/>
              </a:solidFill>
              <a:latin typeface="Oswald Heavy" panose="00000500000000000000" pitchFamily="50" charset="0"/>
            </a:endParaRPr>
          </a:p>
        </p:txBody>
      </p:sp>
      <p:grpSp>
        <p:nvGrpSpPr>
          <p:cNvPr id="26" name="Group 25">
            <a:extLst>
              <a:ext uri="{FF2B5EF4-FFF2-40B4-BE49-F238E27FC236}">
                <a16:creationId xmlns:a16="http://schemas.microsoft.com/office/drawing/2014/main" id="{72FF3CAE-1085-A653-6492-F2E0639CF1E7}"/>
              </a:ext>
            </a:extLst>
          </p:cNvPr>
          <p:cNvGrpSpPr/>
          <p:nvPr/>
        </p:nvGrpSpPr>
        <p:grpSpPr>
          <a:xfrm>
            <a:off x="1810246" y="70290"/>
            <a:ext cx="8571509" cy="1039662"/>
            <a:chOff x="1662432" y="70290"/>
            <a:chExt cx="8571509" cy="1039662"/>
          </a:xfrm>
        </p:grpSpPr>
        <p:sp>
          <p:nvSpPr>
            <p:cNvPr id="12" name="TextBox 11">
              <a:extLst>
                <a:ext uri="{FF2B5EF4-FFF2-40B4-BE49-F238E27FC236}">
                  <a16:creationId xmlns:a16="http://schemas.microsoft.com/office/drawing/2014/main" id="{43A8EFF8-16FF-3BC3-24FE-C552D42D04C2}"/>
                </a:ext>
              </a:extLst>
            </p:cNvPr>
            <p:cNvSpPr txBox="1">
              <a:spLocks/>
            </p:cNvSpPr>
            <p:nvPr/>
          </p:nvSpPr>
          <p:spPr>
            <a:xfrm>
              <a:off x="2643335" y="140456"/>
              <a:ext cx="7590606" cy="969496"/>
            </a:xfrm>
            <a:prstGeom prst="rect">
              <a:avLst/>
            </a:prstGeom>
            <a:noFill/>
          </p:spPr>
          <p:txBody>
            <a:bodyPr wrap="square" rtlCol="0">
              <a:spAutoFit/>
            </a:bodyPr>
            <a:lstStyle/>
            <a:p>
              <a:r>
                <a:rPr lang="en-US" sz="5700" dirty="0">
                  <a:solidFill>
                    <a:schemeClr val="bg1"/>
                  </a:solidFill>
                  <a:latin typeface="Oswald Heavy" panose="00000500000000000000" pitchFamily="50" charset="0"/>
                </a:rPr>
                <a:t>OHIO’S ABORTION VOTE</a:t>
              </a:r>
            </a:p>
          </p:txBody>
        </p:sp>
        <p:pic>
          <p:nvPicPr>
            <p:cNvPr id="24" name="Picture 23" descr="A white outline of a state&#10;&#10;Description automatically generated">
              <a:extLst>
                <a:ext uri="{FF2B5EF4-FFF2-40B4-BE49-F238E27FC236}">
                  <a16:creationId xmlns:a16="http://schemas.microsoft.com/office/drawing/2014/main" id="{08E5FE3D-FB58-CC56-51C9-6B43B69CBF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432" y="70290"/>
              <a:ext cx="974583" cy="974583"/>
            </a:xfrm>
            <a:prstGeom prst="rect">
              <a:avLst/>
            </a:prstGeom>
          </p:spPr>
        </p:pic>
      </p:grpSp>
    </p:spTree>
    <p:extLst>
      <p:ext uri="{BB962C8B-B14F-4D97-AF65-F5344CB8AC3E}">
        <p14:creationId xmlns:p14="http://schemas.microsoft.com/office/powerpoint/2010/main" val="2081336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a:extLst>
              <a:ext uri="{FF2B5EF4-FFF2-40B4-BE49-F238E27FC236}">
                <a16:creationId xmlns:a16="http://schemas.microsoft.com/office/drawing/2014/main" id="{44EE2E9E-5607-77A2-DAC0-4ED4E7701955}"/>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logo with text on it&#10;&#10;Description automatically generated">
            <a:extLst>
              <a:ext uri="{FF2B5EF4-FFF2-40B4-BE49-F238E27FC236}">
                <a16:creationId xmlns:a16="http://schemas.microsoft.com/office/drawing/2014/main" id="{464B94EE-AFBD-DBC7-8B4F-7E7E670FE049}"/>
              </a:ext>
            </a:extLst>
          </p:cNvPr>
          <p:cNvPicPr>
            <a:picLocks noChangeAspect="1"/>
          </p:cNvPicPr>
          <p:nvPr/>
        </p:nvPicPr>
        <p:blipFill rotWithShape="1">
          <a:blip r:embed="rId2">
            <a:extLst>
              <a:ext uri="{28A0092B-C50C-407E-A947-70E740481C1C}">
                <a14:useLocalDpi xmlns:a14="http://schemas.microsoft.com/office/drawing/2010/main" val="0"/>
              </a:ext>
            </a:extLst>
          </a:blip>
          <a:srcRect l="25647" t="19865" r="18155" b="19710"/>
          <a:stretch/>
        </p:blipFill>
        <p:spPr>
          <a:xfrm>
            <a:off x="10155680" y="5536276"/>
            <a:ext cx="1616865" cy="1055718"/>
          </a:xfrm>
          <a:prstGeom prst="rect">
            <a:avLst/>
          </a:prstGeom>
        </p:spPr>
      </p:pic>
      <p:sp>
        <p:nvSpPr>
          <p:cNvPr id="157" name="TextBox 156">
            <a:extLst>
              <a:ext uri="{FF2B5EF4-FFF2-40B4-BE49-F238E27FC236}">
                <a16:creationId xmlns:a16="http://schemas.microsoft.com/office/drawing/2014/main" id="{8CDFA775-D5D5-F46F-A7CA-078BB2A09100}"/>
              </a:ext>
            </a:extLst>
          </p:cNvPr>
          <p:cNvSpPr txBox="1">
            <a:spLocks/>
          </p:cNvSpPr>
          <p:nvPr/>
        </p:nvSpPr>
        <p:spPr>
          <a:xfrm>
            <a:off x="0" y="1622875"/>
            <a:ext cx="12192000" cy="3354765"/>
          </a:xfrm>
          <a:prstGeom prst="rect">
            <a:avLst/>
          </a:prstGeom>
          <a:noFill/>
        </p:spPr>
        <p:txBody>
          <a:bodyPr wrap="square" rtlCol="0">
            <a:spAutoFit/>
          </a:bodyPr>
          <a:lstStyle/>
          <a:p>
            <a:pPr algn="ctr"/>
            <a:r>
              <a:rPr lang="en-US" sz="6600" dirty="0">
                <a:solidFill>
                  <a:schemeClr val="bg1"/>
                </a:solidFill>
                <a:latin typeface="Oswald Heavy" panose="00000500000000000000" pitchFamily="50" charset="0"/>
              </a:rPr>
              <a:t>WE MUST TAKE A STAND TO</a:t>
            </a:r>
          </a:p>
          <a:p>
            <a:pPr algn="ctr"/>
            <a:r>
              <a:rPr lang="en-US" sz="6600" dirty="0">
                <a:solidFill>
                  <a:schemeClr val="bg1"/>
                </a:solidFill>
                <a:latin typeface="Oswald Heavy" panose="00000500000000000000" pitchFamily="50" charset="0"/>
              </a:rPr>
              <a:t>STOP THIS TREND,</a:t>
            </a:r>
          </a:p>
          <a:p>
            <a:pPr algn="ctr"/>
            <a:r>
              <a:rPr lang="en-US" sz="8000" dirty="0">
                <a:solidFill>
                  <a:schemeClr val="bg1"/>
                </a:solidFill>
                <a:latin typeface="Oswald Heavy" panose="00000500000000000000" pitchFamily="50" charset="0"/>
              </a:rPr>
              <a:t>RIGHT HERE, RIGHT NOW.</a:t>
            </a:r>
          </a:p>
        </p:txBody>
      </p:sp>
      <p:cxnSp>
        <p:nvCxnSpPr>
          <p:cNvPr id="6" name="Straight Connector 5">
            <a:extLst>
              <a:ext uri="{FF2B5EF4-FFF2-40B4-BE49-F238E27FC236}">
                <a16:creationId xmlns:a16="http://schemas.microsoft.com/office/drawing/2014/main" id="{94A9278E-E1AA-8E01-141A-D7604F8B450A}"/>
              </a:ext>
            </a:extLst>
          </p:cNvPr>
          <p:cNvCxnSpPr>
            <a:cxnSpLocks/>
          </p:cNvCxnSpPr>
          <p:nvPr/>
        </p:nvCxnSpPr>
        <p:spPr>
          <a:xfrm>
            <a:off x="2611867" y="5311387"/>
            <a:ext cx="6968266"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BDB4A613-0CB0-6648-C6D1-3E06CEEFCCC1}"/>
              </a:ext>
            </a:extLst>
          </p:cNvPr>
          <p:cNvCxnSpPr>
            <a:cxnSpLocks/>
          </p:cNvCxnSpPr>
          <p:nvPr/>
        </p:nvCxnSpPr>
        <p:spPr>
          <a:xfrm>
            <a:off x="4134465" y="1107008"/>
            <a:ext cx="3923071"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0618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a:extLst>
              <a:ext uri="{FF2B5EF4-FFF2-40B4-BE49-F238E27FC236}">
                <a16:creationId xmlns:a16="http://schemas.microsoft.com/office/drawing/2014/main" id="{44EE2E9E-5607-77A2-DAC0-4ED4E7701955}"/>
              </a:ext>
            </a:extLst>
          </p:cNvPr>
          <p:cNvSpPr>
            <a:spLocks/>
          </p:cNvSpPr>
          <p:nvPr/>
        </p:nvSpPr>
        <p:spPr>
          <a:xfrm>
            <a:off x="1" y="0"/>
            <a:ext cx="12192000" cy="6858000"/>
          </a:xfrm>
          <a:prstGeom prst="rect">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0868E631-A0F9-C768-2185-1BAD09609132}"/>
              </a:ext>
            </a:extLst>
          </p:cNvPr>
          <p:cNvSpPr>
            <a:spLocks/>
          </p:cNvSpPr>
          <p:nvPr/>
        </p:nvSpPr>
        <p:spPr>
          <a:xfrm>
            <a:off x="1734671" y="5663132"/>
            <a:ext cx="9027459" cy="1363915"/>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logo with text on it&#10;&#10;Description automatically generated">
            <a:extLst>
              <a:ext uri="{FF2B5EF4-FFF2-40B4-BE49-F238E27FC236}">
                <a16:creationId xmlns:a16="http://schemas.microsoft.com/office/drawing/2014/main" id="{464B94EE-AFBD-DBC7-8B4F-7E7E670FE049}"/>
              </a:ext>
            </a:extLst>
          </p:cNvPr>
          <p:cNvPicPr>
            <a:picLocks noChangeAspect="1"/>
          </p:cNvPicPr>
          <p:nvPr/>
        </p:nvPicPr>
        <p:blipFill rotWithShape="1">
          <a:blip r:embed="rId2">
            <a:extLst>
              <a:ext uri="{28A0092B-C50C-407E-A947-70E740481C1C}">
                <a14:useLocalDpi xmlns:a14="http://schemas.microsoft.com/office/drawing/2010/main" val="0"/>
              </a:ext>
            </a:extLst>
          </a:blip>
          <a:srcRect l="25647" t="19865" r="18155" b="19710"/>
          <a:stretch/>
        </p:blipFill>
        <p:spPr>
          <a:xfrm>
            <a:off x="10401569" y="-8383"/>
            <a:ext cx="1616865" cy="1055718"/>
          </a:xfrm>
          <a:prstGeom prst="rect">
            <a:avLst/>
          </a:prstGeom>
        </p:spPr>
      </p:pic>
      <p:sp>
        <p:nvSpPr>
          <p:cNvPr id="157" name="TextBox 156">
            <a:extLst>
              <a:ext uri="{FF2B5EF4-FFF2-40B4-BE49-F238E27FC236}">
                <a16:creationId xmlns:a16="http://schemas.microsoft.com/office/drawing/2014/main" id="{8CDFA775-D5D5-F46F-A7CA-078BB2A09100}"/>
              </a:ext>
            </a:extLst>
          </p:cNvPr>
          <p:cNvSpPr txBox="1">
            <a:spLocks/>
          </p:cNvSpPr>
          <p:nvPr/>
        </p:nvSpPr>
        <p:spPr>
          <a:xfrm>
            <a:off x="-60960" y="4478238"/>
            <a:ext cx="12192000" cy="461665"/>
          </a:xfrm>
          <a:prstGeom prst="rect">
            <a:avLst/>
          </a:prstGeom>
          <a:noFill/>
        </p:spPr>
        <p:txBody>
          <a:bodyPr wrap="square" rtlCol="0">
            <a:spAutoFit/>
          </a:bodyPr>
          <a:lstStyle/>
          <a:p>
            <a:pPr algn="ctr"/>
            <a:r>
              <a:rPr lang="en-US" sz="2400" dirty="0">
                <a:solidFill>
                  <a:schemeClr val="bg1"/>
                </a:solidFill>
                <a:latin typeface="Oswald" pitchFamily="2" charset="0"/>
              </a:rPr>
              <a:t>PROVERBS 24:11-12 NKJV</a:t>
            </a:r>
            <a:endParaRPr lang="en-US" sz="3200" dirty="0">
              <a:solidFill>
                <a:schemeClr val="bg1"/>
              </a:solidFill>
              <a:latin typeface="Oswald" pitchFamily="2" charset="0"/>
            </a:endParaRPr>
          </a:p>
        </p:txBody>
      </p:sp>
      <p:cxnSp>
        <p:nvCxnSpPr>
          <p:cNvPr id="8" name="Straight Connector 7">
            <a:extLst>
              <a:ext uri="{FF2B5EF4-FFF2-40B4-BE49-F238E27FC236}">
                <a16:creationId xmlns:a16="http://schemas.microsoft.com/office/drawing/2014/main" id="{BDB4A613-0CB0-6648-C6D1-3E06CEEFCCC1}"/>
              </a:ext>
            </a:extLst>
          </p:cNvPr>
          <p:cNvCxnSpPr>
            <a:cxnSpLocks/>
          </p:cNvCxnSpPr>
          <p:nvPr/>
        </p:nvCxnSpPr>
        <p:spPr>
          <a:xfrm>
            <a:off x="4418227" y="1112100"/>
            <a:ext cx="3355547" cy="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3CB01DE0-07E7-568D-79DE-772D0E236714}"/>
              </a:ext>
            </a:extLst>
          </p:cNvPr>
          <p:cNvSpPr txBox="1">
            <a:spLocks/>
          </p:cNvSpPr>
          <p:nvPr/>
        </p:nvSpPr>
        <p:spPr>
          <a:xfrm>
            <a:off x="0" y="5738157"/>
            <a:ext cx="12192000" cy="523220"/>
          </a:xfrm>
          <a:prstGeom prst="rect">
            <a:avLst/>
          </a:prstGeom>
          <a:noFill/>
        </p:spPr>
        <p:txBody>
          <a:bodyPr wrap="square" rtlCol="0">
            <a:spAutoFit/>
          </a:bodyPr>
          <a:lstStyle/>
          <a:p>
            <a:pPr algn="ctr"/>
            <a:r>
              <a:rPr lang="en-US" sz="2800" dirty="0">
                <a:solidFill>
                  <a:srgbClr val="6BADDF"/>
                </a:solidFill>
                <a:latin typeface="Oswald Heavy" panose="00000500000000000000" pitchFamily="50" charset="0"/>
              </a:rPr>
              <a:t>LEARN ABOUT WAYS YOU CAN GET INVOLVED AT:</a:t>
            </a:r>
            <a:endParaRPr lang="en-US" sz="3600" dirty="0">
              <a:solidFill>
                <a:srgbClr val="6BADDF"/>
              </a:solidFill>
              <a:latin typeface="Oswald Heavy" panose="00000500000000000000" pitchFamily="50" charset="0"/>
            </a:endParaRPr>
          </a:p>
        </p:txBody>
      </p:sp>
      <p:sp>
        <p:nvSpPr>
          <p:cNvPr id="4" name="TextBox 3">
            <a:extLst>
              <a:ext uri="{FF2B5EF4-FFF2-40B4-BE49-F238E27FC236}">
                <a16:creationId xmlns:a16="http://schemas.microsoft.com/office/drawing/2014/main" id="{11151F48-D3BD-61A2-6B4F-D7A12D366B68}"/>
              </a:ext>
            </a:extLst>
          </p:cNvPr>
          <p:cNvSpPr txBox="1">
            <a:spLocks/>
          </p:cNvSpPr>
          <p:nvPr/>
        </p:nvSpPr>
        <p:spPr>
          <a:xfrm>
            <a:off x="2311614" y="6129784"/>
            <a:ext cx="7270376" cy="769441"/>
          </a:xfrm>
          <a:prstGeom prst="rect">
            <a:avLst/>
          </a:prstGeom>
          <a:noFill/>
        </p:spPr>
        <p:txBody>
          <a:bodyPr wrap="square" rtlCol="0">
            <a:spAutoFit/>
          </a:bodyPr>
          <a:lstStyle/>
          <a:p>
            <a:pPr algn="ctr"/>
            <a:r>
              <a:rPr lang="en-US" sz="4400" dirty="0">
                <a:solidFill>
                  <a:srgbClr val="6BADDF"/>
                </a:solidFill>
                <a:latin typeface="Oswald Heavy" panose="00000500000000000000" pitchFamily="50" charset="0"/>
              </a:rPr>
              <a:t>MOPROTECTS.ORG</a:t>
            </a:r>
            <a:endParaRPr lang="en-US" sz="5400" dirty="0">
              <a:solidFill>
                <a:srgbClr val="6BADDF"/>
              </a:solidFill>
              <a:latin typeface="Oswald Heavy" panose="00000500000000000000" pitchFamily="50" charset="0"/>
            </a:endParaRPr>
          </a:p>
        </p:txBody>
      </p:sp>
      <p:sp>
        <p:nvSpPr>
          <p:cNvPr id="5" name="TextBox 4">
            <a:extLst>
              <a:ext uri="{FF2B5EF4-FFF2-40B4-BE49-F238E27FC236}">
                <a16:creationId xmlns:a16="http://schemas.microsoft.com/office/drawing/2014/main" id="{107DB5BD-CD8F-BE95-9897-3BFE636FEF88}"/>
              </a:ext>
            </a:extLst>
          </p:cNvPr>
          <p:cNvSpPr txBox="1">
            <a:spLocks/>
          </p:cNvSpPr>
          <p:nvPr/>
        </p:nvSpPr>
        <p:spPr>
          <a:xfrm>
            <a:off x="-60960" y="1281149"/>
            <a:ext cx="12192000" cy="3046988"/>
          </a:xfrm>
          <a:prstGeom prst="rect">
            <a:avLst/>
          </a:prstGeom>
          <a:noFill/>
        </p:spPr>
        <p:txBody>
          <a:bodyPr wrap="square" rtlCol="0">
            <a:spAutoFit/>
          </a:bodyPr>
          <a:lstStyle/>
          <a:p>
            <a:pPr algn="ctr"/>
            <a:r>
              <a:rPr lang="en-US" sz="3200" i="1" dirty="0">
                <a:solidFill>
                  <a:schemeClr val="bg1"/>
                </a:solidFill>
                <a:latin typeface="Oswald" pitchFamily="2" charset="0"/>
              </a:rPr>
              <a:t>Deliver those who are drawn toward death,</a:t>
            </a:r>
            <a:br>
              <a:rPr lang="en-US" sz="3200" i="1" dirty="0">
                <a:solidFill>
                  <a:schemeClr val="bg1"/>
                </a:solidFill>
                <a:latin typeface="Oswald" pitchFamily="2" charset="0"/>
              </a:rPr>
            </a:br>
            <a:r>
              <a:rPr lang="en-US" sz="3200" i="1" dirty="0">
                <a:solidFill>
                  <a:schemeClr val="bg1"/>
                </a:solidFill>
                <a:latin typeface="Oswald" pitchFamily="2" charset="0"/>
              </a:rPr>
              <a:t>And hold back those stumbling to the slaughter.</a:t>
            </a:r>
            <a:br>
              <a:rPr lang="en-US" sz="3200" i="1" dirty="0">
                <a:solidFill>
                  <a:schemeClr val="bg1"/>
                </a:solidFill>
                <a:latin typeface="Oswald" pitchFamily="2" charset="0"/>
              </a:rPr>
            </a:br>
            <a:r>
              <a:rPr lang="en-US" sz="3200" i="1" dirty="0">
                <a:solidFill>
                  <a:schemeClr val="bg1"/>
                </a:solidFill>
                <a:latin typeface="Oswald" pitchFamily="2" charset="0"/>
              </a:rPr>
              <a:t>If you say, “Surely we did not know this,”</a:t>
            </a:r>
            <a:br>
              <a:rPr lang="en-US" sz="3200" i="1" dirty="0">
                <a:solidFill>
                  <a:schemeClr val="bg1"/>
                </a:solidFill>
                <a:latin typeface="Oswald" pitchFamily="2" charset="0"/>
              </a:rPr>
            </a:br>
            <a:r>
              <a:rPr lang="en-US" sz="3200" i="1" dirty="0">
                <a:solidFill>
                  <a:schemeClr val="bg1"/>
                </a:solidFill>
                <a:latin typeface="Oswald" pitchFamily="2" charset="0"/>
              </a:rPr>
              <a:t>Does not He who weighs the hearts consider it?</a:t>
            </a:r>
            <a:br>
              <a:rPr lang="en-US" sz="3200" i="1" dirty="0">
                <a:solidFill>
                  <a:schemeClr val="bg1"/>
                </a:solidFill>
                <a:latin typeface="Oswald" pitchFamily="2" charset="0"/>
              </a:rPr>
            </a:br>
            <a:r>
              <a:rPr lang="en-US" sz="3200" i="1" dirty="0">
                <a:solidFill>
                  <a:schemeClr val="bg1"/>
                </a:solidFill>
                <a:latin typeface="Oswald" pitchFamily="2" charset="0"/>
              </a:rPr>
              <a:t>He who keeps your soul, does He not know it?</a:t>
            </a:r>
            <a:br>
              <a:rPr lang="en-US" sz="3200" i="1" dirty="0">
                <a:solidFill>
                  <a:schemeClr val="bg1"/>
                </a:solidFill>
                <a:latin typeface="Oswald" pitchFamily="2" charset="0"/>
              </a:rPr>
            </a:br>
            <a:r>
              <a:rPr lang="en-US" sz="3200" i="1" dirty="0">
                <a:solidFill>
                  <a:schemeClr val="bg1"/>
                </a:solidFill>
                <a:latin typeface="Oswald" pitchFamily="2" charset="0"/>
              </a:rPr>
              <a:t>And will He not render to each man according to his deeds?</a:t>
            </a:r>
          </a:p>
        </p:txBody>
      </p:sp>
      <p:cxnSp>
        <p:nvCxnSpPr>
          <p:cNvPr id="14" name="Straight Connector 13">
            <a:extLst>
              <a:ext uri="{FF2B5EF4-FFF2-40B4-BE49-F238E27FC236}">
                <a16:creationId xmlns:a16="http://schemas.microsoft.com/office/drawing/2014/main" id="{695F8CDE-BC1B-C3F0-84D0-07A8FDD82CF2}"/>
              </a:ext>
            </a:extLst>
          </p:cNvPr>
          <p:cNvCxnSpPr>
            <a:cxnSpLocks/>
          </p:cNvCxnSpPr>
          <p:nvPr/>
        </p:nvCxnSpPr>
        <p:spPr>
          <a:xfrm>
            <a:off x="4418227" y="4990743"/>
            <a:ext cx="3355547" cy="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360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red text with a person holding a child&#10;&#10;Description automatically generated">
            <a:extLst>
              <a:ext uri="{FF2B5EF4-FFF2-40B4-BE49-F238E27FC236}">
                <a16:creationId xmlns:a16="http://schemas.microsoft.com/office/drawing/2014/main" id="{BB9EDAC3-F4CD-A999-6EA6-9E85886B20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12192000" cy="6096000"/>
          </a:xfrm>
          <a:prstGeom prst="rect">
            <a:avLst/>
          </a:prstGeom>
        </p:spPr>
      </p:pic>
    </p:spTree>
    <p:extLst>
      <p:ext uri="{BB962C8B-B14F-4D97-AF65-F5344CB8AC3E}">
        <p14:creationId xmlns:p14="http://schemas.microsoft.com/office/powerpoint/2010/main" val="2736733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C049A95-523F-AB3E-3687-67EC846E8DF7}"/>
              </a:ext>
            </a:extLst>
          </p:cNvPr>
          <p:cNvSpPr/>
          <p:nvPr/>
        </p:nvSpPr>
        <p:spPr>
          <a:xfrm rot="10800000">
            <a:off x="-1" y="-4"/>
            <a:ext cx="12191999" cy="6858001"/>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6BADDF"/>
              </a:solidFill>
            </a:endParaRPr>
          </a:p>
        </p:txBody>
      </p:sp>
      <p:grpSp>
        <p:nvGrpSpPr>
          <p:cNvPr id="25" name="Group 24">
            <a:extLst>
              <a:ext uri="{FF2B5EF4-FFF2-40B4-BE49-F238E27FC236}">
                <a16:creationId xmlns:a16="http://schemas.microsoft.com/office/drawing/2014/main" id="{2C34B26F-FCD9-DAC9-29DC-9F64462AF3F6}"/>
              </a:ext>
            </a:extLst>
          </p:cNvPr>
          <p:cNvGrpSpPr/>
          <p:nvPr/>
        </p:nvGrpSpPr>
        <p:grpSpPr>
          <a:xfrm>
            <a:off x="802823" y="-724701"/>
            <a:ext cx="10586353" cy="8307402"/>
            <a:chOff x="301664" y="-990968"/>
            <a:chExt cx="11946165" cy="9374483"/>
          </a:xfrm>
        </p:grpSpPr>
        <p:pic>
          <p:nvPicPr>
            <p:cNvPr id="20" name="Picture 19" descr="A white outline of a state&#10;&#10;Description automatically generated">
              <a:extLst>
                <a:ext uri="{FF2B5EF4-FFF2-40B4-BE49-F238E27FC236}">
                  <a16:creationId xmlns:a16="http://schemas.microsoft.com/office/drawing/2014/main" id="{698B3F71-55AD-8575-C525-4D092AEA40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924" y="-990968"/>
              <a:ext cx="9374483" cy="9374483"/>
            </a:xfrm>
            <a:prstGeom prst="rect">
              <a:avLst/>
            </a:prstGeom>
          </p:spPr>
        </p:pic>
        <p:sp>
          <p:nvSpPr>
            <p:cNvPr id="9" name="TextBox 8">
              <a:extLst>
                <a:ext uri="{FF2B5EF4-FFF2-40B4-BE49-F238E27FC236}">
                  <a16:creationId xmlns:a16="http://schemas.microsoft.com/office/drawing/2014/main" id="{0510E464-1C3D-7825-CC83-EBC6DA82597B}"/>
                </a:ext>
              </a:extLst>
            </p:cNvPr>
            <p:cNvSpPr txBox="1"/>
            <p:nvPr/>
          </p:nvSpPr>
          <p:spPr>
            <a:xfrm>
              <a:off x="301664" y="5118814"/>
              <a:ext cx="11946165" cy="1279776"/>
            </a:xfrm>
            <a:prstGeom prst="rect">
              <a:avLst/>
            </a:prstGeom>
            <a:noFill/>
          </p:spPr>
          <p:txBody>
            <a:bodyPr wrap="square" rtlCol="0">
              <a:spAutoFit/>
            </a:bodyPr>
            <a:lstStyle/>
            <a:p>
              <a:pPr algn="ctr"/>
              <a:r>
                <a:rPr lang="en-US" sz="6800" dirty="0">
                  <a:solidFill>
                    <a:srgbClr val="F15D5B"/>
                  </a:solidFill>
                  <a:latin typeface="Oswald Heavy" panose="00000500000000000000" pitchFamily="50" charset="0"/>
                </a:rPr>
                <a:t>AMENDMENT</a:t>
              </a:r>
            </a:p>
          </p:txBody>
        </p:sp>
        <p:sp>
          <p:nvSpPr>
            <p:cNvPr id="8" name="TextBox 7">
              <a:extLst>
                <a:ext uri="{FF2B5EF4-FFF2-40B4-BE49-F238E27FC236}">
                  <a16:creationId xmlns:a16="http://schemas.microsoft.com/office/drawing/2014/main" id="{964E0CAC-2B8D-0506-0778-639B427C2724}"/>
                </a:ext>
              </a:extLst>
            </p:cNvPr>
            <p:cNvSpPr txBox="1"/>
            <p:nvPr/>
          </p:nvSpPr>
          <p:spPr>
            <a:xfrm>
              <a:off x="2814418" y="-155174"/>
              <a:ext cx="4991835" cy="1575052"/>
            </a:xfrm>
            <a:prstGeom prst="rect">
              <a:avLst/>
            </a:prstGeom>
            <a:noFill/>
          </p:spPr>
          <p:txBody>
            <a:bodyPr wrap="square" rtlCol="0">
              <a:spAutoFit/>
            </a:bodyPr>
            <a:lstStyle/>
            <a:p>
              <a:pPr>
                <a:lnSpc>
                  <a:spcPts val="11000"/>
                </a:lnSpc>
              </a:pPr>
              <a:r>
                <a:rPr lang="en-US" sz="7200" dirty="0">
                  <a:solidFill>
                    <a:srgbClr val="6BADDF"/>
                  </a:solidFill>
                  <a:latin typeface="Oswald Heavy" panose="00000500000000000000" pitchFamily="50" charset="0"/>
                </a:rPr>
                <a:t>WHAT YOU</a:t>
              </a:r>
            </a:p>
          </p:txBody>
        </p:sp>
        <p:sp>
          <p:nvSpPr>
            <p:cNvPr id="22" name="TextBox 21">
              <a:extLst>
                <a:ext uri="{FF2B5EF4-FFF2-40B4-BE49-F238E27FC236}">
                  <a16:creationId xmlns:a16="http://schemas.microsoft.com/office/drawing/2014/main" id="{4B9A59BD-18F5-F748-B18E-8505F91FF590}"/>
                </a:ext>
              </a:extLst>
            </p:cNvPr>
            <p:cNvSpPr txBox="1"/>
            <p:nvPr/>
          </p:nvSpPr>
          <p:spPr>
            <a:xfrm>
              <a:off x="4091076" y="2443822"/>
              <a:ext cx="4991835" cy="1740458"/>
            </a:xfrm>
            <a:prstGeom prst="rect">
              <a:avLst/>
            </a:prstGeom>
            <a:noFill/>
          </p:spPr>
          <p:txBody>
            <a:bodyPr wrap="square" rtlCol="0">
              <a:spAutoFit/>
            </a:bodyPr>
            <a:lstStyle/>
            <a:p>
              <a:pPr>
                <a:lnSpc>
                  <a:spcPts val="11000"/>
                </a:lnSpc>
              </a:pPr>
              <a:r>
                <a:rPr lang="en-US" sz="11500" dirty="0">
                  <a:solidFill>
                    <a:srgbClr val="6BADDF"/>
                  </a:solidFill>
                  <a:latin typeface="Oswald Heavy" panose="00000500000000000000" pitchFamily="50" charset="0"/>
                </a:rPr>
                <a:t>KNOW</a:t>
              </a:r>
            </a:p>
          </p:txBody>
        </p:sp>
        <p:sp>
          <p:nvSpPr>
            <p:cNvPr id="13" name="TextBox 12">
              <a:extLst>
                <a:ext uri="{FF2B5EF4-FFF2-40B4-BE49-F238E27FC236}">
                  <a16:creationId xmlns:a16="http://schemas.microsoft.com/office/drawing/2014/main" id="{E707E14B-49D8-8772-8D3D-C4AC63A6033D}"/>
                </a:ext>
              </a:extLst>
            </p:cNvPr>
            <p:cNvSpPr txBox="1"/>
            <p:nvPr/>
          </p:nvSpPr>
          <p:spPr>
            <a:xfrm>
              <a:off x="3533019" y="988628"/>
              <a:ext cx="4384410" cy="1605804"/>
            </a:xfrm>
            <a:prstGeom prst="rect">
              <a:avLst/>
            </a:prstGeom>
            <a:noFill/>
          </p:spPr>
          <p:txBody>
            <a:bodyPr wrap="square" rtlCol="0">
              <a:spAutoFit/>
            </a:bodyPr>
            <a:lstStyle/>
            <a:p>
              <a:pPr>
                <a:lnSpc>
                  <a:spcPts val="11000"/>
                </a:lnSpc>
              </a:pPr>
              <a:r>
                <a:rPr lang="en-US" sz="8000" dirty="0">
                  <a:solidFill>
                    <a:srgbClr val="6BADDF"/>
                  </a:solidFill>
                  <a:latin typeface="Oswald Heavy" panose="00000500000000000000" pitchFamily="50" charset="0"/>
                </a:rPr>
                <a:t>NEED TO </a:t>
              </a:r>
            </a:p>
          </p:txBody>
        </p:sp>
        <p:sp>
          <p:nvSpPr>
            <p:cNvPr id="14" name="TextBox 13">
              <a:extLst>
                <a:ext uri="{FF2B5EF4-FFF2-40B4-BE49-F238E27FC236}">
                  <a16:creationId xmlns:a16="http://schemas.microsoft.com/office/drawing/2014/main" id="{5AF5186D-C844-F513-D2E2-0FB904C2CC06}"/>
                </a:ext>
              </a:extLst>
            </p:cNvPr>
            <p:cNvSpPr txBox="1"/>
            <p:nvPr/>
          </p:nvSpPr>
          <p:spPr>
            <a:xfrm>
              <a:off x="8165589" y="4228159"/>
              <a:ext cx="2778457" cy="3363512"/>
            </a:xfrm>
            <a:prstGeom prst="rect">
              <a:avLst/>
            </a:prstGeom>
            <a:noFill/>
          </p:spPr>
          <p:txBody>
            <a:bodyPr wrap="square" rtlCol="0">
              <a:spAutoFit/>
            </a:bodyPr>
            <a:lstStyle/>
            <a:p>
              <a:pPr algn="ctr"/>
              <a:r>
                <a:rPr lang="en-US" sz="19900" dirty="0">
                  <a:ln w="44450">
                    <a:solidFill>
                      <a:schemeClr val="bg1"/>
                    </a:solidFill>
                  </a:ln>
                  <a:solidFill>
                    <a:srgbClr val="F15D5B"/>
                  </a:solidFill>
                  <a:latin typeface="Oswald Heavy" panose="00000500000000000000" pitchFamily="50" charset="0"/>
                </a:rPr>
                <a:t>3</a:t>
              </a:r>
            </a:p>
          </p:txBody>
        </p:sp>
        <p:sp>
          <p:nvSpPr>
            <p:cNvPr id="18" name="TextBox 17">
              <a:extLst>
                <a:ext uri="{FF2B5EF4-FFF2-40B4-BE49-F238E27FC236}">
                  <a16:creationId xmlns:a16="http://schemas.microsoft.com/office/drawing/2014/main" id="{80A091A7-CA5E-2B46-7EFE-0C1377961A67}"/>
                </a:ext>
              </a:extLst>
            </p:cNvPr>
            <p:cNvSpPr txBox="1"/>
            <p:nvPr/>
          </p:nvSpPr>
          <p:spPr>
            <a:xfrm>
              <a:off x="4121146" y="3843264"/>
              <a:ext cx="4690037" cy="1721211"/>
            </a:xfrm>
            <a:prstGeom prst="rect">
              <a:avLst/>
            </a:prstGeom>
            <a:noFill/>
          </p:spPr>
          <p:txBody>
            <a:bodyPr wrap="square" rtlCol="0">
              <a:spAutoFit/>
            </a:bodyPr>
            <a:lstStyle/>
            <a:p>
              <a:pPr>
                <a:lnSpc>
                  <a:spcPts val="11000"/>
                </a:lnSpc>
              </a:pPr>
              <a:r>
                <a:rPr lang="en-US" sz="11000" dirty="0">
                  <a:solidFill>
                    <a:srgbClr val="6BADDF"/>
                  </a:solidFill>
                  <a:latin typeface="Oswald Heavy" panose="00000500000000000000" pitchFamily="50" charset="0"/>
                </a:rPr>
                <a:t>ABOUT</a:t>
              </a:r>
            </a:p>
          </p:txBody>
        </p:sp>
      </p:grpSp>
      <p:pic>
        <p:nvPicPr>
          <p:cNvPr id="26" name="Picture 25" descr="A logo with text on it&#10;&#10;Description automatically generated">
            <a:extLst>
              <a:ext uri="{FF2B5EF4-FFF2-40B4-BE49-F238E27FC236}">
                <a16:creationId xmlns:a16="http://schemas.microsoft.com/office/drawing/2014/main" id="{05B4BB85-6C0B-560A-5773-E942FE5F25BA}"/>
              </a:ext>
            </a:extLst>
          </p:cNvPr>
          <p:cNvPicPr>
            <a:picLocks noChangeAspect="1"/>
          </p:cNvPicPr>
          <p:nvPr/>
        </p:nvPicPr>
        <p:blipFill rotWithShape="1">
          <a:blip r:embed="rId4">
            <a:extLst>
              <a:ext uri="{28A0092B-C50C-407E-A947-70E740481C1C}">
                <a14:useLocalDpi xmlns:a14="http://schemas.microsoft.com/office/drawing/2010/main" val="0"/>
              </a:ext>
            </a:extLst>
          </a:blip>
          <a:srcRect l="25647" t="19865" r="18155" b="19710"/>
          <a:stretch/>
        </p:blipFill>
        <p:spPr>
          <a:xfrm>
            <a:off x="196501" y="5138405"/>
            <a:ext cx="2237346" cy="1460856"/>
          </a:xfrm>
          <a:prstGeom prst="rect">
            <a:avLst/>
          </a:prstGeom>
        </p:spPr>
      </p:pic>
    </p:spTree>
    <p:extLst>
      <p:ext uri="{BB962C8B-B14F-4D97-AF65-F5344CB8AC3E}">
        <p14:creationId xmlns:p14="http://schemas.microsoft.com/office/powerpoint/2010/main" val="4141680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a:extLst>
              <a:ext uri="{FF2B5EF4-FFF2-40B4-BE49-F238E27FC236}">
                <a16:creationId xmlns:a16="http://schemas.microsoft.com/office/drawing/2014/main" id="{44EE2E9E-5607-77A2-DAC0-4ED4E7701955}"/>
              </a:ext>
            </a:extLst>
          </p:cNvPr>
          <p:cNvSpPr>
            <a:spLocks/>
          </p:cNvSpPr>
          <p:nvPr/>
        </p:nvSpPr>
        <p:spPr>
          <a:xfrm>
            <a:off x="1" y="0"/>
            <a:ext cx="12192000" cy="6858000"/>
          </a:xfrm>
          <a:prstGeom prst="rect">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logo with text on it&#10;&#10;Description automatically generated">
            <a:extLst>
              <a:ext uri="{FF2B5EF4-FFF2-40B4-BE49-F238E27FC236}">
                <a16:creationId xmlns:a16="http://schemas.microsoft.com/office/drawing/2014/main" id="{464B94EE-AFBD-DBC7-8B4F-7E7E670FE049}"/>
              </a:ext>
            </a:extLst>
          </p:cNvPr>
          <p:cNvPicPr>
            <a:picLocks noChangeAspect="1"/>
          </p:cNvPicPr>
          <p:nvPr/>
        </p:nvPicPr>
        <p:blipFill rotWithShape="1">
          <a:blip r:embed="rId3">
            <a:extLst>
              <a:ext uri="{28A0092B-C50C-407E-A947-70E740481C1C}">
                <a14:useLocalDpi xmlns:a14="http://schemas.microsoft.com/office/drawing/2010/main" val="0"/>
              </a:ext>
            </a:extLst>
          </a:blip>
          <a:srcRect l="25647" t="19865" r="18155" b="19710"/>
          <a:stretch/>
        </p:blipFill>
        <p:spPr>
          <a:xfrm>
            <a:off x="10401569" y="-8383"/>
            <a:ext cx="1616865" cy="1055718"/>
          </a:xfrm>
          <a:prstGeom prst="rect">
            <a:avLst/>
          </a:prstGeom>
        </p:spPr>
      </p:pic>
      <p:grpSp>
        <p:nvGrpSpPr>
          <p:cNvPr id="6" name="Group 5">
            <a:extLst>
              <a:ext uri="{FF2B5EF4-FFF2-40B4-BE49-F238E27FC236}">
                <a16:creationId xmlns:a16="http://schemas.microsoft.com/office/drawing/2014/main" id="{9B574797-BC05-4BE7-ECEE-00929342D81F}"/>
              </a:ext>
            </a:extLst>
          </p:cNvPr>
          <p:cNvGrpSpPr/>
          <p:nvPr/>
        </p:nvGrpSpPr>
        <p:grpSpPr>
          <a:xfrm>
            <a:off x="0" y="1742902"/>
            <a:ext cx="12192000" cy="3372197"/>
            <a:chOff x="-60960" y="1626930"/>
            <a:chExt cx="12192000" cy="3372197"/>
          </a:xfrm>
        </p:grpSpPr>
        <p:sp>
          <p:nvSpPr>
            <p:cNvPr id="157" name="TextBox 156">
              <a:extLst>
                <a:ext uri="{FF2B5EF4-FFF2-40B4-BE49-F238E27FC236}">
                  <a16:creationId xmlns:a16="http://schemas.microsoft.com/office/drawing/2014/main" id="{8CDFA775-D5D5-F46F-A7CA-078BB2A09100}"/>
                </a:ext>
              </a:extLst>
            </p:cNvPr>
            <p:cNvSpPr txBox="1">
              <a:spLocks/>
            </p:cNvSpPr>
            <p:nvPr/>
          </p:nvSpPr>
          <p:spPr>
            <a:xfrm>
              <a:off x="-60960" y="4075797"/>
              <a:ext cx="12192000" cy="923330"/>
            </a:xfrm>
            <a:prstGeom prst="rect">
              <a:avLst/>
            </a:prstGeom>
            <a:noFill/>
          </p:spPr>
          <p:txBody>
            <a:bodyPr wrap="square" rtlCol="0">
              <a:spAutoFit/>
            </a:bodyPr>
            <a:lstStyle/>
            <a:p>
              <a:pPr algn="ctr"/>
              <a:r>
                <a:rPr lang="en-US" sz="5400" dirty="0">
                  <a:solidFill>
                    <a:schemeClr val="bg1"/>
                  </a:solidFill>
                  <a:latin typeface="Oswald" pitchFamily="2" charset="0"/>
                </a:rPr>
                <a:t>Psalm 127:3 NKJV</a:t>
              </a:r>
              <a:endParaRPr lang="en-US" sz="6600" dirty="0">
                <a:solidFill>
                  <a:schemeClr val="bg1"/>
                </a:solidFill>
                <a:latin typeface="Oswald" pitchFamily="2" charset="0"/>
              </a:endParaRPr>
            </a:p>
          </p:txBody>
        </p:sp>
        <p:cxnSp>
          <p:nvCxnSpPr>
            <p:cNvPr id="8" name="Straight Connector 7">
              <a:extLst>
                <a:ext uri="{FF2B5EF4-FFF2-40B4-BE49-F238E27FC236}">
                  <a16:creationId xmlns:a16="http://schemas.microsoft.com/office/drawing/2014/main" id="{BDB4A613-0CB0-6648-C6D1-3E06CEEFCCC1}"/>
                </a:ext>
              </a:extLst>
            </p:cNvPr>
            <p:cNvCxnSpPr>
              <a:cxnSpLocks/>
            </p:cNvCxnSpPr>
            <p:nvPr/>
          </p:nvCxnSpPr>
          <p:spPr>
            <a:xfrm>
              <a:off x="4418227" y="1626930"/>
              <a:ext cx="3355547" cy="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107DB5BD-CD8F-BE95-9897-3BFE636FEF88}"/>
                </a:ext>
              </a:extLst>
            </p:cNvPr>
            <p:cNvSpPr txBox="1">
              <a:spLocks/>
            </p:cNvSpPr>
            <p:nvPr/>
          </p:nvSpPr>
          <p:spPr>
            <a:xfrm>
              <a:off x="-60960" y="1995764"/>
              <a:ext cx="12192000" cy="1754326"/>
            </a:xfrm>
            <a:prstGeom prst="rect">
              <a:avLst/>
            </a:prstGeom>
            <a:noFill/>
          </p:spPr>
          <p:txBody>
            <a:bodyPr wrap="square" rtlCol="0">
              <a:spAutoFit/>
            </a:bodyPr>
            <a:lstStyle/>
            <a:p>
              <a:pPr algn="ctr"/>
              <a:r>
                <a:rPr lang="en-US" sz="5400" i="1" dirty="0">
                  <a:solidFill>
                    <a:schemeClr val="bg1"/>
                  </a:solidFill>
                  <a:latin typeface="Oswald" pitchFamily="2" charset="0"/>
                </a:rPr>
                <a:t>Behold, children are a heritage from the Lord,</a:t>
              </a:r>
            </a:p>
            <a:p>
              <a:pPr algn="ctr"/>
              <a:r>
                <a:rPr lang="en-US" sz="5400" i="1" dirty="0">
                  <a:solidFill>
                    <a:schemeClr val="bg1"/>
                  </a:solidFill>
                  <a:latin typeface="Oswald" pitchFamily="2" charset="0"/>
                </a:rPr>
                <a:t>The fruit of the womb is a reward.</a:t>
              </a:r>
            </a:p>
          </p:txBody>
        </p:sp>
        <p:cxnSp>
          <p:nvCxnSpPr>
            <p:cNvPr id="14" name="Straight Connector 13">
              <a:extLst>
                <a:ext uri="{FF2B5EF4-FFF2-40B4-BE49-F238E27FC236}">
                  <a16:creationId xmlns:a16="http://schemas.microsoft.com/office/drawing/2014/main" id="{695F8CDE-BC1B-C3F0-84D0-07A8FDD82CF2}"/>
                </a:ext>
              </a:extLst>
            </p:cNvPr>
            <p:cNvCxnSpPr>
              <a:cxnSpLocks/>
            </p:cNvCxnSpPr>
            <p:nvPr/>
          </p:nvCxnSpPr>
          <p:spPr>
            <a:xfrm>
              <a:off x="4418227" y="4990743"/>
              <a:ext cx="3355547" cy="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2920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a:extLst>
              <a:ext uri="{FF2B5EF4-FFF2-40B4-BE49-F238E27FC236}">
                <a16:creationId xmlns:a16="http://schemas.microsoft.com/office/drawing/2014/main" id="{44EE2E9E-5607-77A2-DAC0-4ED4E7701955}"/>
              </a:ext>
            </a:extLst>
          </p:cNvPr>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8CDFA775-D5D5-F46F-A7CA-078BB2A09100}"/>
              </a:ext>
            </a:extLst>
          </p:cNvPr>
          <p:cNvSpPr txBox="1">
            <a:spLocks/>
          </p:cNvSpPr>
          <p:nvPr/>
        </p:nvSpPr>
        <p:spPr>
          <a:xfrm>
            <a:off x="0" y="2705725"/>
            <a:ext cx="12192000" cy="1446550"/>
          </a:xfrm>
          <a:prstGeom prst="rect">
            <a:avLst/>
          </a:prstGeom>
          <a:noFill/>
        </p:spPr>
        <p:txBody>
          <a:bodyPr wrap="square" rtlCol="0">
            <a:spAutoFit/>
          </a:bodyPr>
          <a:lstStyle/>
          <a:p>
            <a:pPr algn="ctr"/>
            <a:r>
              <a:rPr lang="en-US" sz="8800" dirty="0">
                <a:solidFill>
                  <a:schemeClr val="bg1"/>
                </a:solidFill>
                <a:latin typeface="Oswald Heavy" panose="00000500000000000000" pitchFamily="50" charset="0"/>
              </a:rPr>
              <a:t>WHAT IS AMENDMENT 3?</a:t>
            </a:r>
          </a:p>
        </p:txBody>
      </p:sp>
      <p:cxnSp>
        <p:nvCxnSpPr>
          <p:cNvPr id="6" name="Straight Connector 5">
            <a:extLst>
              <a:ext uri="{FF2B5EF4-FFF2-40B4-BE49-F238E27FC236}">
                <a16:creationId xmlns:a16="http://schemas.microsoft.com/office/drawing/2014/main" id="{177EF2A5-27F0-4CC8-3D19-F15F83EC05F8}"/>
              </a:ext>
            </a:extLst>
          </p:cNvPr>
          <p:cNvCxnSpPr>
            <a:cxnSpLocks/>
          </p:cNvCxnSpPr>
          <p:nvPr/>
        </p:nvCxnSpPr>
        <p:spPr>
          <a:xfrm>
            <a:off x="714895" y="2535382"/>
            <a:ext cx="3798916"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1C54EF2C-AEB0-E75D-A897-27C6DEBDD1B0}"/>
              </a:ext>
            </a:extLst>
          </p:cNvPr>
          <p:cNvCxnSpPr>
            <a:cxnSpLocks/>
          </p:cNvCxnSpPr>
          <p:nvPr/>
        </p:nvCxnSpPr>
        <p:spPr>
          <a:xfrm>
            <a:off x="4865717" y="4152275"/>
            <a:ext cx="6614159"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9" descr="A logo with text on it&#10;&#10;Description automatically generated">
            <a:extLst>
              <a:ext uri="{FF2B5EF4-FFF2-40B4-BE49-F238E27FC236}">
                <a16:creationId xmlns:a16="http://schemas.microsoft.com/office/drawing/2014/main" id="{17AD4D6A-96C5-7298-DB0F-4ADEADC40962}"/>
              </a:ext>
            </a:extLst>
          </p:cNvPr>
          <p:cNvPicPr>
            <a:picLocks noChangeAspect="1"/>
          </p:cNvPicPr>
          <p:nvPr/>
        </p:nvPicPr>
        <p:blipFill rotWithShape="1">
          <a:blip r:embed="rId2">
            <a:extLst>
              <a:ext uri="{28A0092B-C50C-407E-A947-70E740481C1C}">
                <a14:useLocalDpi xmlns:a14="http://schemas.microsoft.com/office/drawing/2010/main" val="0"/>
              </a:ext>
            </a:extLst>
          </a:blip>
          <a:srcRect l="25647" t="19865" r="18155" b="19710"/>
          <a:stretch/>
        </p:blipFill>
        <p:spPr>
          <a:xfrm>
            <a:off x="10155680" y="5536276"/>
            <a:ext cx="1616865" cy="1055718"/>
          </a:xfrm>
          <a:prstGeom prst="rect">
            <a:avLst/>
          </a:prstGeom>
        </p:spPr>
      </p:pic>
    </p:spTree>
    <p:extLst>
      <p:ext uri="{BB962C8B-B14F-4D97-AF65-F5344CB8AC3E}">
        <p14:creationId xmlns:p14="http://schemas.microsoft.com/office/powerpoint/2010/main" val="685194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FDEB42-9FA0-B049-0A3C-9B9F066DBCB6}"/>
              </a:ext>
            </a:extLst>
          </p:cNvPr>
          <p:cNvSpPr>
            <a:spLocks noGrp="1" noRot="1" noMove="1" noResize="1" noEditPoints="1" noAdjustHandles="1" noChangeArrowheads="1" noChangeShapeType="1"/>
          </p:cNvSpPr>
          <p:nvPr/>
        </p:nvSpPr>
        <p:spPr>
          <a:xfrm>
            <a:off x="215584" y="281339"/>
            <a:ext cx="11760832" cy="6295322"/>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400" dirty="0">
              <a:solidFill>
                <a:srgbClr val="6BADDF"/>
              </a:solidFill>
              <a:latin typeface="Oswald Heavy" panose="00000500000000000000" pitchFamily="50" charset="0"/>
            </a:endParaRPr>
          </a:p>
        </p:txBody>
      </p:sp>
      <p:sp>
        <p:nvSpPr>
          <p:cNvPr id="8" name="Rectangle: Rounded Corners 7">
            <a:extLst>
              <a:ext uri="{FF2B5EF4-FFF2-40B4-BE49-F238E27FC236}">
                <a16:creationId xmlns:a16="http://schemas.microsoft.com/office/drawing/2014/main" id="{5B95842A-8405-8C4E-69A6-9553C7E45ED8}"/>
              </a:ext>
            </a:extLst>
          </p:cNvPr>
          <p:cNvSpPr>
            <a:spLocks/>
          </p:cNvSpPr>
          <p:nvPr/>
        </p:nvSpPr>
        <p:spPr>
          <a:xfrm>
            <a:off x="1582271" y="47478"/>
            <a:ext cx="9027459" cy="1092566"/>
          </a:xfrm>
          <a:prstGeom prst="round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descr="A white line drawing of a baby and a circle with a black background&#10;&#10;Description automatically generated">
            <a:extLst>
              <a:ext uri="{FF2B5EF4-FFF2-40B4-BE49-F238E27FC236}">
                <a16:creationId xmlns:a16="http://schemas.microsoft.com/office/drawing/2014/main" id="{DC907EF5-2460-76DE-A702-7C62EA6CEA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2925" y="-4341"/>
            <a:ext cx="1799136" cy="1092566"/>
          </a:xfrm>
          <a:prstGeom prst="rect">
            <a:avLst/>
          </a:prstGeom>
        </p:spPr>
      </p:pic>
      <p:sp>
        <p:nvSpPr>
          <p:cNvPr id="12" name="TextBox 11">
            <a:extLst>
              <a:ext uri="{FF2B5EF4-FFF2-40B4-BE49-F238E27FC236}">
                <a16:creationId xmlns:a16="http://schemas.microsoft.com/office/drawing/2014/main" id="{43A8EFF8-16FF-3BC3-24FE-C552D42D04C2}"/>
              </a:ext>
            </a:extLst>
          </p:cNvPr>
          <p:cNvSpPr txBox="1">
            <a:spLocks noGrp="1" noRot="1" noMove="1" noResize="1" noEditPoints="1" noAdjustHandles="1" noChangeArrowheads="1" noChangeShapeType="1"/>
          </p:cNvSpPr>
          <p:nvPr/>
        </p:nvSpPr>
        <p:spPr>
          <a:xfrm>
            <a:off x="553250" y="113937"/>
            <a:ext cx="12192000" cy="1015663"/>
          </a:xfrm>
          <a:prstGeom prst="rect">
            <a:avLst/>
          </a:prstGeom>
          <a:noFill/>
        </p:spPr>
        <p:txBody>
          <a:bodyPr wrap="square" rtlCol="0">
            <a:spAutoFit/>
          </a:bodyPr>
          <a:lstStyle/>
          <a:p>
            <a:pPr algn="ctr"/>
            <a:r>
              <a:rPr lang="en-US" sz="6000" dirty="0">
                <a:solidFill>
                  <a:schemeClr val="bg1"/>
                </a:solidFill>
                <a:latin typeface="Oswald Heavy" panose="00000500000000000000" pitchFamily="50" charset="0"/>
              </a:rPr>
              <a:t>ABORTION ON DEMAND</a:t>
            </a:r>
          </a:p>
        </p:txBody>
      </p:sp>
      <p:sp>
        <p:nvSpPr>
          <p:cNvPr id="21" name="Rectangle: Rounded Corners 20">
            <a:extLst>
              <a:ext uri="{FF2B5EF4-FFF2-40B4-BE49-F238E27FC236}">
                <a16:creationId xmlns:a16="http://schemas.microsoft.com/office/drawing/2014/main" id="{A62380B7-EA86-0FE1-71AC-3D79536B128A}"/>
              </a:ext>
            </a:extLst>
          </p:cNvPr>
          <p:cNvSpPr/>
          <p:nvPr/>
        </p:nvSpPr>
        <p:spPr>
          <a:xfrm>
            <a:off x="373408" y="1430353"/>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39303CB-4B03-DB10-F523-DC572D079A55}"/>
              </a:ext>
            </a:extLst>
          </p:cNvPr>
          <p:cNvSpPr txBox="1"/>
          <p:nvPr/>
        </p:nvSpPr>
        <p:spPr>
          <a:xfrm>
            <a:off x="486427" y="1007570"/>
            <a:ext cx="3502116" cy="1334404"/>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ANY REASON</a:t>
            </a:r>
          </a:p>
        </p:txBody>
      </p:sp>
      <p:sp>
        <p:nvSpPr>
          <p:cNvPr id="27" name="Rectangle: Rounded Corners 26">
            <a:extLst>
              <a:ext uri="{FF2B5EF4-FFF2-40B4-BE49-F238E27FC236}">
                <a16:creationId xmlns:a16="http://schemas.microsoft.com/office/drawing/2014/main" id="{446F84F3-586D-94F0-038E-A7B53A9B8BBA}"/>
              </a:ext>
            </a:extLst>
          </p:cNvPr>
          <p:cNvSpPr/>
          <p:nvPr/>
        </p:nvSpPr>
        <p:spPr>
          <a:xfrm>
            <a:off x="4221098" y="1430353"/>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7F2D6CE-B939-E391-3CB6-1EA85D5ACAAB}"/>
              </a:ext>
            </a:extLst>
          </p:cNvPr>
          <p:cNvSpPr txBox="1"/>
          <p:nvPr/>
        </p:nvSpPr>
        <p:spPr>
          <a:xfrm>
            <a:off x="4723908" y="976986"/>
            <a:ext cx="2679049" cy="1334404"/>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ANY TIME</a:t>
            </a:r>
          </a:p>
        </p:txBody>
      </p:sp>
      <p:sp>
        <p:nvSpPr>
          <p:cNvPr id="28" name="Rectangle: Rounded Corners 27">
            <a:extLst>
              <a:ext uri="{FF2B5EF4-FFF2-40B4-BE49-F238E27FC236}">
                <a16:creationId xmlns:a16="http://schemas.microsoft.com/office/drawing/2014/main" id="{7F178266-02EA-7699-8CE1-86D18CC3CDAD}"/>
              </a:ext>
            </a:extLst>
          </p:cNvPr>
          <p:cNvSpPr/>
          <p:nvPr/>
        </p:nvSpPr>
        <p:spPr>
          <a:xfrm>
            <a:off x="8068788" y="1439454"/>
            <a:ext cx="3728155"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7DA0BD4-7A37-7551-3B88-BC8EEEFDEA15}"/>
              </a:ext>
            </a:extLst>
          </p:cNvPr>
          <p:cNvSpPr txBox="1"/>
          <p:nvPr/>
        </p:nvSpPr>
        <p:spPr>
          <a:xfrm>
            <a:off x="7679582" y="978733"/>
            <a:ext cx="4484917" cy="1334404"/>
          </a:xfrm>
          <a:prstGeom prst="rect">
            <a:avLst/>
          </a:prstGeom>
          <a:noFill/>
        </p:spPr>
        <p:txBody>
          <a:bodyPr wrap="square" rtlCol="0">
            <a:spAutoFit/>
          </a:bodyPr>
          <a:lstStyle/>
          <a:p>
            <a:pPr algn="ctr">
              <a:lnSpc>
                <a:spcPts val="11000"/>
              </a:lnSpc>
            </a:pPr>
            <a:r>
              <a:rPr lang="en-US" sz="4800" dirty="0">
                <a:solidFill>
                  <a:schemeClr val="bg1"/>
                </a:solidFill>
                <a:latin typeface="Oswald Heavy" panose="00000500000000000000" pitchFamily="50" charset="0"/>
              </a:rPr>
              <a:t>ANY WHERE</a:t>
            </a:r>
          </a:p>
        </p:txBody>
      </p:sp>
      <p:sp>
        <p:nvSpPr>
          <p:cNvPr id="29" name="TextBox 28">
            <a:extLst>
              <a:ext uri="{FF2B5EF4-FFF2-40B4-BE49-F238E27FC236}">
                <a16:creationId xmlns:a16="http://schemas.microsoft.com/office/drawing/2014/main" id="{D1134C80-F5BA-8FCC-523F-86646EB87A0D}"/>
              </a:ext>
            </a:extLst>
          </p:cNvPr>
          <p:cNvSpPr txBox="1"/>
          <p:nvPr/>
        </p:nvSpPr>
        <p:spPr>
          <a:xfrm>
            <a:off x="609110" y="2295505"/>
            <a:ext cx="3256750" cy="3277820"/>
          </a:xfrm>
          <a:prstGeom prst="rect">
            <a:avLst/>
          </a:prstGeom>
          <a:noFill/>
        </p:spPr>
        <p:txBody>
          <a:bodyPr wrap="square" rtlCol="0">
            <a:spAutoFit/>
          </a:bodyPr>
          <a:lstStyle/>
          <a:p>
            <a:pPr algn="ctr"/>
            <a:r>
              <a:rPr lang="en-US" sz="2300" dirty="0">
                <a:solidFill>
                  <a:schemeClr val="bg1"/>
                </a:solidFill>
                <a:latin typeface="Oswald" pitchFamily="2" charset="0"/>
              </a:rPr>
              <a:t>Amendment 3 would legalize abortion for any reason, at any time. This radical proposal goes far beyond what is often referred to as “exceptions”. Instead, a mother could end the life of her unborn child for literally any reason.</a:t>
            </a:r>
          </a:p>
        </p:txBody>
      </p:sp>
      <p:sp>
        <p:nvSpPr>
          <p:cNvPr id="30" name="TextBox 29">
            <a:extLst>
              <a:ext uri="{FF2B5EF4-FFF2-40B4-BE49-F238E27FC236}">
                <a16:creationId xmlns:a16="http://schemas.microsoft.com/office/drawing/2014/main" id="{A4F77934-2E65-1456-37A9-2851F3AAFBF5}"/>
              </a:ext>
            </a:extLst>
          </p:cNvPr>
          <p:cNvSpPr txBox="1"/>
          <p:nvPr/>
        </p:nvSpPr>
        <p:spPr>
          <a:xfrm>
            <a:off x="4456800" y="2260244"/>
            <a:ext cx="3256750" cy="3631763"/>
          </a:xfrm>
          <a:prstGeom prst="rect">
            <a:avLst/>
          </a:prstGeom>
          <a:noFill/>
        </p:spPr>
        <p:txBody>
          <a:bodyPr wrap="square" rtlCol="0">
            <a:spAutoFit/>
          </a:bodyPr>
          <a:lstStyle/>
          <a:p>
            <a:pPr algn="ctr"/>
            <a:r>
              <a:rPr lang="en-US" sz="2300" dirty="0">
                <a:solidFill>
                  <a:schemeClr val="bg1"/>
                </a:solidFill>
                <a:latin typeface="Oswald" pitchFamily="2" charset="0"/>
              </a:rPr>
              <a:t>Abortion would be legal for all 9 months of pregnancy and would also legalize partial-birth abortion, a barbaric practice. Also, a fully developed baby, capable of experiencing pain, could be killed up until the moment he or she exits the womb.</a:t>
            </a:r>
          </a:p>
        </p:txBody>
      </p:sp>
      <p:sp>
        <p:nvSpPr>
          <p:cNvPr id="31" name="TextBox 30">
            <a:extLst>
              <a:ext uri="{FF2B5EF4-FFF2-40B4-BE49-F238E27FC236}">
                <a16:creationId xmlns:a16="http://schemas.microsoft.com/office/drawing/2014/main" id="{237D437E-C996-8EF6-8B3C-0DBEF0257D4A}"/>
              </a:ext>
            </a:extLst>
          </p:cNvPr>
          <p:cNvSpPr txBox="1"/>
          <p:nvPr/>
        </p:nvSpPr>
        <p:spPr>
          <a:xfrm>
            <a:off x="8293665" y="2286691"/>
            <a:ext cx="3256750" cy="3631763"/>
          </a:xfrm>
          <a:prstGeom prst="rect">
            <a:avLst/>
          </a:prstGeom>
          <a:noFill/>
        </p:spPr>
        <p:txBody>
          <a:bodyPr wrap="square" rtlCol="0">
            <a:spAutoFit/>
          </a:bodyPr>
          <a:lstStyle/>
          <a:p>
            <a:pPr algn="ctr"/>
            <a:r>
              <a:rPr lang="en-US" sz="2300" dirty="0">
                <a:solidFill>
                  <a:schemeClr val="bg1"/>
                </a:solidFill>
                <a:latin typeface="Oswald" pitchFamily="2" charset="0"/>
              </a:rPr>
              <a:t>Anyone deemed a "healthcare professional" could perform an abortion at any location because Amendment 3 would remove all safety standards from the law. If this amendment passes, an unborn child could lose his or her life at any location and at any time. </a:t>
            </a:r>
          </a:p>
        </p:txBody>
      </p:sp>
    </p:spTree>
    <p:extLst>
      <p:ext uri="{BB962C8B-B14F-4D97-AF65-F5344CB8AC3E}">
        <p14:creationId xmlns:p14="http://schemas.microsoft.com/office/powerpoint/2010/main" val="2109557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FDEB42-9FA0-B049-0A3C-9B9F066DBCB6}"/>
              </a:ext>
            </a:extLst>
          </p:cNvPr>
          <p:cNvSpPr>
            <a:spLocks noGrp="1" noRot="1" noMove="1" noResize="1" noEditPoints="1" noAdjustHandles="1" noChangeArrowheads="1" noChangeShapeType="1"/>
          </p:cNvSpPr>
          <p:nvPr/>
        </p:nvSpPr>
        <p:spPr>
          <a:xfrm>
            <a:off x="215584" y="281339"/>
            <a:ext cx="11760832" cy="6295322"/>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5B95842A-8405-8C4E-69A6-9553C7E45ED8}"/>
              </a:ext>
            </a:extLst>
          </p:cNvPr>
          <p:cNvSpPr>
            <a:spLocks/>
          </p:cNvSpPr>
          <p:nvPr/>
        </p:nvSpPr>
        <p:spPr>
          <a:xfrm>
            <a:off x="1582271" y="47478"/>
            <a:ext cx="9027459" cy="1092566"/>
          </a:xfrm>
          <a:prstGeom prst="round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43A8EFF8-16FF-3BC3-24FE-C552D42D04C2}"/>
              </a:ext>
            </a:extLst>
          </p:cNvPr>
          <p:cNvSpPr txBox="1">
            <a:spLocks/>
          </p:cNvSpPr>
          <p:nvPr/>
        </p:nvSpPr>
        <p:spPr>
          <a:xfrm>
            <a:off x="699245" y="121930"/>
            <a:ext cx="12192000" cy="1015663"/>
          </a:xfrm>
          <a:prstGeom prst="rect">
            <a:avLst/>
          </a:prstGeom>
          <a:noFill/>
        </p:spPr>
        <p:txBody>
          <a:bodyPr wrap="square" rtlCol="0">
            <a:spAutoFit/>
          </a:bodyPr>
          <a:lstStyle/>
          <a:p>
            <a:pPr algn="ctr"/>
            <a:r>
              <a:rPr lang="en-US" sz="6000" dirty="0">
                <a:solidFill>
                  <a:schemeClr val="bg1"/>
                </a:solidFill>
                <a:latin typeface="Oswald Heavy" panose="00000500000000000000" pitchFamily="50" charset="0"/>
              </a:rPr>
              <a:t>PARENTS SHUT OUT</a:t>
            </a:r>
          </a:p>
        </p:txBody>
      </p:sp>
      <p:pic>
        <p:nvPicPr>
          <p:cNvPr id="13" name="Picture 12" descr="A white pictograms of people&#10;&#10;Description automatically generated">
            <a:extLst>
              <a:ext uri="{FF2B5EF4-FFF2-40B4-BE49-F238E27FC236}">
                <a16:creationId xmlns:a16="http://schemas.microsoft.com/office/drawing/2014/main" id="{55E29C27-0F42-F132-9F08-AFCA3E1113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6686" y="-122683"/>
            <a:ext cx="2254937" cy="1369362"/>
          </a:xfrm>
          <a:prstGeom prst="rect">
            <a:avLst/>
          </a:prstGeom>
        </p:spPr>
      </p:pic>
      <p:grpSp>
        <p:nvGrpSpPr>
          <p:cNvPr id="36" name="Group 35">
            <a:extLst>
              <a:ext uri="{FF2B5EF4-FFF2-40B4-BE49-F238E27FC236}">
                <a16:creationId xmlns:a16="http://schemas.microsoft.com/office/drawing/2014/main" id="{20A60CCC-94F1-AFB5-4ABB-237681B1DB52}"/>
              </a:ext>
            </a:extLst>
          </p:cNvPr>
          <p:cNvGrpSpPr/>
          <p:nvPr/>
        </p:nvGrpSpPr>
        <p:grpSpPr>
          <a:xfrm>
            <a:off x="298842" y="1133333"/>
            <a:ext cx="11594316" cy="4912563"/>
            <a:chOff x="250215" y="1133333"/>
            <a:chExt cx="11594316" cy="4912563"/>
          </a:xfrm>
        </p:grpSpPr>
        <p:sp>
          <p:nvSpPr>
            <p:cNvPr id="24" name="Rectangle: Rounded Corners 23">
              <a:extLst>
                <a:ext uri="{FF2B5EF4-FFF2-40B4-BE49-F238E27FC236}">
                  <a16:creationId xmlns:a16="http://schemas.microsoft.com/office/drawing/2014/main" id="{77440C4C-D37F-DFA2-07C2-B8BED6545AA8}"/>
                </a:ext>
              </a:extLst>
            </p:cNvPr>
            <p:cNvSpPr/>
            <p:nvPr/>
          </p:nvSpPr>
          <p:spPr>
            <a:xfrm>
              <a:off x="441615" y="1430353"/>
              <a:ext cx="5472923"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A4D7D25C-4BD4-DEA7-5296-92AEAFD7F7BE}"/>
                </a:ext>
              </a:extLst>
            </p:cNvPr>
            <p:cNvSpPr txBox="1"/>
            <p:nvPr/>
          </p:nvSpPr>
          <p:spPr>
            <a:xfrm>
              <a:off x="250215" y="1133333"/>
              <a:ext cx="5855722" cy="1300292"/>
            </a:xfrm>
            <a:prstGeom prst="rect">
              <a:avLst/>
            </a:prstGeom>
            <a:noFill/>
          </p:spPr>
          <p:txBody>
            <a:bodyPr wrap="square" rtlCol="0">
              <a:spAutoFit/>
            </a:bodyPr>
            <a:lstStyle/>
            <a:p>
              <a:pPr algn="ctr">
                <a:lnSpc>
                  <a:spcPts val="11000"/>
                </a:lnSpc>
              </a:pPr>
              <a:r>
                <a:rPr lang="en-US" sz="4000" dirty="0">
                  <a:solidFill>
                    <a:schemeClr val="bg1"/>
                  </a:solidFill>
                  <a:latin typeface="Oswald Heavy" panose="00000500000000000000" pitchFamily="50" charset="0"/>
                </a:rPr>
                <a:t>NO PARENTAL CONSENT</a:t>
              </a:r>
            </a:p>
          </p:txBody>
        </p:sp>
        <p:sp>
          <p:nvSpPr>
            <p:cNvPr id="29" name="TextBox 28">
              <a:extLst>
                <a:ext uri="{FF2B5EF4-FFF2-40B4-BE49-F238E27FC236}">
                  <a16:creationId xmlns:a16="http://schemas.microsoft.com/office/drawing/2014/main" id="{5BAE1CE4-3EA2-BF52-BD08-C524302527F7}"/>
                </a:ext>
              </a:extLst>
            </p:cNvPr>
            <p:cNvSpPr txBox="1"/>
            <p:nvPr/>
          </p:nvSpPr>
          <p:spPr>
            <a:xfrm>
              <a:off x="717762" y="2414133"/>
              <a:ext cx="4920628" cy="3631763"/>
            </a:xfrm>
            <a:prstGeom prst="rect">
              <a:avLst/>
            </a:prstGeom>
            <a:noFill/>
          </p:spPr>
          <p:txBody>
            <a:bodyPr wrap="square" rtlCol="0">
              <a:spAutoFit/>
            </a:bodyPr>
            <a:lstStyle/>
            <a:p>
              <a:pPr algn="ctr"/>
              <a:r>
                <a:rPr lang="en-US" sz="2300" dirty="0">
                  <a:solidFill>
                    <a:schemeClr val="bg1"/>
                  </a:solidFill>
                  <a:latin typeface="Oswald" pitchFamily="2" charset="0"/>
                </a:rPr>
                <a:t>Amendment 3 would allow children to seek out and receive abortions without the knowledge or consent of their parents. When children go through difficult situations, what they need more than anything is the love and support of their parents. Amendment 3 was undoubtedly written with the intent of increasing a child’s dependence on the government while decreasing their reliance on their parents and family. </a:t>
              </a:r>
            </a:p>
          </p:txBody>
        </p:sp>
        <p:sp>
          <p:nvSpPr>
            <p:cNvPr id="31" name="Rectangle: Rounded Corners 30">
              <a:extLst>
                <a:ext uri="{FF2B5EF4-FFF2-40B4-BE49-F238E27FC236}">
                  <a16:creationId xmlns:a16="http://schemas.microsoft.com/office/drawing/2014/main" id="{EEA2950A-6428-15B0-BE10-16D89927FA2B}"/>
                </a:ext>
              </a:extLst>
            </p:cNvPr>
            <p:cNvSpPr/>
            <p:nvPr/>
          </p:nvSpPr>
          <p:spPr>
            <a:xfrm>
              <a:off x="6180209" y="1430353"/>
              <a:ext cx="5472923"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55CCE8AC-98FA-465B-D2CB-91B62A29F0FB}"/>
                </a:ext>
              </a:extLst>
            </p:cNvPr>
            <p:cNvSpPr txBox="1"/>
            <p:nvPr/>
          </p:nvSpPr>
          <p:spPr>
            <a:xfrm>
              <a:off x="5988809" y="1140427"/>
              <a:ext cx="5855722" cy="1300292"/>
            </a:xfrm>
            <a:prstGeom prst="rect">
              <a:avLst/>
            </a:prstGeom>
            <a:noFill/>
          </p:spPr>
          <p:txBody>
            <a:bodyPr wrap="square" rtlCol="0">
              <a:spAutoFit/>
            </a:bodyPr>
            <a:lstStyle/>
            <a:p>
              <a:pPr algn="ctr">
                <a:lnSpc>
                  <a:spcPts val="11000"/>
                </a:lnSpc>
              </a:pPr>
              <a:r>
                <a:rPr lang="en-US" sz="4000" dirty="0">
                  <a:solidFill>
                    <a:schemeClr val="bg1"/>
                  </a:solidFill>
                  <a:latin typeface="Oswald Heavy" panose="00000500000000000000" pitchFamily="50" charset="0"/>
                </a:rPr>
                <a:t>CAN’T ENSURE SAFETY</a:t>
              </a:r>
            </a:p>
          </p:txBody>
        </p:sp>
        <p:sp>
          <p:nvSpPr>
            <p:cNvPr id="35" name="TextBox 34">
              <a:extLst>
                <a:ext uri="{FF2B5EF4-FFF2-40B4-BE49-F238E27FC236}">
                  <a16:creationId xmlns:a16="http://schemas.microsoft.com/office/drawing/2014/main" id="{CA339FBD-EECC-53AD-732D-BC0CC30109A4}"/>
                </a:ext>
              </a:extLst>
            </p:cNvPr>
            <p:cNvSpPr txBox="1"/>
            <p:nvPr/>
          </p:nvSpPr>
          <p:spPr>
            <a:xfrm>
              <a:off x="6456356" y="2414133"/>
              <a:ext cx="4920628" cy="3631763"/>
            </a:xfrm>
            <a:prstGeom prst="rect">
              <a:avLst/>
            </a:prstGeom>
            <a:noFill/>
          </p:spPr>
          <p:txBody>
            <a:bodyPr wrap="square" rtlCol="0">
              <a:spAutoFit/>
            </a:bodyPr>
            <a:lstStyle/>
            <a:p>
              <a:pPr algn="ctr"/>
              <a:r>
                <a:rPr lang="en-US" sz="2300" dirty="0">
                  <a:solidFill>
                    <a:schemeClr val="bg1"/>
                  </a:solidFill>
                  <a:latin typeface="Oswald" pitchFamily="2" charset="0"/>
                </a:rPr>
                <a:t>Amendment 3 would strip Parents of minor children of their ability to ensure the safety and welfare of their daughters because all safety standards for abortions would be removed. Amendment 3 would allow our girls to be subject to a grizzly procedure like abortion without anyone present who loves and cares for them. All parents should be horrified to even imagine their daughters in that situation. </a:t>
              </a:r>
            </a:p>
          </p:txBody>
        </p:sp>
      </p:grpSp>
    </p:spTree>
    <p:extLst>
      <p:ext uri="{BB962C8B-B14F-4D97-AF65-F5344CB8AC3E}">
        <p14:creationId xmlns:p14="http://schemas.microsoft.com/office/powerpoint/2010/main" val="1005746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FDEB42-9FA0-B049-0A3C-9B9F066DBCB6}"/>
              </a:ext>
            </a:extLst>
          </p:cNvPr>
          <p:cNvSpPr>
            <a:spLocks noGrp="1" noRot="1" noMove="1" noResize="1" noEditPoints="1" noAdjustHandles="1" noChangeArrowheads="1" noChangeShapeType="1"/>
          </p:cNvSpPr>
          <p:nvPr/>
        </p:nvSpPr>
        <p:spPr>
          <a:xfrm>
            <a:off x="215584" y="281339"/>
            <a:ext cx="11760832" cy="6295322"/>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5B95842A-8405-8C4E-69A6-9553C7E45ED8}"/>
              </a:ext>
            </a:extLst>
          </p:cNvPr>
          <p:cNvSpPr>
            <a:spLocks/>
          </p:cNvSpPr>
          <p:nvPr/>
        </p:nvSpPr>
        <p:spPr>
          <a:xfrm>
            <a:off x="1582271" y="47478"/>
            <a:ext cx="9027459" cy="1092566"/>
          </a:xfrm>
          <a:prstGeom prst="round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43A8EFF8-16FF-3BC3-24FE-C552D42D04C2}"/>
              </a:ext>
            </a:extLst>
          </p:cNvPr>
          <p:cNvSpPr txBox="1">
            <a:spLocks/>
          </p:cNvSpPr>
          <p:nvPr/>
        </p:nvSpPr>
        <p:spPr>
          <a:xfrm>
            <a:off x="530197" y="248699"/>
            <a:ext cx="12192000" cy="769441"/>
          </a:xfrm>
          <a:prstGeom prst="rect">
            <a:avLst/>
          </a:prstGeom>
          <a:noFill/>
        </p:spPr>
        <p:txBody>
          <a:bodyPr wrap="square" rtlCol="0">
            <a:spAutoFit/>
          </a:bodyPr>
          <a:lstStyle/>
          <a:p>
            <a:pPr algn="ctr"/>
            <a:r>
              <a:rPr lang="en-US" sz="4400" dirty="0">
                <a:solidFill>
                  <a:schemeClr val="bg1"/>
                </a:solidFill>
                <a:latin typeface="Oswald Heavy" panose="00000500000000000000" pitchFamily="50" charset="0"/>
              </a:rPr>
              <a:t>TAX-PAYER FUNDED ABORTIONS</a:t>
            </a:r>
          </a:p>
        </p:txBody>
      </p:sp>
      <p:pic>
        <p:nvPicPr>
          <p:cNvPr id="9" name="Picture 8" descr="A white dollar sign with arrows&#10;&#10;Description automatically generated">
            <a:extLst>
              <a:ext uri="{FF2B5EF4-FFF2-40B4-BE49-F238E27FC236}">
                <a16:creationId xmlns:a16="http://schemas.microsoft.com/office/drawing/2014/main" id="{6B94DE6B-8B77-488C-851D-6950701426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3339" y="144708"/>
            <a:ext cx="1531882" cy="930270"/>
          </a:xfrm>
          <a:prstGeom prst="rect">
            <a:avLst/>
          </a:prstGeom>
        </p:spPr>
      </p:pic>
      <p:sp>
        <p:nvSpPr>
          <p:cNvPr id="15" name="Rectangle: Rounded Corners 14">
            <a:extLst>
              <a:ext uri="{FF2B5EF4-FFF2-40B4-BE49-F238E27FC236}">
                <a16:creationId xmlns:a16="http://schemas.microsoft.com/office/drawing/2014/main" id="{E9F98122-1E07-914A-1277-F7D542F4F3AC}"/>
              </a:ext>
            </a:extLst>
          </p:cNvPr>
          <p:cNvSpPr/>
          <p:nvPr/>
        </p:nvSpPr>
        <p:spPr>
          <a:xfrm>
            <a:off x="490242" y="1430353"/>
            <a:ext cx="5472923"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20110218-E870-AA52-1F39-054B1489DAC1}"/>
              </a:ext>
            </a:extLst>
          </p:cNvPr>
          <p:cNvSpPr txBox="1"/>
          <p:nvPr/>
        </p:nvSpPr>
        <p:spPr>
          <a:xfrm>
            <a:off x="298842" y="1050780"/>
            <a:ext cx="5855722" cy="1300292"/>
          </a:xfrm>
          <a:prstGeom prst="rect">
            <a:avLst/>
          </a:prstGeom>
          <a:noFill/>
        </p:spPr>
        <p:txBody>
          <a:bodyPr wrap="square" rtlCol="0">
            <a:spAutoFit/>
          </a:bodyPr>
          <a:lstStyle/>
          <a:p>
            <a:pPr algn="ctr">
              <a:lnSpc>
                <a:spcPts val="11000"/>
              </a:lnSpc>
            </a:pPr>
            <a:r>
              <a:rPr lang="en-US" sz="4000" dirty="0">
                <a:solidFill>
                  <a:schemeClr val="bg1"/>
                </a:solidFill>
                <a:latin typeface="Oswald Heavy" panose="00000500000000000000" pitchFamily="50" charset="0"/>
              </a:rPr>
              <a:t>ABORTION PROVIDERS</a:t>
            </a:r>
          </a:p>
        </p:txBody>
      </p:sp>
      <p:sp>
        <p:nvSpPr>
          <p:cNvPr id="17" name="TextBox 16">
            <a:extLst>
              <a:ext uri="{FF2B5EF4-FFF2-40B4-BE49-F238E27FC236}">
                <a16:creationId xmlns:a16="http://schemas.microsoft.com/office/drawing/2014/main" id="{5133A762-B7B3-E9E0-5A6A-7AF5D5D0648B}"/>
              </a:ext>
            </a:extLst>
          </p:cNvPr>
          <p:cNvSpPr txBox="1"/>
          <p:nvPr/>
        </p:nvSpPr>
        <p:spPr>
          <a:xfrm>
            <a:off x="766389" y="2395810"/>
            <a:ext cx="4920628" cy="3046988"/>
          </a:xfrm>
          <a:prstGeom prst="rect">
            <a:avLst/>
          </a:prstGeom>
          <a:noFill/>
        </p:spPr>
        <p:txBody>
          <a:bodyPr wrap="square" rtlCol="0">
            <a:spAutoFit/>
          </a:bodyPr>
          <a:lstStyle/>
          <a:p>
            <a:pPr algn="ctr"/>
            <a:r>
              <a:rPr lang="en-US" sz="2400" dirty="0">
                <a:solidFill>
                  <a:schemeClr val="bg1"/>
                </a:solidFill>
                <a:latin typeface="Oswald" pitchFamily="2" charset="0"/>
              </a:rPr>
              <a:t>Abortion providers such as Planned Parenthood receive large sums of money from governmental programs, including Medicaid and Medicare. These programs, along with additional grants and subsidies, provide significant operational cash flow that allows these facilities to provide abortions to girls at little or no cost.</a:t>
            </a:r>
          </a:p>
        </p:txBody>
      </p:sp>
      <p:sp>
        <p:nvSpPr>
          <p:cNvPr id="18" name="Rectangle: Rounded Corners 17">
            <a:extLst>
              <a:ext uri="{FF2B5EF4-FFF2-40B4-BE49-F238E27FC236}">
                <a16:creationId xmlns:a16="http://schemas.microsoft.com/office/drawing/2014/main" id="{72EE45E9-8CD0-E0F8-C72A-2D9731D5E5CD}"/>
              </a:ext>
            </a:extLst>
          </p:cNvPr>
          <p:cNvSpPr/>
          <p:nvPr/>
        </p:nvSpPr>
        <p:spPr>
          <a:xfrm>
            <a:off x="6228836" y="1430353"/>
            <a:ext cx="5472923"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CA139AE-EAEE-11ED-5CD8-68D6825AF21A}"/>
              </a:ext>
            </a:extLst>
          </p:cNvPr>
          <p:cNvSpPr txBox="1"/>
          <p:nvPr/>
        </p:nvSpPr>
        <p:spPr>
          <a:xfrm>
            <a:off x="6037436" y="1072022"/>
            <a:ext cx="5855722" cy="1300292"/>
          </a:xfrm>
          <a:prstGeom prst="rect">
            <a:avLst/>
          </a:prstGeom>
          <a:noFill/>
        </p:spPr>
        <p:txBody>
          <a:bodyPr wrap="square" rtlCol="0">
            <a:spAutoFit/>
          </a:bodyPr>
          <a:lstStyle/>
          <a:p>
            <a:pPr algn="ctr">
              <a:lnSpc>
                <a:spcPts val="11000"/>
              </a:lnSpc>
            </a:pPr>
            <a:r>
              <a:rPr lang="en-US" sz="4000" dirty="0">
                <a:solidFill>
                  <a:schemeClr val="bg1"/>
                </a:solidFill>
                <a:latin typeface="Oswald Heavy" panose="00000500000000000000" pitchFamily="50" charset="0"/>
              </a:rPr>
              <a:t>YOUR TAX DOLLARS</a:t>
            </a:r>
          </a:p>
        </p:txBody>
      </p:sp>
      <p:sp>
        <p:nvSpPr>
          <p:cNvPr id="20" name="TextBox 19">
            <a:extLst>
              <a:ext uri="{FF2B5EF4-FFF2-40B4-BE49-F238E27FC236}">
                <a16:creationId xmlns:a16="http://schemas.microsoft.com/office/drawing/2014/main" id="{AC3DC778-2D7B-0245-10AB-C31992E6A681}"/>
              </a:ext>
            </a:extLst>
          </p:cNvPr>
          <p:cNvSpPr txBox="1"/>
          <p:nvPr/>
        </p:nvSpPr>
        <p:spPr>
          <a:xfrm>
            <a:off x="6504983" y="2314961"/>
            <a:ext cx="4920628" cy="3785652"/>
          </a:xfrm>
          <a:prstGeom prst="rect">
            <a:avLst/>
          </a:prstGeom>
          <a:noFill/>
        </p:spPr>
        <p:txBody>
          <a:bodyPr wrap="square" rtlCol="0">
            <a:spAutoFit/>
          </a:bodyPr>
          <a:lstStyle/>
          <a:p>
            <a:pPr algn="ctr"/>
            <a:r>
              <a:rPr lang="en-US" sz="2400" dirty="0">
                <a:solidFill>
                  <a:schemeClr val="bg1"/>
                </a:solidFill>
                <a:latin typeface="Oswald" pitchFamily="2" charset="0"/>
              </a:rPr>
              <a:t>In 2024, Missouri lawmakers passed a complete ban on Missourian’s tax dollars flowing to abortion facilities. Amendment 3 will remove those bans, forcing a tsunami of Missouri tax dollars to be provided to abortion facilities, subsidizing the death of many innocent unborn babies. Evil organizations like Planned Parenthood will use Your tax dollars to end the life of unborn babies without your consent.</a:t>
            </a:r>
          </a:p>
        </p:txBody>
      </p:sp>
    </p:spTree>
    <p:extLst>
      <p:ext uri="{BB962C8B-B14F-4D97-AF65-F5344CB8AC3E}">
        <p14:creationId xmlns:p14="http://schemas.microsoft.com/office/powerpoint/2010/main" val="2359149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1C5CE41-0B80-D923-FA36-9CA96F19577B}"/>
              </a:ext>
            </a:extLst>
          </p:cNvPr>
          <p:cNvSpPr>
            <a:spLocks noGrp="1" noRot="1" noMove="1" noResize="1" noEditPoints="1" noAdjustHandles="1" noChangeArrowheads="1" noChangeShapeType="1"/>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DFDEB42-9FA0-B049-0A3C-9B9F066DBCB6}"/>
              </a:ext>
            </a:extLst>
          </p:cNvPr>
          <p:cNvSpPr>
            <a:spLocks noGrp="1" noRot="1" noMove="1" noResize="1" noEditPoints="1" noAdjustHandles="1" noChangeArrowheads="1" noChangeShapeType="1"/>
          </p:cNvSpPr>
          <p:nvPr/>
        </p:nvSpPr>
        <p:spPr>
          <a:xfrm>
            <a:off x="215584" y="281339"/>
            <a:ext cx="11760832" cy="6295322"/>
          </a:xfrm>
          <a:prstGeom prst="roundRect">
            <a:avLst>
              <a:gd name="adj" fmla="val 569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5B95842A-8405-8C4E-69A6-9553C7E45ED8}"/>
              </a:ext>
            </a:extLst>
          </p:cNvPr>
          <p:cNvSpPr>
            <a:spLocks/>
          </p:cNvSpPr>
          <p:nvPr/>
        </p:nvSpPr>
        <p:spPr>
          <a:xfrm>
            <a:off x="1582271" y="47478"/>
            <a:ext cx="9027459" cy="1092566"/>
          </a:xfrm>
          <a:prstGeom prst="round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43A8EFF8-16FF-3BC3-24FE-C552D42D04C2}"/>
              </a:ext>
            </a:extLst>
          </p:cNvPr>
          <p:cNvSpPr txBox="1">
            <a:spLocks/>
          </p:cNvSpPr>
          <p:nvPr/>
        </p:nvSpPr>
        <p:spPr>
          <a:xfrm>
            <a:off x="530197" y="248699"/>
            <a:ext cx="12192000" cy="769441"/>
          </a:xfrm>
          <a:prstGeom prst="rect">
            <a:avLst/>
          </a:prstGeom>
          <a:noFill/>
        </p:spPr>
        <p:txBody>
          <a:bodyPr wrap="square" rtlCol="0">
            <a:spAutoFit/>
          </a:bodyPr>
          <a:lstStyle/>
          <a:p>
            <a:pPr algn="ctr"/>
            <a:r>
              <a:rPr lang="en-US" sz="4400" dirty="0">
                <a:solidFill>
                  <a:schemeClr val="bg1"/>
                </a:solidFill>
                <a:latin typeface="Oswald Heavy" panose="00000500000000000000" pitchFamily="50" charset="0"/>
              </a:rPr>
              <a:t>GENDER SURGURIES FOR MINORS</a:t>
            </a:r>
          </a:p>
        </p:txBody>
      </p:sp>
      <p:pic>
        <p:nvPicPr>
          <p:cNvPr id="13" name="Picture 12" descr="A white outline of a knife and a syringe&#10;&#10;Description automatically generated">
            <a:extLst>
              <a:ext uri="{FF2B5EF4-FFF2-40B4-BE49-F238E27FC236}">
                <a16:creationId xmlns:a16="http://schemas.microsoft.com/office/drawing/2014/main" id="{FC2FFB75-35BA-9F24-CA00-6CBD62A74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6686" y="39361"/>
            <a:ext cx="1645944" cy="999537"/>
          </a:xfrm>
          <a:prstGeom prst="rect">
            <a:avLst/>
          </a:prstGeom>
        </p:spPr>
      </p:pic>
      <p:sp>
        <p:nvSpPr>
          <p:cNvPr id="15" name="Rectangle: Rounded Corners 14">
            <a:extLst>
              <a:ext uri="{FF2B5EF4-FFF2-40B4-BE49-F238E27FC236}">
                <a16:creationId xmlns:a16="http://schemas.microsoft.com/office/drawing/2014/main" id="{7F6B4AAD-AC36-6E8C-1501-6DE5AC337DD1}"/>
              </a:ext>
            </a:extLst>
          </p:cNvPr>
          <p:cNvSpPr/>
          <p:nvPr/>
        </p:nvSpPr>
        <p:spPr>
          <a:xfrm>
            <a:off x="490242" y="1430353"/>
            <a:ext cx="5472923"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AB3A2273-4E6D-8180-FF19-E1F0CE72D9FF}"/>
              </a:ext>
            </a:extLst>
          </p:cNvPr>
          <p:cNvSpPr txBox="1"/>
          <p:nvPr/>
        </p:nvSpPr>
        <p:spPr>
          <a:xfrm>
            <a:off x="298842" y="1054292"/>
            <a:ext cx="5855722" cy="1300292"/>
          </a:xfrm>
          <a:prstGeom prst="rect">
            <a:avLst/>
          </a:prstGeom>
          <a:noFill/>
        </p:spPr>
        <p:txBody>
          <a:bodyPr wrap="square" rtlCol="0">
            <a:spAutoFit/>
          </a:bodyPr>
          <a:lstStyle/>
          <a:p>
            <a:pPr algn="ctr">
              <a:lnSpc>
                <a:spcPts val="11000"/>
              </a:lnSpc>
            </a:pPr>
            <a:r>
              <a:rPr lang="en-US" sz="3900" dirty="0">
                <a:solidFill>
                  <a:schemeClr val="bg1"/>
                </a:solidFill>
                <a:latin typeface="Oswald Heavy" panose="00000500000000000000" pitchFamily="50" charset="0"/>
              </a:rPr>
              <a:t>“REPRODUCTIVE RIGHTS”</a:t>
            </a:r>
          </a:p>
        </p:txBody>
      </p:sp>
      <p:sp>
        <p:nvSpPr>
          <p:cNvPr id="17" name="TextBox 16">
            <a:extLst>
              <a:ext uri="{FF2B5EF4-FFF2-40B4-BE49-F238E27FC236}">
                <a16:creationId xmlns:a16="http://schemas.microsoft.com/office/drawing/2014/main" id="{07984F5F-4A4A-428E-D5E4-57D9DEF3DFB4}"/>
              </a:ext>
            </a:extLst>
          </p:cNvPr>
          <p:cNvSpPr txBox="1"/>
          <p:nvPr/>
        </p:nvSpPr>
        <p:spPr>
          <a:xfrm>
            <a:off x="757403" y="2258247"/>
            <a:ext cx="4920628" cy="3631763"/>
          </a:xfrm>
          <a:prstGeom prst="rect">
            <a:avLst/>
          </a:prstGeom>
          <a:noFill/>
        </p:spPr>
        <p:txBody>
          <a:bodyPr wrap="square" rtlCol="0">
            <a:spAutoFit/>
          </a:bodyPr>
          <a:lstStyle/>
          <a:p>
            <a:pPr algn="ctr"/>
            <a:r>
              <a:rPr lang="en-US" sz="2300" dirty="0">
                <a:solidFill>
                  <a:schemeClr val="bg1"/>
                </a:solidFill>
                <a:latin typeface="Oswald" pitchFamily="2" charset="0"/>
              </a:rPr>
              <a:t>Amendment 3 declares that all Missourians will have a “fundamental right” to “reproductive freedom.” This term is intentionally vague and will allow any individual, including children, to undergo harmful and destructive gender reassignment surgery that permanently alters the body’s ability to reproduce. This amendment will also allow children to ingest harmful drugs like puberty blockers.</a:t>
            </a:r>
          </a:p>
        </p:txBody>
      </p:sp>
      <p:sp>
        <p:nvSpPr>
          <p:cNvPr id="18" name="Rectangle: Rounded Corners 17">
            <a:extLst>
              <a:ext uri="{FF2B5EF4-FFF2-40B4-BE49-F238E27FC236}">
                <a16:creationId xmlns:a16="http://schemas.microsoft.com/office/drawing/2014/main" id="{49103F93-2F1C-6E52-3158-5FC976865E21}"/>
              </a:ext>
            </a:extLst>
          </p:cNvPr>
          <p:cNvSpPr/>
          <p:nvPr/>
        </p:nvSpPr>
        <p:spPr>
          <a:xfrm>
            <a:off x="6228836" y="1430353"/>
            <a:ext cx="5472923" cy="4615543"/>
          </a:xfrm>
          <a:prstGeom prst="roundRect">
            <a:avLst>
              <a:gd name="adj" fmla="val 8102"/>
            </a:avLst>
          </a:prstGeom>
          <a:solidFill>
            <a:srgbClr val="6BADD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2003DB1-7167-2998-3341-5614E8EA983E}"/>
              </a:ext>
            </a:extLst>
          </p:cNvPr>
          <p:cNvSpPr txBox="1"/>
          <p:nvPr/>
        </p:nvSpPr>
        <p:spPr>
          <a:xfrm>
            <a:off x="6037436" y="1020372"/>
            <a:ext cx="5855722" cy="1300292"/>
          </a:xfrm>
          <a:prstGeom prst="rect">
            <a:avLst/>
          </a:prstGeom>
          <a:noFill/>
        </p:spPr>
        <p:txBody>
          <a:bodyPr wrap="square" rtlCol="0">
            <a:spAutoFit/>
          </a:bodyPr>
          <a:lstStyle/>
          <a:p>
            <a:pPr algn="ctr">
              <a:lnSpc>
                <a:spcPts val="11000"/>
              </a:lnSpc>
            </a:pPr>
            <a:r>
              <a:rPr lang="en-US" sz="3900" dirty="0">
                <a:solidFill>
                  <a:schemeClr val="bg1"/>
                </a:solidFill>
                <a:latin typeface="Oswald Heavy" panose="00000500000000000000" pitchFamily="50" charset="0"/>
              </a:rPr>
              <a:t>YOUR DAUGHTERS</a:t>
            </a:r>
          </a:p>
        </p:txBody>
      </p:sp>
      <p:sp>
        <p:nvSpPr>
          <p:cNvPr id="20" name="TextBox 19">
            <a:extLst>
              <a:ext uri="{FF2B5EF4-FFF2-40B4-BE49-F238E27FC236}">
                <a16:creationId xmlns:a16="http://schemas.microsoft.com/office/drawing/2014/main" id="{727F57D9-18DE-39FC-6DBA-46AD234CAA59}"/>
              </a:ext>
            </a:extLst>
          </p:cNvPr>
          <p:cNvSpPr txBox="1"/>
          <p:nvPr/>
        </p:nvSpPr>
        <p:spPr>
          <a:xfrm>
            <a:off x="6504983" y="2200860"/>
            <a:ext cx="4920628" cy="3631763"/>
          </a:xfrm>
          <a:prstGeom prst="rect">
            <a:avLst/>
          </a:prstGeom>
          <a:noFill/>
        </p:spPr>
        <p:txBody>
          <a:bodyPr wrap="square" rtlCol="0">
            <a:spAutoFit/>
          </a:bodyPr>
          <a:lstStyle/>
          <a:p>
            <a:pPr algn="ctr"/>
            <a:r>
              <a:rPr lang="en-US" sz="2300" dirty="0">
                <a:solidFill>
                  <a:schemeClr val="bg1"/>
                </a:solidFill>
                <a:latin typeface="Oswald" pitchFamily="2" charset="0"/>
              </a:rPr>
              <a:t>There is no question that because Amendment 3 enshrines "reproductive freedom" as a "fundamental right," it will overturn laws that keep men and boys out of girls' restrooms and locker rooms. If it is a "fundamental right" to change your bodily composition in hopes of "changing your gender," there is no doubt that courts will side with the proponents of gender dysphoria and allow boys into girls' spaces.</a:t>
            </a:r>
          </a:p>
        </p:txBody>
      </p:sp>
    </p:spTree>
    <p:extLst>
      <p:ext uri="{BB962C8B-B14F-4D97-AF65-F5344CB8AC3E}">
        <p14:creationId xmlns:p14="http://schemas.microsoft.com/office/powerpoint/2010/main" val="2128901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Rectangle 155">
            <a:extLst>
              <a:ext uri="{FF2B5EF4-FFF2-40B4-BE49-F238E27FC236}">
                <a16:creationId xmlns:a16="http://schemas.microsoft.com/office/drawing/2014/main" id="{44EE2E9E-5607-77A2-DAC0-4ED4E7701955}"/>
              </a:ext>
            </a:extLst>
          </p:cNvPr>
          <p:cNvSpPr/>
          <p:nvPr/>
        </p:nvSpPr>
        <p:spPr>
          <a:xfrm>
            <a:off x="1" y="0"/>
            <a:ext cx="12192000" cy="6858000"/>
          </a:xfrm>
          <a:prstGeom prst="rect">
            <a:avLst/>
          </a:prstGeom>
          <a:solidFill>
            <a:srgbClr val="F15D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8CDFA775-D5D5-F46F-A7CA-078BB2A09100}"/>
              </a:ext>
            </a:extLst>
          </p:cNvPr>
          <p:cNvSpPr txBox="1">
            <a:spLocks/>
          </p:cNvSpPr>
          <p:nvPr/>
        </p:nvSpPr>
        <p:spPr>
          <a:xfrm>
            <a:off x="0" y="2367171"/>
            <a:ext cx="12192000" cy="2123658"/>
          </a:xfrm>
          <a:prstGeom prst="rect">
            <a:avLst/>
          </a:prstGeom>
          <a:noFill/>
        </p:spPr>
        <p:txBody>
          <a:bodyPr wrap="square" rtlCol="0">
            <a:spAutoFit/>
          </a:bodyPr>
          <a:lstStyle/>
          <a:p>
            <a:pPr algn="ctr"/>
            <a:r>
              <a:rPr lang="en-US" sz="6600" dirty="0">
                <a:solidFill>
                  <a:schemeClr val="bg1"/>
                </a:solidFill>
                <a:latin typeface="Oswald Heavy" panose="00000500000000000000" pitchFamily="50" charset="0"/>
              </a:rPr>
              <a:t>COULD THIS AMENDMENT		 </a:t>
            </a:r>
          </a:p>
          <a:p>
            <a:pPr algn="ctr"/>
            <a:r>
              <a:rPr lang="en-US" sz="6600" dirty="0">
                <a:solidFill>
                  <a:schemeClr val="bg1"/>
                </a:solidFill>
                <a:latin typeface="Oswald Heavy" panose="00000500000000000000" pitchFamily="50" charset="0"/>
              </a:rPr>
              <a:t>			PASS IN MISSOURI?</a:t>
            </a:r>
          </a:p>
        </p:txBody>
      </p:sp>
      <p:pic>
        <p:nvPicPr>
          <p:cNvPr id="159" name="Picture 158" descr="A logo with text on it&#10;&#10;Description automatically generated">
            <a:extLst>
              <a:ext uri="{FF2B5EF4-FFF2-40B4-BE49-F238E27FC236}">
                <a16:creationId xmlns:a16="http://schemas.microsoft.com/office/drawing/2014/main" id="{56EBBE3A-251A-DF08-F7F8-98527E773C29}"/>
              </a:ext>
            </a:extLst>
          </p:cNvPr>
          <p:cNvPicPr>
            <a:picLocks noChangeAspect="1"/>
          </p:cNvPicPr>
          <p:nvPr/>
        </p:nvPicPr>
        <p:blipFill rotWithShape="1">
          <a:blip r:embed="rId2">
            <a:extLst>
              <a:ext uri="{28A0092B-C50C-407E-A947-70E740481C1C}">
                <a14:useLocalDpi xmlns:a14="http://schemas.microsoft.com/office/drawing/2010/main" val="0"/>
              </a:ext>
            </a:extLst>
          </a:blip>
          <a:srcRect l="25647" t="19865" r="18155" b="19710"/>
          <a:stretch/>
        </p:blipFill>
        <p:spPr>
          <a:xfrm>
            <a:off x="10155680" y="5536276"/>
            <a:ext cx="1616865" cy="1055718"/>
          </a:xfrm>
          <a:prstGeom prst="rect">
            <a:avLst/>
          </a:prstGeom>
        </p:spPr>
      </p:pic>
      <p:cxnSp>
        <p:nvCxnSpPr>
          <p:cNvPr id="160" name="Straight Connector 159">
            <a:extLst>
              <a:ext uri="{FF2B5EF4-FFF2-40B4-BE49-F238E27FC236}">
                <a16:creationId xmlns:a16="http://schemas.microsoft.com/office/drawing/2014/main" id="{E20648EE-B6EF-B5C2-3B44-A23B622C2FA6}"/>
              </a:ext>
            </a:extLst>
          </p:cNvPr>
          <p:cNvCxnSpPr>
            <a:cxnSpLocks/>
          </p:cNvCxnSpPr>
          <p:nvPr/>
        </p:nvCxnSpPr>
        <p:spPr>
          <a:xfrm>
            <a:off x="1213658" y="3823990"/>
            <a:ext cx="2618509"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F0B34ED3-9CA9-6F62-3E96-921AC5991ACD}"/>
              </a:ext>
            </a:extLst>
          </p:cNvPr>
          <p:cNvCxnSpPr>
            <a:cxnSpLocks/>
          </p:cNvCxnSpPr>
          <p:nvPr/>
        </p:nvCxnSpPr>
        <p:spPr>
          <a:xfrm>
            <a:off x="9936481" y="2876341"/>
            <a:ext cx="953192" cy="0"/>
          </a:xfrm>
          <a:prstGeom prst="line">
            <a:avLst/>
          </a:prstGeom>
          <a:ln w="190500">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38075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2807</TotalTime>
  <Words>1065</Words>
  <Application>Microsoft Office PowerPoint</Application>
  <PresentationFormat>Widescreen</PresentationFormat>
  <Paragraphs>101</Paragraphs>
  <Slides>16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Aptos Display</vt:lpstr>
      <vt:lpstr>Arial</vt:lpstr>
      <vt:lpstr>Oswald</vt:lpstr>
      <vt:lpstr>Oswald Heavy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Nathan Scott</dc:creator>
  <cp:lastModifiedBy>Nathan Scott</cp:lastModifiedBy>
  <cp:revision>44</cp:revision>
  <dcterms:created xsi:type="dcterms:W3CDTF">2024-08-29T19:08:44Z</dcterms:created>
  <dcterms:modified xsi:type="dcterms:W3CDTF">2024-09-03T23:19:10Z</dcterms:modified>
</cp:coreProperties>
</file>